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2" r:id="rId3"/>
    <p:sldId id="264" r:id="rId4"/>
    <p:sldId id="329" r:id="rId5"/>
    <p:sldId id="330" r:id="rId6"/>
    <p:sldId id="323" r:id="rId7"/>
    <p:sldId id="272" r:id="rId8"/>
    <p:sldId id="274" r:id="rId9"/>
    <p:sldId id="343" r:id="rId10"/>
    <p:sldId id="276" r:id="rId11"/>
    <p:sldId id="324" r:id="rId12"/>
    <p:sldId id="346" r:id="rId13"/>
    <p:sldId id="347" r:id="rId14"/>
    <p:sldId id="332" r:id="rId15"/>
    <p:sldId id="333" r:id="rId16"/>
    <p:sldId id="348" r:id="rId17"/>
    <p:sldId id="350" r:id="rId18"/>
    <p:sldId id="335" r:id="rId19"/>
    <p:sldId id="286" r:id="rId20"/>
    <p:sldId id="294" r:id="rId21"/>
    <p:sldId id="304" r:id="rId22"/>
    <p:sldId id="306" r:id="rId23"/>
    <p:sldId id="344" r:id="rId24"/>
    <p:sldId id="349" r:id="rId25"/>
    <p:sldId id="310" r:id="rId26"/>
    <p:sldId id="314" r:id="rId27"/>
    <p:sldId id="316" r:id="rId28"/>
    <p:sldId id="320" r:id="rId29"/>
    <p:sldId id="318" r:id="rId30"/>
    <p:sldId id="322" r:id="rId31"/>
  </p:sldIdLst>
  <p:sldSz cx="9144000" cy="6858000" type="screen4x3"/>
  <p:notesSz cx="6810375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80" autoAdjust="0"/>
    <p:restoredTop sz="90909" autoAdjust="0"/>
  </p:normalViewPr>
  <p:slideViewPr>
    <p:cSldViewPr>
      <p:cViewPr varScale="1">
        <p:scale>
          <a:sx n="104" d="100"/>
          <a:sy n="104" d="100"/>
        </p:scale>
        <p:origin x="-9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736" y="-10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569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807" y="0"/>
            <a:ext cx="2951568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851"/>
            <a:ext cx="2951569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807" y="9445851"/>
            <a:ext cx="2951568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1136EBEA-220E-49E1-8DE9-C1D502762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569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807" y="0"/>
            <a:ext cx="2951568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761" y="4722925"/>
            <a:ext cx="4992854" cy="44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851"/>
            <a:ext cx="2951569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807" y="9445851"/>
            <a:ext cx="2951568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FC23346-DAFE-42D6-99DE-BEEAA2BA1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53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4897E-9D3E-4C83-9DD7-D25D4C37E4EE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This is the first screen. Please add your presentation title. (You can delete this note when you’re done).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 txBox="1">
            <a:spLocks noGrp="1" noChangeArrowheads="1"/>
          </p:cNvSpPr>
          <p:nvPr/>
        </p:nvSpPr>
        <p:spPr bwMode="auto">
          <a:xfrm>
            <a:off x="3857284" y="9445851"/>
            <a:ext cx="2953091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7" tIns="45218" rIns="90437" bIns="45218" anchor="b"/>
          <a:lstStyle/>
          <a:p>
            <a:pPr algn="r" defTabSz="903527" eaLnBrk="0" hangingPunct="0"/>
            <a:fld id="{1368453A-1A07-4BDB-96B3-0F3C047AC39C}" type="slidenum">
              <a:rPr lang="en-GB" altLang="en-US" sz="1200">
                <a:latin typeface="Times"/>
              </a:rPr>
              <a:pPr algn="r" defTabSz="903527" eaLnBrk="0" hangingPunct="0"/>
              <a:t>10</a:t>
            </a:fld>
            <a:endParaRPr lang="en-GB" altLang="en-US" sz="1200">
              <a:latin typeface="Time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83" y="4722925"/>
            <a:ext cx="4989810" cy="4473051"/>
          </a:xfrm>
          <a:noFill/>
          <a:ln/>
        </p:spPr>
        <p:txBody>
          <a:bodyPr lIns="90437" tIns="45218" rIns="90437" bIns="45218"/>
          <a:lstStyle/>
          <a:p>
            <a:pPr eaLnBrk="1" hangingPunct="1"/>
            <a:endParaRPr lang="en-GB" alt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9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46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01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7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xfrm>
            <a:off x="910283" y="4722925"/>
            <a:ext cx="4989810" cy="4473051"/>
          </a:xfrm>
          <a:noFill/>
          <a:ln/>
        </p:spPr>
        <p:txBody>
          <a:bodyPr lIns="90437" tIns="45218" rIns="90437" bIns="45218"/>
          <a:lstStyle/>
          <a:p>
            <a:endParaRPr lang="en-US" altLang="en-US" smtClean="0">
              <a:ea typeface="ＭＳ Ｐゴシック"/>
            </a:endParaRPr>
          </a:p>
        </p:txBody>
      </p:sp>
      <p:sp>
        <p:nvSpPr>
          <p:cNvPr id="59395" name="Slide Number Placeholder 3"/>
          <p:cNvSpPr txBox="1">
            <a:spLocks noGrp="1"/>
          </p:cNvSpPr>
          <p:nvPr/>
        </p:nvSpPr>
        <p:spPr bwMode="auto">
          <a:xfrm>
            <a:off x="3857284" y="9445851"/>
            <a:ext cx="2953091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7" tIns="45218" rIns="90437" bIns="45218" anchor="b"/>
          <a:lstStyle/>
          <a:p>
            <a:pPr algn="r" defTabSz="903527" eaLnBrk="0" hangingPunct="0"/>
            <a:fld id="{81330C5C-E602-4739-84EE-0F82E3CB5D6D}" type="slidenum">
              <a:rPr lang="en-GB" altLang="en-US" sz="1200">
                <a:solidFill>
                  <a:prstClr val="black"/>
                </a:solidFill>
                <a:latin typeface="Times"/>
              </a:rPr>
              <a:pPr algn="r" defTabSz="903527" eaLnBrk="0" hangingPunct="0"/>
              <a:t>17</a:t>
            </a:fld>
            <a:endParaRPr lang="en-GB" altLang="en-US" sz="1200">
              <a:solidFill>
                <a:prstClr val="black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BB8CC-553E-49E7-91FE-1AA040846CFF}" type="slidenum">
              <a:rPr lang="en-US" smtClean="0"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57284" y="9445851"/>
            <a:ext cx="2953091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7" tIns="45218" rIns="90437" bIns="45218" anchor="b"/>
          <a:lstStyle/>
          <a:p>
            <a:pPr algn="r" defTabSz="903527" eaLnBrk="0" hangingPunct="0"/>
            <a:fld id="{B991A192-2232-4F98-9E1B-01C26A9729D6}" type="slidenum">
              <a:rPr lang="en-GB" altLang="en-US" sz="1200">
                <a:latin typeface="Times"/>
              </a:rPr>
              <a:pPr algn="r" defTabSz="903527" eaLnBrk="0" hangingPunct="0"/>
              <a:t>2</a:t>
            </a:fld>
            <a:endParaRPr lang="en-GB" altLang="en-US" sz="1200">
              <a:latin typeface="Times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83" y="4722925"/>
            <a:ext cx="4989810" cy="4473051"/>
          </a:xfrm>
          <a:noFill/>
          <a:ln/>
        </p:spPr>
        <p:txBody>
          <a:bodyPr lIns="90437" tIns="45218" rIns="90437" bIns="45218"/>
          <a:lstStyle/>
          <a:p>
            <a:pPr eaLnBrk="1" hangingPunct="1"/>
            <a:endParaRPr lang="en-GB" alt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18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23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143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17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18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8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12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1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3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57284" y="9445851"/>
            <a:ext cx="2953091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7" tIns="45218" rIns="90437" bIns="45218" anchor="b"/>
          <a:lstStyle/>
          <a:p>
            <a:pPr algn="r" defTabSz="903527" eaLnBrk="0" hangingPunct="0"/>
            <a:fld id="{AE013893-176D-420E-9A8E-EB3EB78759BB}" type="slidenum">
              <a:rPr lang="en-GB" altLang="en-US" sz="1200">
                <a:latin typeface="Times"/>
              </a:rPr>
              <a:pPr algn="r" defTabSz="903527" eaLnBrk="0" hangingPunct="0"/>
              <a:t>3</a:t>
            </a:fld>
            <a:endParaRPr lang="en-GB" altLang="en-US" sz="1200">
              <a:latin typeface="Time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83" y="4722925"/>
            <a:ext cx="4989810" cy="4473051"/>
          </a:xfrm>
          <a:noFill/>
          <a:ln/>
        </p:spPr>
        <p:txBody>
          <a:bodyPr lIns="90437" tIns="45218" rIns="90437" bIns="45218"/>
          <a:lstStyle/>
          <a:p>
            <a:pPr eaLnBrk="1" hangingPunct="1">
              <a:lnSpc>
                <a:spcPct val="80000"/>
              </a:lnSpc>
            </a:pPr>
            <a:endParaRPr lang="en-GB" altLang="en-US" sz="80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ea typeface="ＭＳ Ｐゴシック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36EF5-DE59-42A8-B92E-527716AB531F}" type="slidenum">
              <a:rPr lang="en-US" smtClean="0">
                <a:ea typeface="ＭＳ Ｐゴシック"/>
                <a:cs typeface="ＭＳ Ｐゴシック"/>
              </a:rPr>
              <a:pPr/>
              <a:t>30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90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1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 noChangeArrowheads="1"/>
          </p:cNvSpPr>
          <p:nvPr/>
        </p:nvSpPr>
        <p:spPr bwMode="auto">
          <a:xfrm>
            <a:off x="3857284" y="9445851"/>
            <a:ext cx="2953091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7" tIns="45218" rIns="90437" bIns="45218" anchor="b"/>
          <a:lstStyle/>
          <a:p>
            <a:pPr algn="r" defTabSz="903527" eaLnBrk="0" hangingPunct="0"/>
            <a:fld id="{F88882C7-7984-4C51-9E6B-57DEBC23FE46}" type="slidenum">
              <a:rPr lang="en-GB" altLang="en-US" sz="1200">
                <a:latin typeface="Times"/>
              </a:rPr>
              <a:pPr algn="r" defTabSz="903527" eaLnBrk="0" hangingPunct="0"/>
              <a:t>7</a:t>
            </a:fld>
            <a:endParaRPr lang="en-GB" altLang="en-US" sz="1200">
              <a:latin typeface="Times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83" y="4722925"/>
            <a:ext cx="4989810" cy="4473051"/>
          </a:xfrm>
          <a:noFill/>
          <a:ln/>
        </p:spPr>
        <p:txBody>
          <a:bodyPr lIns="90437" tIns="45218" rIns="90437" bIns="45218"/>
          <a:lstStyle/>
          <a:p>
            <a:pPr eaLnBrk="1" hangingPunct="1"/>
            <a:endParaRPr lang="en-GB" altLang="en-US" smtClean="0">
              <a:ea typeface="ＭＳ Ｐゴシック"/>
            </a:endParaRPr>
          </a:p>
          <a:p>
            <a:pPr eaLnBrk="1" hangingPunct="1"/>
            <a:endParaRPr lang="en-GB" alt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857284" y="9445851"/>
            <a:ext cx="2953091" cy="49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37" tIns="45218" rIns="90437" bIns="45218" anchor="b"/>
          <a:lstStyle/>
          <a:p>
            <a:pPr algn="r" defTabSz="903527" eaLnBrk="0" hangingPunct="0"/>
            <a:fld id="{FF1B9815-974E-4066-902D-D7BC1602294B}" type="slidenum">
              <a:rPr lang="en-GB" altLang="en-US" sz="1200">
                <a:latin typeface="Times"/>
              </a:rPr>
              <a:pPr algn="r" defTabSz="903527" eaLnBrk="0" hangingPunct="0"/>
              <a:t>8</a:t>
            </a:fld>
            <a:endParaRPr lang="en-GB" altLang="en-US" sz="1200">
              <a:latin typeface="Times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283" y="4722925"/>
            <a:ext cx="4989810" cy="4473051"/>
          </a:xfrm>
          <a:noFill/>
          <a:ln/>
        </p:spPr>
        <p:txBody>
          <a:bodyPr lIns="90437" tIns="45218" rIns="90437" bIns="45218"/>
          <a:lstStyle/>
          <a:p>
            <a:pPr eaLnBrk="1" hangingPunct="1"/>
            <a:endParaRPr lang="en-GB" alt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C23346-DAFE-42D6-99DE-BEEAA2BA12E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foo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 foot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1104900" y="55451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-94250" y="0"/>
            <a:ext cx="9144000" cy="6858000"/>
          </a:xfrm>
          <a:prstGeom prst="rect">
            <a:avLst/>
          </a:prstGeom>
          <a:solidFill>
            <a:srgbClr val="0069A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1" charset="-128"/>
              <a:cs typeface="+mn-cs"/>
            </a:endParaRPr>
          </a:p>
        </p:txBody>
      </p:sp>
      <p:pic>
        <p:nvPicPr>
          <p:cNvPr id="15363" name="Picture 7" descr="ppt footer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4250" y="5528006"/>
            <a:ext cx="9144000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new dots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33375"/>
            <a:ext cx="37433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1066800" y="15240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15366" name="Rectangle 1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268760"/>
            <a:ext cx="8218487" cy="9362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sz="4000" b="1" dirty="0" smtClean="0">
                <a:solidFill>
                  <a:schemeClr val="bg1"/>
                </a:solidFill>
              </a:rPr>
              <a:t>Female Genital Mutilation</a:t>
            </a:r>
            <a:r>
              <a:rPr lang="en-US" altLang="en-US" sz="4000" b="1" dirty="0" smtClean="0">
                <a:solidFill>
                  <a:schemeClr val="tx1"/>
                </a:solidFill>
              </a:rPr>
              <a:t/>
            </a:r>
            <a:br>
              <a:rPr lang="en-US" altLang="en-US" sz="4000" b="1" dirty="0" smtClean="0">
                <a:solidFill>
                  <a:schemeClr val="tx1"/>
                </a:solidFill>
              </a:rPr>
            </a:br>
            <a:endParaRPr lang="en-GB" sz="4000" b="1" dirty="0" smtClean="0">
              <a:solidFill>
                <a:schemeClr val="tx1"/>
              </a:solidFill>
            </a:endParaRPr>
          </a:p>
        </p:txBody>
      </p:sp>
      <p:sp>
        <p:nvSpPr>
          <p:cNvPr id="15367" name="Rectangle 1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2924175"/>
            <a:ext cx="3898900" cy="2017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DC 9773 Gillian SQUIRES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West Midlands Police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Public Protection Unit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 dirty="0" smtClean="0"/>
          </a:p>
          <a:p>
            <a:pPr>
              <a:buFontTx/>
              <a:buNone/>
            </a:pPr>
            <a:endParaRPr lang="en-GB" altLang="en-US" sz="2800" dirty="0" smtClean="0"/>
          </a:p>
          <a:p>
            <a:endParaRPr lang="en-GB" sz="28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61760"/>
            <a:ext cx="285712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 flipV="1">
            <a:off x="1763713" y="1196975"/>
            <a:ext cx="6923087" cy="71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z="400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289425" y="1340768"/>
            <a:ext cx="4397375" cy="47853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GB" altLang="en-US" sz="2400" b="1" u="sng" dirty="0" smtClean="0"/>
          </a:p>
          <a:p>
            <a:pPr algn="ctr" eaLnBrk="1" hangingPunct="1">
              <a:buFontTx/>
              <a:buNone/>
            </a:pPr>
            <a:r>
              <a:rPr lang="en-GB" altLang="en-US" sz="2400" b="1" u="sng" dirty="0" smtClean="0"/>
              <a:t>WHY?</a:t>
            </a:r>
          </a:p>
          <a:p>
            <a:pPr eaLnBrk="1" hangingPunct="1">
              <a:spcBef>
                <a:spcPts val="900"/>
              </a:spcBef>
            </a:pPr>
            <a:r>
              <a:rPr lang="en-GB" altLang="en-US" sz="2400" dirty="0" smtClean="0"/>
              <a:t>Control of women’s sexuality</a:t>
            </a:r>
          </a:p>
          <a:p>
            <a:pPr eaLnBrk="1" hangingPunct="1">
              <a:spcBef>
                <a:spcPts val="900"/>
              </a:spcBef>
            </a:pPr>
            <a:r>
              <a:rPr lang="en-GB" altLang="en-US" sz="2400" dirty="0" smtClean="0"/>
              <a:t>Marriageability</a:t>
            </a:r>
          </a:p>
          <a:p>
            <a:pPr eaLnBrk="1" hangingPunct="1">
              <a:spcBef>
                <a:spcPts val="900"/>
              </a:spcBef>
            </a:pPr>
            <a:r>
              <a:rPr lang="en-GB" altLang="en-US" sz="2400" dirty="0" smtClean="0"/>
              <a:t>Deep Cultural Significance</a:t>
            </a:r>
          </a:p>
          <a:p>
            <a:pPr eaLnBrk="1" hangingPunct="1">
              <a:spcBef>
                <a:spcPts val="900"/>
              </a:spcBef>
            </a:pPr>
            <a:r>
              <a:rPr lang="en-GB" altLang="en-US" sz="2400" i="1" u="sng" dirty="0" smtClean="0"/>
              <a:t>Perceived</a:t>
            </a:r>
            <a:r>
              <a:rPr lang="en-GB" altLang="en-US" sz="2400" dirty="0" smtClean="0"/>
              <a:t> religious requirement</a:t>
            </a:r>
          </a:p>
          <a:p>
            <a:pPr eaLnBrk="1" hangingPunct="1">
              <a:spcBef>
                <a:spcPts val="900"/>
              </a:spcBef>
            </a:pPr>
            <a:r>
              <a:rPr lang="en-GB" altLang="en-US" sz="2400" dirty="0" smtClean="0"/>
              <a:t>Sociological</a:t>
            </a:r>
          </a:p>
          <a:p>
            <a:pPr eaLnBrk="1" hangingPunct="1">
              <a:spcBef>
                <a:spcPts val="900"/>
              </a:spcBef>
            </a:pPr>
            <a:r>
              <a:rPr lang="en-GB" altLang="en-US" sz="2400" dirty="0" smtClean="0"/>
              <a:t>Hygiene</a:t>
            </a:r>
          </a:p>
          <a:p>
            <a:pPr eaLnBrk="1" hangingPunct="1"/>
            <a:r>
              <a:rPr lang="en-GB" altLang="en-US" sz="2400" dirty="0" smtClean="0"/>
              <a:t>Aesthetics</a:t>
            </a:r>
          </a:p>
        </p:txBody>
      </p:sp>
      <p:pic>
        <p:nvPicPr>
          <p:cNvPr id="36867" name="Picture 6" descr="000348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175" y="1600200"/>
            <a:ext cx="3170238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44675"/>
            <a:ext cx="8229600" cy="4281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GB" sz="4000" b="1" dirty="0" smtClean="0"/>
              <a:t>FGM is Child Abuse</a:t>
            </a:r>
          </a:p>
          <a:p>
            <a:pPr algn="ctr">
              <a:lnSpc>
                <a:spcPct val="150000"/>
              </a:lnSpc>
              <a:buFontTx/>
              <a:buNone/>
            </a:pPr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/>
              <a:t>It is often a single incident</a:t>
            </a:r>
          </a:p>
          <a:p>
            <a:r>
              <a:rPr lang="en-GB" sz="2400" dirty="0" smtClean="0"/>
              <a:t>Parents may believe they are doing this for the benefit of their child</a:t>
            </a:r>
          </a:p>
          <a:p>
            <a:r>
              <a:rPr lang="en-GB" sz="2400" dirty="0" smtClean="0"/>
              <a:t>Child’s care </a:t>
            </a:r>
            <a:r>
              <a:rPr lang="en-GB" sz="2400" i="1" dirty="0" smtClean="0"/>
              <a:t>can</a:t>
            </a:r>
            <a:r>
              <a:rPr lang="en-GB" sz="2400" dirty="0" smtClean="0"/>
              <a:t> be otherwise non abusive and there  may be no other warning signals</a:t>
            </a:r>
          </a:p>
          <a:p>
            <a:pPr algn="ctr">
              <a:buFontTx/>
              <a:buNone/>
            </a:pP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1268413"/>
            <a:ext cx="8229600" cy="1441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smtClean="0"/>
              <a:t/>
            </a:r>
            <a:br>
              <a:rPr lang="en-GB" altLang="en-US" sz="2400" b="1" smtClean="0"/>
            </a:br>
            <a:r>
              <a:rPr lang="en-GB" altLang="en-US" sz="2400" b="1" u="sng" smtClean="0"/>
              <a:t>Indications that FGM may be about to take place.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2781300"/>
            <a:ext cx="8353425" cy="352901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dirty="0" smtClean="0"/>
              <a:t>The family come from a community that is known to practise FGM</a:t>
            </a:r>
          </a:p>
          <a:p>
            <a:pPr eaLnBrk="1" hangingPunct="1"/>
            <a:r>
              <a:rPr lang="en-GB" altLang="en-US" sz="2400" dirty="0" smtClean="0"/>
              <a:t>A child or parent may talk about a long holiday to a country where the practice is prevalent and may apply for leave of absence.</a:t>
            </a:r>
          </a:p>
          <a:p>
            <a:pPr eaLnBrk="1" hangingPunct="1"/>
            <a:r>
              <a:rPr lang="en-GB" altLang="en-US" sz="2400" dirty="0" smtClean="0"/>
              <a:t>A child may confide that she is to have a “special procedure” or celebration</a:t>
            </a:r>
          </a:p>
          <a:p>
            <a:pPr eaLnBrk="1" hangingPunct="1">
              <a:buFontTx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488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89138"/>
            <a:ext cx="8229600" cy="4137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sz="2400" b="1" u="sng" smtClean="0"/>
              <a:t>Indications that FGM has been carried out </a:t>
            </a:r>
          </a:p>
          <a:p>
            <a:pPr>
              <a:buFontTx/>
              <a:buNone/>
            </a:pPr>
            <a:endParaRPr lang="en-GB" sz="2400" smtClean="0"/>
          </a:p>
          <a:p>
            <a:r>
              <a:rPr lang="en-GB" sz="2400" smtClean="0"/>
              <a:t>Wearing tight clothing</a:t>
            </a:r>
          </a:p>
          <a:p>
            <a:r>
              <a:rPr lang="en-GB" sz="2400" smtClean="0"/>
              <a:t>In pain/restricted movement</a:t>
            </a:r>
          </a:p>
          <a:p>
            <a:r>
              <a:rPr lang="en-GB" sz="2400" smtClean="0"/>
              <a:t>Not participating in PE</a:t>
            </a:r>
          </a:p>
          <a:p>
            <a:r>
              <a:rPr lang="en-GB" sz="2400" smtClean="0"/>
              <a:t>Frequent and extended visits to WC</a:t>
            </a:r>
          </a:p>
          <a:p>
            <a:r>
              <a:rPr lang="en-GB" sz="2400" smtClean="0"/>
              <a:t>Days off school for UTI’s</a:t>
            </a:r>
          </a:p>
          <a:p>
            <a:r>
              <a:rPr lang="en-GB" sz="2400" smtClean="0"/>
              <a:t>Broken limbs</a:t>
            </a:r>
          </a:p>
          <a:p>
            <a:r>
              <a:rPr lang="en-GB" sz="2400" smtClean="0"/>
              <a:t>Change in demeanour.</a:t>
            </a:r>
          </a:p>
        </p:txBody>
      </p:sp>
    </p:spTree>
    <p:extLst>
      <p:ext uri="{BB962C8B-B14F-4D97-AF65-F5344CB8AC3E}">
        <p14:creationId xmlns:p14="http://schemas.microsoft.com/office/powerpoint/2010/main" val="22586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412875"/>
            <a:ext cx="8229600" cy="1152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2400" b="1" u="sng" dirty="0" smtClean="0"/>
              <a:t/>
            </a:r>
            <a:br>
              <a:rPr lang="en-GB" sz="2400" b="1" u="sng" dirty="0" smtClean="0"/>
            </a:br>
            <a:r>
              <a:rPr lang="en-GB" sz="2400" b="1" u="sng" dirty="0" smtClean="0"/>
              <a:t>Is FGM an issue in the West Midlands?</a:t>
            </a:r>
            <a:br>
              <a:rPr lang="en-GB" sz="2400" b="1" u="sng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1" dirty="0" smtClean="0"/>
              <a:t>Heartlands Hospital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African Well Women’s Clinic</a:t>
            </a:r>
            <a:br>
              <a:rPr lang="en-GB" sz="2400" dirty="0" smtClean="0"/>
            </a:br>
            <a:r>
              <a:rPr lang="en-GB" sz="2400" dirty="0" smtClean="0"/>
              <a:t>De-infibulation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b="1" dirty="0" smtClean="0"/>
              <a:t>2002  </a:t>
            </a:r>
            <a:r>
              <a:rPr lang="en-GB" sz="2400" dirty="0" smtClean="0"/>
              <a:t>–  0.4%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2014 </a:t>
            </a:r>
            <a:r>
              <a:rPr lang="en-GB" sz="2400" dirty="0" smtClean="0"/>
              <a:t>– </a:t>
            </a:r>
            <a:r>
              <a:rPr lang="en-GB" sz="2400" b="1" dirty="0" smtClean="0"/>
              <a:t>1 in 10 </a:t>
            </a:r>
            <a:r>
              <a:rPr lang="en-GB" sz="2400" dirty="0" smtClean="0"/>
              <a:t>women presenting for ante-natal care have some form of FGM.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95288" y="981075"/>
            <a:ext cx="8229600" cy="2001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2400" b="1" u="sng" dirty="0" smtClean="0"/>
              <a:t>West Midlands Police Data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2132856"/>
            <a:ext cx="8229600" cy="399330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2400" b="1" dirty="0" smtClean="0"/>
              <a:t>2001 - 2006 </a:t>
            </a:r>
            <a:r>
              <a:rPr lang="en-GB" sz="2400" dirty="0" smtClean="0"/>
              <a:t>– 6 referrals</a:t>
            </a:r>
          </a:p>
          <a:p>
            <a:pPr algn="ctr">
              <a:buFontTx/>
              <a:buNone/>
            </a:pPr>
            <a:r>
              <a:rPr lang="en-GB" sz="2400" b="1" dirty="0" smtClean="0"/>
              <a:t>2007 </a:t>
            </a:r>
            <a:r>
              <a:rPr lang="en-GB" sz="2400" dirty="0" smtClean="0"/>
              <a:t>– 4 referrals</a:t>
            </a:r>
          </a:p>
          <a:p>
            <a:pPr algn="ctr">
              <a:buFontTx/>
              <a:buNone/>
            </a:pPr>
            <a:r>
              <a:rPr lang="en-GB" sz="2400" b="1" dirty="0" smtClean="0"/>
              <a:t>2008 </a:t>
            </a:r>
            <a:r>
              <a:rPr lang="en-GB" sz="2400" dirty="0" smtClean="0"/>
              <a:t>– 6 referrals</a:t>
            </a:r>
          </a:p>
          <a:p>
            <a:pPr algn="ctr">
              <a:buFontTx/>
              <a:buNone/>
            </a:pPr>
            <a:r>
              <a:rPr lang="en-GB" sz="2400" b="1" dirty="0" smtClean="0"/>
              <a:t>2009 </a:t>
            </a:r>
            <a:r>
              <a:rPr lang="en-GB" sz="2400" dirty="0" smtClean="0"/>
              <a:t>– 10 referrals </a:t>
            </a:r>
          </a:p>
          <a:p>
            <a:pPr algn="ctr">
              <a:buFontTx/>
              <a:buNone/>
            </a:pPr>
            <a:r>
              <a:rPr lang="en-GB" sz="2400" b="1" dirty="0" smtClean="0"/>
              <a:t>2010</a:t>
            </a:r>
            <a:r>
              <a:rPr lang="en-GB" sz="2400" dirty="0" smtClean="0"/>
              <a:t> – 5 referrals</a:t>
            </a:r>
          </a:p>
          <a:p>
            <a:pPr algn="ctr">
              <a:buFontTx/>
              <a:buNone/>
            </a:pPr>
            <a:r>
              <a:rPr lang="en-GB" sz="2400" b="1" dirty="0" smtClean="0"/>
              <a:t>2011</a:t>
            </a:r>
            <a:r>
              <a:rPr lang="en-GB" sz="2400" dirty="0" smtClean="0"/>
              <a:t> – 8 referrals</a:t>
            </a:r>
          </a:p>
          <a:p>
            <a:pPr algn="ctr">
              <a:buFontTx/>
              <a:buNone/>
            </a:pPr>
            <a:r>
              <a:rPr lang="en-GB" sz="2400" b="1" dirty="0" smtClean="0"/>
              <a:t>2012</a:t>
            </a:r>
            <a:r>
              <a:rPr lang="en-GB" sz="2400" dirty="0" smtClean="0"/>
              <a:t> – 25 referrals</a:t>
            </a:r>
          </a:p>
          <a:p>
            <a:pPr algn="ctr">
              <a:buFontTx/>
              <a:buNone/>
            </a:pPr>
            <a:r>
              <a:rPr lang="en-GB" sz="2400" b="1" dirty="0" smtClean="0"/>
              <a:t>2013</a:t>
            </a:r>
            <a:r>
              <a:rPr lang="en-GB" sz="2400" dirty="0" smtClean="0"/>
              <a:t> – 41 referrals</a:t>
            </a:r>
          </a:p>
          <a:p>
            <a:pPr algn="ctr">
              <a:buFontTx/>
              <a:buNone/>
            </a:pPr>
            <a:r>
              <a:rPr lang="en-GB" sz="2400" b="1" dirty="0" smtClean="0"/>
              <a:t>2014 </a:t>
            </a:r>
            <a:r>
              <a:rPr lang="en-GB" sz="2400" dirty="0" smtClean="0"/>
              <a:t>(Jan – </a:t>
            </a:r>
            <a:r>
              <a:rPr lang="en-GB" sz="2400" dirty="0" smtClean="0"/>
              <a:t>Nov</a:t>
            </a:r>
            <a:r>
              <a:rPr lang="en-GB" sz="2400" dirty="0" smtClean="0"/>
              <a:t>) </a:t>
            </a:r>
            <a:r>
              <a:rPr lang="en-GB" sz="2400" dirty="0" smtClean="0"/>
              <a:t>– </a:t>
            </a:r>
            <a:r>
              <a:rPr lang="en-GB" sz="2400" dirty="0" smtClean="0"/>
              <a:t>118 </a:t>
            </a:r>
            <a:r>
              <a:rPr lang="en-GB" sz="2400" dirty="0" smtClean="0"/>
              <a:t>referrals</a:t>
            </a: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4213" y="2276475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u="sng" smtClean="0"/>
              <a:t>When should a referral be made?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9538" y="3355975"/>
            <a:ext cx="6305550" cy="227171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GB" altLang="en-US" sz="2400" dirty="0" smtClean="0"/>
              <a:t>A plan to arrange FGM?</a:t>
            </a:r>
          </a:p>
          <a:p>
            <a:pPr marL="0" indent="0" eaLnBrk="1" hangingPunct="1"/>
            <a:r>
              <a:rPr lang="en-GB" altLang="en-US" sz="2400" dirty="0" smtClean="0"/>
              <a:t>A girl who has undergone FGM?</a:t>
            </a:r>
          </a:p>
          <a:p>
            <a:pPr marL="0" indent="0" eaLnBrk="1" hangingPunct="1"/>
            <a:r>
              <a:rPr lang="en-GB" altLang="en-US" sz="2400" dirty="0" smtClean="0"/>
              <a:t>A mother who has undergone FGM and has female children?</a:t>
            </a:r>
          </a:p>
        </p:txBody>
      </p:sp>
    </p:spTree>
    <p:extLst>
      <p:ext uri="{BB962C8B-B14F-4D97-AF65-F5344CB8AC3E}">
        <p14:creationId xmlns:p14="http://schemas.microsoft.com/office/powerpoint/2010/main" val="2500584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4213" y="836613"/>
            <a:ext cx="7772400" cy="2376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200" b="1" u="sng" smtClean="0"/>
              <a:t/>
            </a:r>
            <a:br>
              <a:rPr lang="en-GB" altLang="en-US" sz="3200" b="1" u="sng" smtClean="0"/>
            </a:br>
            <a:r>
              <a:rPr lang="en-GB" altLang="en-US" sz="2400" b="1" u="sng" smtClean="0"/>
              <a:t>What next?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11188" y="2349500"/>
            <a:ext cx="7777162" cy="38163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>
                <a:cs typeface="+mn-cs"/>
              </a:rPr>
              <a:t>Report to Children’s </a:t>
            </a:r>
            <a:r>
              <a:rPr lang="en-GB" altLang="en-US" sz="2400" dirty="0" smtClean="0">
                <a:cs typeface="+mn-cs"/>
              </a:rPr>
              <a:t>Services/Police - Investigation</a:t>
            </a:r>
            <a:endParaRPr lang="en-GB" altLang="en-US" sz="2400" dirty="0">
              <a:cs typeface="+mn-cs"/>
            </a:endParaRPr>
          </a:p>
          <a:p>
            <a:pPr eaLnBrk="1" hangingPunct="1">
              <a:defRPr/>
            </a:pPr>
            <a:r>
              <a:rPr lang="en-GB" altLang="en-US" sz="2400" dirty="0">
                <a:cs typeface="+mn-cs"/>
              </a:rPr>
              <a:t>Strategy Meeting – gather information.</a:t>
            </a:r>
          </a:p>
          <a:p>
            <a:pPr eaLnBrk="1" hangingPunct="1">
              <a:defRPr/>
            </a:pPr>
            <a:r>
              <a:rPr lang="en-GB" altLang="en-US" sz="2400" dirty="0">
                <a:cs typeface="+mn-cs"/>
              </a:rPr>
              <a:t>Joint visit. </a:t>
            </a:r>
          </a:p>
          <a:p>
            <a:pPr eaLnBrk="1" hangingPunct="1">
              <a:defRPr/>
            </a:pPr>
            <a:r>
              <a:rPr lang="en-GB" altLang="en-US" sz="2400" dirty="0">
                <a:cs typeface="+mn-cs"/>
              </a:rPr>
              <a:t>Consider Police Protection / Inherent Jurisdiction Order / Emergency Protection Order?</a:t>
            </a:r>
          </a:p>
          <a:p>
            <a:pPr eaLnBrk="1" hangingPunct="1">
              <a:defRPr/>
            </a:pPr>
            <a:r>
              <a:rPr lang="en-GB" altLang="en-US" sz="2400" dirty="0">
                <a:cs typeface="+mn-cs"/>
              </a:rPr>
              <a:t>Arrest if appropriate</a:t>
            </a:r>
          </a:p>
          <a:p>
            <a:pPr eaLnBrk="1" hangingPunct="1">
              <a:defRPr/>
            </a:pPr>
            <a:r>
              <a:rPr lang="en-GB" altLang="en-US" sz="2400" dirty="0">
                <a:cs typeface="+mn-cs"/>
              </a:rPr>
              <a:t>Child Protection Conference?</a:t>
            </a:r>
          </a:p>
          <a:p>
            <a:pPr marL="0" indent="0" algn="ctr" eaLnBrk="1" hangingPunct="1">
              <a:buFontTx/>
              <a:buNone/>
              <a:defRPr/>
            </a:pPr>
            <a:endParaRPr lang="en-GB" alt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71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 bwMode="auto">
          <a:xfrm flipV="1">
            <a:off x="1692275" y="1417638"/>
            <a:ext cx="6994525" cy="6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z="4000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folHlink"/>
              </a:buClr>
              <a:buFontTx/>
              <a:buNone/>
            </a:pPr>
            <a:r>
              <a:rPr lang="en-GB" altLang="en-US" sz="2400" b="1" u="sng" dirty="0" smtClean="0"/>
              <a:t>Female Genital Mutilation Act 2003</a:t>
            </a:r>
          </a:p>
          <a:p>
            <a:pPr algn="ctr">
              <a:buClr>
                <a:schemeClr val="folHlink"/>
              </a:buClr>
              <a:buFontTx/>
              <a:buNone/>
            </a:pPr>
            <a:endParaRPr lang="en-GB" altLang="en-US" sz="2400" dirty="0" smtClean="0"/>
          </a:p>
          <a:p>
            <a:pPr algn="ctr">
              <a:buClr>
                <a:schemeClr val="folHlink"/>
              </a:buClr>
              <a:buFontTx/>
              <a:buNone/>
            </a:pPr>
            <a:r>
              <a:rPr lang="en-GB" altLang="en-US" sz="2400" i="1" dirty="0" smtClean="0"/>
              <a:t>It is an offence for a person to excise, infibulate or otherwise mutilate the whole or any part of a girls labia </a:t>
            </a:r>
            <a:r>
              <a:rPr lang="en-GB" altLang="en-US" sz="2400" i="1" dirty="0" err="1" smtClean="0"/>
              <a:t>majora</a:t>
            </a:r>
            <a:r>
              <a:rPr lang="en-GB" altLang="en-US" sz="2400" i="1" dirty="0" smtClean="0"/>
              <a:t>, labia </a:t>
            </a:r>
            <a:r>
              <a:rPr lang="en-GB" altLang="en-US" sz="2400" i="1" dirty="0" err="1" smtClean="0"/>
              <a:t>minora</a:t>
            </a:r>
            <a:r>
              <a:rPr lang="en-GB" altLang="en-US" sz="2400" i="1" dirty="0" smtClean="0"/>
              <a:t>, or clitoris either in the UK (Excluding Scotland) or to arrange for a female to be taken abroad for the purpose of FGM.</a:t>
            </a:r>
          </a:p>
          <a:p>
            <a:pPr algn="ctr">
              <a:buClr>
                <a:schemeClr val="folHlink"/>
              </a:buClr>
              <a:buFontTx/>
              <a:buNone/>
            </a:pPr>
            <a:endParaRPr lang="en-GB" altLang="en-US" sz="2400" i="1" dirty="0" smtClean="0"/>
          </a:p>
          <a:p>
            <a:pPr algn="ctr">
              <a:buClr>
                <a:schemeClr val="folHlink"/>
              </a:buClr>
              <a:buFontTx/>
              <a:buNone/>
            </a:pPr>
            <a:r>
              <a:rPr lang="en-GB" altLang="en-US" sz="2400" i="1" dirty="0" smtClean="0"/>
              <a:t>The Female Genital Mutilation Act 2003 </a:t>
            </a:r>
            <a:r>
              <a:rPr lang="en-GB" altLang="en-US" sz="2400" dirty="0" smtClean="0"/>
              <a:t>replaced </a:t>
            </a:r>
            <a:r>
              <a:rPr lang="en-GB" altLang="en-US" sz="2400" i="1" dirty="0" smtClean="0"/>
              <a:t>The Prohibition of Female Circumcision Act 1985</a:t>
            </a:r>
            <a:r>
              <a:rPr lang="en-GB" altLang="en-US" sz="2400" dirty="0" smtClean="0"/>
              <a:t>.</a:t>
            </a:r>
            <a:br>
              <a:rPr lang="en-GB" altLang="en-US" sz="2400" dirty="0" smtClean="0"/>
            </a:br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b="1" dirty="0" smtClean="0"/>
              <a:t>THE PENALTY IS UP TO 14 YEARS  IMPRISONMENT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GB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 bwMode="auto">
          <a:xfrm flipV="1">
            <a:off x="2268538" y="1417638"/>
            <a:ext cx="6418262" cy="6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z="4000" smtClean="0"/>
          </a:p>
        </p:txBody>
      </p:sp>
      <p:sp>
        <p:nvSpPr>
          <p:cNvPr id="4403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GB" altLang="en-US" sz="2400" dirty="0" smtClean="0"/>
              <a:t> </a:t>
            </a:r>
          </a:p>
          <a:p>
            <a:pPr marL="457200" indent="-457200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cs typeface="Arial" charset="0"/>
              </a:rPr>
              <a:t>There are a number of offences which fall within the Act which include: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altLang="en-US" sz="2400" dirty="0" smtClean="0">
                <a:cs typeface="Arial" charset="0"/>
              </a:rPr>
              <a:t>Carrying out the act itself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altLang="en-US" sz="2400" dirty="0" smtClean="0">
                <a:cs typeface="Arial" charset="0"/>
              </a:rPr>
              <a:t>Assisting a girl to mutilate her own genitalia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altLang="en-US" sz="2400" dirty="0" smtClean="0">
                <a:cs typeface="Arial" charset="0"/>
              </a:rPr>
              <a:t>Assisting a non-UK person to mutilate overseas a girls genitalia, even if  FGM in that country is legal.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cs typeface="Arial" charset="0"/>
              </a:rPr>
              <a:t>All of the above include aid, abet, counsel or procure .</a:t>
            </a:r>
          </a:p>
          <a:p>
            <a:pPr marL="457200" indent="-457200" algn="ctr">
              <a:spcBef>
                <a:spcPct val="50000"/>
              </a:spcBef>
              <a:buFontTx/>
              <a:buNone/>
            </a:pPr>
            <a:r>
              <a:rPr lang="en-GB" altLang="en-US" sz="2400" dirty="0" smtClean="0">
                <a:cs typeface="Arial" charset="0"/>
              </a:rPr>
              <a:t>**UK National/Permanent UK resident**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028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557338"/>
            <a:ext cx="7772400" cy="20431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smtClean="0"/>
              <a:t/>
            </a:r>
            <a:br>
              <a:rPr lang="en-GB" altLang="en-US" sz="2400" b="1" smtClean="0"/>
            </a:br>
            <a:r>
              <a:rPr lang="en-GB" altLang="en-US" sz="2400" b="1" u="sng" smtClean="0"/>
              <a:t>What is FGM?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50975" y="2882900"/>
            <a:ext cx="6305550" cy="272573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2400" smtClean="0"/>
              <a:t>All procedures which involve the partial or total removal of the external genitalia or injury to the female genital organs whether for cultural or any other non-therapeutic reasons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2400" smtClean="0"/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en-GB" altLang="en-US" sz="2000" i="1" smtClean="0"/>
              <a:t>The World Health Organisation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844675"/>
            <a:ext cx="7772400" cy="1584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smtClean="0"/>
              <a:t/>
            </a:r>
            <a:br>
              <a:rPr lang="en-GB" altLang="en-US" sz="2400" b="1" smtClean="0"/>
            </a:br>
            <a:endParaRPr lang="en-GB" altLang="en-US" sz="2400" b="1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08100" y="2636838"/>
            <a:ext cx="6305550" cy="32861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GB" altLang="en-US" sz="2400" b="1" i="1" smtClean="0"/>
          </a:p>
          <a:p>
            <a:pPr marL="0" indent="0" algn="ctr" eaLnBrk="1" hangingPunct="1">
              <a:buFontTx/>
              <a:buNone/>
            </a:pPr>
            <a:r>
              <a:rPr lang="en-GB" altLang="en-US" sz="2400" b="1" i="1" smtClean="0"/>
              <a:t>Until very recently there have been no prosecutions in either England or Wales.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sz="2400" b="1" i="1" smtClean="0">
                <a:solidFill>
                  <a:srgbClr val="FF0000"/>
                </a:solidFill>
              </a:rPr>
              <a:t>WHY?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 bwMode="auto">
          <a:xfrm flipV="1">
            <a:off x="5508625" y="1417638"/>
            <a:ext cx="3178175" cy="139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147050" cy="3594100"/>
          </a:xfrm>
        </p:spPr>
        <p:txBody>
          <a:bodyPr/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GB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We must not allow political correctness to lead us to moral blindness” 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Mike O’Brien MP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endParaRPr lang="en-GB" sz="2400" b="1" i="1" dirty="0" smtClean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endParaRPr lang="en-GB" sz="2400" b="1" i="1" dirty="0" smtClean="0">
              <a:solidFill>
                <a:schemeClr val="tx2">
                  <a:lumMod val="75000"/>
                </a:schemeClr>
              </a:solidFill>
              <a:cs typeface="Calibri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“Cultural acceptance does not mean accepting the unacceptable”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en-GB" sz="2400" i="1" dirty="0" smtClean="0">
                <a:solidFill>
                  <a:schemeClr val="tx2">
                    <a:lumMod val="75000"/>
                  </a:schemeClr>
                </a:solidFill>
                <a:cs typeface="Calibri" pitchFamily="34" charset="0"/>
              </a:rPr>
              <a:t>Sir Ian Blair</a:t>
            </a:r>
          </a:p>
          <a:p>
            <a:pPr>
              <a:defRPr/>
            </a:pPr>
            <a:endParaRPr lang="en-GB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 bwMode="auto">
          <a:xfrm flipV="1">
            <a:off x="3276600" y="1417638"/>
            <a:ext cx="5410200" cy="69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z="4000" smtClean="0"/>
          </a:p>
        </p:txBody>
      </p:sp>
      <p:sp>
        <p:nvSpPr>
          <p:cNvPr id="5734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700808"/>
            <a:ext cx="8229600" cy="442535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endParaRPr lang="en-GB" b="1" dirty="0" smtClean="0"/>
          </a:p>
          <a:p>
            <a:pPr algn="ctr">
              <a:buFontTx/>
              <a:buNone/>
            </a:pPr>
            <a:endParaRPr lang="en-GB" b="1" dirty="0" smtClean="0"/>
          </a:p>
          <a:p>
            <a:pPr algn="ctr">
              <a:buFontTx/>
              <a:buNone/>
            </a:pPr>
            <a:r>
              <a:rPr lang="en-GB" sz="2400" b="1" dirty="0" smtClean="0"/>
              <a:t>“Do not stigmatise the whole of the community for the acts of a few.”</a:t>
            </a:r>
          </a:p>
          <a:p>
            <a:pPr algn="ctr" eaLnBrk="1" hangingPunct="1">
              <a:buFontTx/>
              <a:buNone/>
            </a:pPr>
            <a:endParaRPr lang="en-GB" sz="2800" dirty="0" smtClean="0"/>
          </a:p>
          <a:p>
            <a:pPr algn="r" eaLnBrk="1" hangingPunct="1">
              <a:buFontTx/>
              <a:buNone/>
            </a:pPr>
            <a:r>
              <a:rPr lang="en-GB" sz="2400" dirty="0" err="1" smtClean="0"/>
              <a:t>Nasheima</a:t>
            </a:r>
            <a:r>
              <a:rPr lang="en-GB" sz="2400" dirty="0" smtClean="0"/>
              <a:t> Sheikh</a:t>
            </a:r>
          </a:p>
          <a:p>
            <a:pPr algn="r" eaLnBrk="1" hangingPunct="1">
              <a:buFontTx/>
              <a:buNone/>
            </a:pPr>
            <a:r>
              <a:rPr lang="en-GB" sz="2000" dirty="0" smtClean="0"/>
              <a:t>Assistant Chief Executive, </a:t>
            </a:r>
            <a:r>
              <a:rPr lang="en-GB" sz="2000" dirty="0" err="1" smtClean="0"/>
              <a:t>B’ham</a:t>
            </a:r>
            <a:r>
              <a:rPr lang="en-GB" sz="2000" dirty="0" smtClean="0"/>
              <a:t> &amp; Solihull Women’s Aid</a:t>
            </a:r>
          </a:p>
          <a:p>
            <a:pPr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01" y="1600200"/>
            <a:ext cx="36363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5283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7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1441" name="Rectangle 3"/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2400" b="1" u="sng" dirty="0" smtClean="0"/>
              <a:t>National picture</a:t>
            </a:r>
          </a:p>
          <a:p>
            <a:pPr algn="ctr" eaLnBrk="1" hangingPunct="1">
              <a:buFontTx/>
              <a:buNone/>
            </a:pPr>
            <a:endParaRPr lang="en-GB" altLang="en-US" sz="2400" b="1" u="sng" dirty="0" smtClean="0"/>
          </a:p>
          <a:p>
            <a:pPr eaLnBrk="1" hangingPunct="1"/>
            <a:r>
              <a:rPr lang="en-GB" altLang="en-US" sz="2400" dirty="0" smtClean="0"/>
              <a:t>Multi Agency Guidance</a:t>
            </a:r>
          </a:p>
          <a:p>
            <a:pPr eaLnBrk="1" hangingPunct="1"/>
            <a:r>
              <a:rPr lang="en-GB" altLang="en-US" sz="2400" dirty="0" smtClean="0"/>
              <a:t>HASC Inquiry</a:t>
            </a:r>
          </a:p>
          <a:p>
            <a:pPr eaLnBrk="1" hangingPunct="1"/>
            <a:r>
              <a:rPr lang="en-GB" altLang="en-US" sz="2400" dirty="0" smtClean="0"/>
              <a:t>OFSTED</a:t>
            </a:r>
          </a:p>
          <a:p>
            <a:pPr eaLnBrk="1" hangingPunct="1"/>
            <a:r>
              <a:rPr lang="en-GB" altLang="en-US" sz="2400" dirty="0" smtClean="0"/>
              <a:t>NSPCC helpline</a:t>
            </a:r>
          </a:p>
          <a:p>
            <a:pPr eaLnBrk="1" hangingPunct="1"/>
            <a:r>
              <a:rPr lang="en-GB" altLang="en-US" sz="2400" dirty="0" smtClean="0"/>
              <a:t>FGM tool kit</a:t>
            </a:r>
          </a:p>
          <a:p>
            <a:pPr eaLnBrk="1" hangingPunct="1"/>
            <a:r>
              <a:rPr lang="en-GB" altLang="en-US" sz="2400" dirty="0" smtClean="0"/>
              <a:t>Passport </a:t>
            </a:r>
          </a:p>
          <a:p>
            <a:pPr eaLnBrk="1" hangingPunct="1"/>
            <a:r>
              <a:rPr lang="en-GB" altLang="en-US" sz="2400" dirty="0" smtClean="0"/>
              <a:t>National poster campaign June 2014.</a:t>
            </a:r>
          </a:p>
          <a:p>
            <a:pPr eaLnBrk="1" hangingPunct="1"/>
            <a:endParaRPr lang="en-GB" altLang="en-US" sz="2400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3390" y="1600200"/>
            <a:ext cx="350822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3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7667625" y="2060575"/>
            <a:ext cx="1019175" cy="144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z="4000" smtClean="0"/>
          </a:p>
        </p:txBody>
      </p:sp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9552" y="1556792"/>
            <a:ext cx="8229600" cy="44644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GB" sz="2400" b="1" u="sng" dirty="0" smtClean="0"/>
              <a:t>How can you help?</a:t>
            </a:r>
          </a:p>
          <a:p>
            <a:pPr algn="ctr">
              <a:buFontTx/>
              <a:buNone/>
            </a:pPr>
            <a:endParaRPr lang="en-GB" b="1" u="sng" dirty="0" smtClean="0"/>
          </a:p>
          <a:p>
            <a:r>
              <a:rPr lang="en-GB" sz="2400" dirty="0" smtClean="0"/>
              <a:t>Have FGM on your radar, be alert to signs</a:t>
            </a:r>
          </a:p>
          <a:p>
            <a:r>
              <a:rPr lang="en-GB" sz="2400" dirty="0" smtClean="0"/>
              <a:t>Be confident in making referrals</a:t>
            </a:r>
          </a:p>
          <a:p>
            <a:r>
              <a:rPr lang="en-GB" sz="2400" dirty="0" smtClean="0"/>
              <a:t>Display posters/distribute leaflets</a:t>
            </a:r>
          </a:p>
          <a:p>
            <a:r>
              <a:rPr lang="en-GB" sz="2400" dirty="0" smtClean="0"/>
              <a:t>Educate that FGM is not a religious practice</a:t>
            </a:r>
          </a:p>
          <a:p>
            <a:r>
              <a:rPr lang="en-GB" sz="2400" dirty="0" smtClean="0"/>
              <a:t>Who are the cutters? We believe that this may be happening in the West Midlands!</a:t>
            </a:r>
          </a:p>
          <a:p>
            <a:r>
              <a:rPr lang="en-GB" sz="2400" dirty="0" smtClean="0"/>
              <a:t>Intelligence!! Submit IMS</a:t>
            </a:r>
          </a:p>
          <a:p>
            <a:pPr>
              <a:buNone/>
            </a:pPr>
            <a:endParaRPr lang="en-GB" sz="2400" dirty="0" smtClean="0"/>
          </a:p>
          <a:p>
            <a:pPr>
              <a:buFontTx/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989138"/>
            <a:ext cx="7772400" cy="1439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u="sng" smtClean="0"/>
              <a:t>Female Genital Mutilation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19225" y="3068638"/>
            <a:ext cx="6537325" cy="24479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2400" b="1" i="1" dirty="0" smtClean="0"/>
              <a:t>Remember</a:t>
            </a:r>
          </a:p>
          <a:p>
            <a:pPr marL="0" indent="0" algn="ctr" eaLnBrk="1" hangingPunct="1">
              <a:buFontTx/>
              <a:buNone/>
            </a:pPr>
            <a:endParaRPr lang="en-GB" altLang="en-US" sz="2400" dirty="0" smtClean="0"/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GB" altLang="en-US" sz="2400" dirty="0" smtClean="0"/>
              <a:t>School holidays (particularly summer) are a time when it is known that girls are taken out of the country to undergo FGM.</a:t>
            </a:r>
          </a:p>
          <a:p>
            <a:pPr marL="0" indent="0" algn="ctr" eaLnBrk="1" hangingPunct="1">
              <a:buFontTx/>
              <a:buNone/>
            </a:pPr>
            <a:endParaRPr lang="en-GB" altLang="en-US" sz="2400" dirty="0" smtClean="0"/>
          </a:p>
          <a:p>
            <a:pPr marL="0" indent="0" algn="ctr" eaLnBrk="1" hangingPunct="1">
              <a:buFontTx/>
              <a:buNone/>
            </a:pPr>
            <a:endParaRPr lang="en-GB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1916113"/>
            <a:ext cx="7772400" cy="1512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u="sng" smtClean="0"/>
              <a:t/>
            </a:r>
            <a:br>
              <a:rPr lang="en-GB" altLang="en-US" sz="2400" b="1" u="sng" smtClean="0"/>
            </a:br>
            <a:r>
              <a:rPr lang="en-GB" altLang="en-US" sz="2400" b="1" u="sng" smtClean="0"/>
              <a:t>Female Genital Mutilation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19225" y="3141663"/>
            <a:ext cx="6305550" cy="24907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altLang="en-US" sz="2400" smtClean="0"/>
              <a:t>FGM is a serious crime and can be fatal. </a:t>
            </a:r>
          </a:p>
          <a:p>
            <a:pPr marL="0" indent="0" algn="ctr" eaLnBrk="1" hangingPunct="1">
              <a:buFontTx/>
              <a:buNone/>
            </a:pPr>
            <a:endParaRPr lang="en-GB" altLang="en-US" sz="2400" smtClean="0"/>
          </a:p>
          <a:p>
            <a:pPr marL="0" indent="0" algn="ctr" eaLnBrk="1" hangingPunct="1">
              <a:buFontTx/>
              <a:buNone/>
            </a:pPr>
            <a:r>
              <a:rPr lang="en-GB" altLang="en-US" sz="2400" smtClean="0"/>
              <a:t>The survivors of FGM are serving a life sentence.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u="sng" smtClean="0"/>
              <a:t/>
            </a:r>
            <a:br>
              <a:rPr lang="en-GB" altLang="en-US" sz="2400" b="1" u="sng" smtClean="0"/>
            </a:br>
            <a:r>
              <a:rPr lang="en-GB" altLang="en-US" sz="2400" b="1" u="sng" smtClean="0"/>
              <a:t>Female Genital Mutilation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50975" y="3357563"/>
            <a:ext cx="6305550" cy="204787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GB" altLang="en-US" sz="2400" i="1" smtClean="0"/>
              <a:t>Report </a:t>
            </a:r>
            <a:r>
              <a:rPr lang="en-GB" altLang="en-US" sz="2400" b="1" i="1" smtClean="0"/>
              <a:t>any </a:t>
            </a:r>
            <a:r>
              <a:rPr lang="en-GB" altLang="en-US" sz="2400" i="1" smtClean="0"/>
              <a:t>concerns.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en-GB" altLang="en-US" sz="2400" b="1" i="1" smtClean="0"/>
              <a:t>Child Protection is everyone’s responsibility.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9538" y="2816225"/>
            <a:ext cx="6305550" cy="3073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GB" altLang="en-US" sz="4400" b="1" i="1" u="sng" smtClean="0"/>
          </a:p>
          <a:p>
            <a:pPr marL="0" indent="0" algn="ctr" eaLnBrk="1" hangingPunct="1">
              <a:buFontTx/>
              <a:buNone/>
            </a:pPr>
            <a:r>
              <a:rPr lang="en-GB" altLang="en-US" sz="2400" b="1" i="1" u="sng" smtClean="0"/>
              <a:t>ANY 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1557338"/>
            <a:ext cx="8229600" cy="86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u="sng" smtClean="0"/>
              <a:t>Types of FGM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2492375"/>
            <a:ext cx="8353425" cy="403383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smtClean="0"/>
              <a:t>Type 1 </a:t>
            </a:r>
            <a:r>
              <a:rPr lang="en-GB" altLang="en-US" sz="2400" smtClean="0"/>
              <a:t>- removal of the clitoral hood with or without the removal of the clitoris</a:t>
            </a:r>
          </a:p>
          <a:p>
            <a:pPr eaLnBrk="1" hangingPunct="1"/>
            <a:r>
              <a:rPr lang="en-GB" altLang="en-US" sz="2400" b="1" smtClean="0"/>
              <a:t>Type 2 </a:t>
            </a:r>
            <a:r>
              <a:rPr lang="en-GB" altLang="en-US" sz="2400" smtClean="0"/>
              <a:t>- removal of the clitoris and partial or total removal of the inner vaginal lips</a:t>
            </a:r>
          </a:p>
          <a:p>
            <a:pPr eaLnBrk="1" hangingPunct="1"/>
            <a:r>
              <a:rPr lang="en-GB" altLang="en-US" sz="2400" b="1" smtClean="0"/>
              <a:t>Type 3 </a:t>
            </a:r>
            <a:r>
              <a:rPr lang="en-GB" altLang="en-US" sz="2400" smtClean="0"/>
              <a:t>- removal of the clitoris, vaginal lips and the stitching of the vagina, leaving a 1-2cm opening</a:t>
            </a:r>
          </a:p>
          <a:p>
            <a:pPr eaLnBrk="1" hangingPunct="1"/>
            <a:r>
              <a:rPr lang="en-GB" altLang="en-US" sz="2400" b="1" smtClean="0"/>
              <a:t>Type 4 </a:t>
            </a:r>
            <a:r>
              <a:rPr lang="en-GB" altLang="en-US" sz="2400" smtClean="0"/>
              <a:t>- piercing the clitoris, cauterisation, cutting the vagina, inserting corrosive substances.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u="sng" dirty="0" smtClean="0">
                <a:latin typeface="+mj-lt"/>
                <a:cs typeface="+mn-cs"/>
              </a:rPr>
              <a:t>Useful Contacts</a:t>
            </a:r>
          </a:p>
          <a:p>
            <a:pPr algn="ctr">
              <a:buFontTx/>
              <a:buNone/>
              <a:defRPr/>
            </a:pPr>
            <a:endParaRPr lang="en-GB" u="sng" dirty="0" smtClean="0">
              <a:latin typeface="+mj-lt"/>
              <a:cs typeface="+mn-cs"/>
            </a:endParaRPr>
          </a:p>
          <a:p>
            <a:pPr>
              <a:defRPr/>
            </a:pPr>
            <a:r>
              <a:rPr lang="en-GB" sz="2400" b="1" dirty="0" smtClean="0">
                <a:latin typeface="+mj-lt"/>
                <a:cs typeface="+mn-cs"/>
              </a:rPr>
              <a:t>DC 9773 Gill Squires </a:t>
            </a:r>
            <a:r>
              <a:rPr lang="en-GB" sz="2400" dirty="0" smtClean="0">
                <a:latin typeface="+mj-lt"/>
                <a:cs typeface="+mn-cs"/>
              </a:rPr>
              <a:t>– 07990 634104</a:t>
            </a:r>
          </a:p>
          <a:p>
            <a:pPr>
              <a:buFontTx/>
              <a:buNone/>
              <a:defRPr/>
            </a:pPr>
            <a:r>
              <a:rPr lang="en-GB" sz="2400" dirty="0" smtClean="0">
                <a:latin typeface="+mj-lt"/>
                <a:cs typeface="+mn-cs"/>
              </a:rPr>
              <a:t>   </a:t>
            </a:r>
            <a:r>
              <a:rPr lang="en-GB" sz="2400" dirty="0" smtClean="0">
                <a:solidFill>
                  <a:srgbClr val="0000FF"/>
                </a:solidFill>
                <a:latin typeface="+mj-lt"/>
                <a:cs typeface="+mn-cs"/>
              </a:rPr>
              <a:t> g.squires@west-midlands.pnn.police.uk</a:t>
            </a:r>
          </a:p>
          <a:p>
            <a:pPr>
              <a:defRPr/>
            </a:pPr>
            <a:r>
              <a:rPr lang="en-GB" sz="2400" b="1" dirty="0" smtClean="0">
                <a:latin typeface="+mj-lt"/>
                <a:cs typeface="+mn-cs"/>
              </a:rPr>
              <a:t>Specialist Midwife - Alison Byrne </a:t>
            </a:r>
            <a:r>
              <a:rPr lang="en-GB" sz="2400" dirty="0" smtClean="0">
                <a:latin typeface="+mj-lt"/>
                <a:cs typeface="+mn-cs"/>
              </a:rPr>
              <a:t>(Heartlands Hospital) 07817 534274</a:t>
            </a:r>
          </a:p>
          <a:p>
            <a:pPr>
              <a:defRPr/>
            </a:pPr>
            <a:r>
              <a:rPr lang="en-GB" sz="2400" b="1" dirty="0" smtClean="0">
                <a:latin typeface="+mj-lt"/>
                <a:cs typeface="+mn-cs"/>
              </a:rPr>
              <a:t>NSPCC FGM Helpline </a:t>
            </a:r>
            <a:r>
              <a:rPr lang="en-GB" sz="2400" dirty="0" smtClean="0">
                <a:latin typeface="+mj-lt"/>
                <a:cs typeface="+mn-cs"/>
              </a:rPr>
              <a:t>– 0800 028 3550</a:t>
            </a:r>
          </a:p>
          <a:p>
            <a:pPr>
              <a:defRPr/>
            </a:pPr>
            <a:r>
              <a:rPr lang="en-GB" sz="2400" b="1" dirty="0" smtClean="0">
                <a:latin typeface="+mj-lt"/>
                <a:cs typeface="+mn-cs"/>
              </a:rPr>
              <a:t>Birmingham and Solihull Women’s Aid </a:t>
            </a:r>
            <a:r>
              <a:rPr lang="en-GB" sz="2400" dirty="0" smtClean="0">
                <a:latin typeface="+mj-lt"/>
                <a:cs typeface="+mn-cs"/>
              </a:rPr>
              <a:t>– 0808 800 0028</a:t>
            </a:r>
          </a:p>
          <a:p>
            <a:pPr>
              <a:defRPr/>
            </a:pPr>
            <a:r>
              <a:rPr lang="en-GB" sz="2400" b="1" dirty="0" smtClean="0">
                <a:cs typeface="+mn-cs"/>
              </a:rPr>
              <a:t>Equality Now </a:t>
            </a:r>
            <a:r>
              <a:rPr lang="en-GB" sz="2400" dirty="0" smtClean="0">
                <a:cs typeface="+mn-cs"/>
              </a:rPr>
              <a:t>- 0207 304 6902</a:t>
            </a:r>
          </a:p>
          <a:p>
            <a:pPr>
              <a:defRPr/>
            </a:pPr>
            <a:r>
              <a:rPr lang="en-GB" sz="2400" b="1" dirty="0" smtClean="0">
                <a:cs typeface="+mn-cs"/>
              </a:rPr>
              <a:t>FORWARD</a:t>
            </a:r>
            <a:r>
              <a:rPr lang="en-GB" sz="2400" dirty="0" smtClean="0">
                <a:cs typeface="+mn-cs"/>
              </a:rPr>
              <a:t> - 0208 860 4000</a:t>
            </a:r>
          </a:p>
          <a:p>
            <a:pPr>
              <a:defRPr/>
            </a:pPr>
            <a:r>
              <a:rPr lang="en-GB" sz="2400" b="1" dirty="0" smtClean="0">
                <a:cs typeface="+mn-cs"/>
              </a:rPr>
              <a:t>Daughters of Eve </a:t>
            </a:r>
            <a:r>
              <a:rPr lang="en-GB" sz="2400" dirty="0" smtClean="0">
                <a:cs typeface="+mn-cs"/>
              </a:rPr>
              <a:t>– 07983 030488.</a:t>
            </a:r>
          </a:p>
          <a:p>
            <a:pPr>
              <a:buFontTx/>
              <a:buNone/>
              <a:defRPr/>
            </a:pPr>
            <a:r>
              <a:rPr lang="en-GB" sz="2400" dirty="0" smtClean="0">
                <a:cs typeface="+mn-cs"/>
              </a:rPr>
              <a:t/>
            </a:r>
            <a:br>
              <a:rPr lang="en-GB" sz="2400" dirty="0" smtClean="0">
                <a:cs typeface="+mn-cs"/>
              </a:rPr>
            </a:br>
            <a:r>
              <a:rPr lang="en-GB" sz="2400" dirty="0" smtClean="0">
                <a:cs typeface="+mn-cs"/>
              </a:rPr>
              <a:t/>
            </a:r>
            <a:br>
              <a:rPr lang="en-GB" sz="2400" dirty="0" smtClean="0">
                <a:cs typeface="+mn-cs"/>
              </a:rPr>
            </a:br>
            <a:endParaRPr lang="en-GB" sz="2400" dirty="0" smtClean="0">
              <a:cs typeface="+mn-cs"/>
            </a:endParaRPr>
          </a:p>
          <a:p>
            <a:pPr>
              <a:defRPr/>
            </a:pPr>
            <a:endParaRPr lang="en-GB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GB" sz="2400" dirty="0" smtClean="0">
              <a:latin typeface="+mj-lt"/>
              <a:cs typeface="+mn-cs"/>
            </a:endParaRPr>
          </a:p>
          <a:p>
            <a:pPr>
              <a:buFontTx/>
              <a:buNone/>
              <a:defRPr/>
            </a:pPr>
            <a:endParaRPr lang="en-GB" sz="24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95288" y="1268413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u="sng" smtClean="0"/>
              <a:t/>
            </a:r>
            <a:br>
              <a:rPr lang="en-GB" altLang="en-US" sz="2400" b="1" u="sng" smtClean="0"/>
            </a:br>
            <a:r>
              <a:rPr lang="en-GB" altLang="en-US" sz="2400" b="1" u="sng" smtClean="0"/>
              <a:t>Health Consequences</a:t>
            </a:r>
            <a:r>
              <a:rPr lang="en-GB" altLang="en-US" sz="2400" b="1" smtClean="0"/>
              <a:t> </a:t>
            </a:r>
            <a:br>
              <a:rPr lang="en-GB" altLang="en-US" sz="2400" b="1" smtClean="0"/>
            </a:br>
            <a:endParaRPr lang="en-GB" altLang="en-US" sz="2400" b="1" u="sng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2565400"/>
            <a:ext cx="8353425" cy="403225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 b="1" u="sng" smtClean="0"/>
              <a:t>Short term</a:t>
            </a:r>
          </a:p>
          <a:p>
            <a:pPr eaLnBrk="1" hangingPunct="1"/>
            <a:r>
              <a:rPr lang="en-GB" altLang="en-US" sz="2400" smtClean="0"/>
              <a:t>Haemorrhage</a:t>
            </a:r>
          </a:p>
          <a:p>
            <a:pPr eaLnBrk="1" hangingPunct="1"/>
            <a:r>
              <a:rPr lang="en-GB" altLang="en-US" sz="2400" smtClean="0"/>
              <a:t>Severe pain &amp; shock</a:t>
            </a:r>
          </a:p>
          <a:p>
            <a:pPr eaLnBrk="1" hangingPunct="1"/>
            <a:r>
              <a:rPr lang="en-GB" altLang="en-US" sz="2400" smtClean="0"/>
              <a:t>Urine retention</a:t>
            </a:r>
          </a:p>
          <a:p>
            <a:pPr eaLnBrk="1" hangingPunct="1"/>
            <a:r>
              <a:rPr lang="en-GB" altLang="en-US" sz="2400" smtClean="0"/>
              <a:t>Infection including tetanus &amp; HIV</a:t>
            </a:r>
          </a:p>
          <a:p>
            <a:pPr eaLnBrk="1" hangingPunct="1"/>
            <a:r>
              <a:rPr lang="en-GB" altLang="en-US" sz="2400" smtClean="0"/>
              <a:t>Injury to adjacent tissue</a:t>
            </a:r>
          </a:p>
          <a:p>
            <a:pPr eaLnBrk="1" hangingPunct="1"/>
            <a:r>
              <a:rPr lang="en-GB" altLang="en-US" sz="2400" smtClean="0"/>
              <a:t>Fracture or dislocation to limbs as a result of restraint</a:t>
            </a:r>
          </a:p>
          <a:p>
            <a:pPr eaLnBrk="1" hangingPunct="1"/>
            <a:endParaRPr lang="en-GB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2060575"/>
            <a:ext cx="8229600" cy="3921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altLang="en-US" sz="2400" b="1" u="sng" dirty="0" smtClean="0"/>
              <a:t>Long term</a:t>
            </a:r>
          </a:p>
          <a:p>
            <a:pPr eaLnBrk="1" hangingPunct="1"/>
            <a:r>
              <a:rPr lang="en-GB" altLang="en-US" sz="2400" dirty="0" smtClean="0"/>
              <a:t>Fistula - Incontinence</a:t>
            </a:r>
          </a:p>
          <a:p>
            <a:pPr eaLnBrk="1" hangingPunct="1"/>
            <a:r>
              <a:rPr lang="en-GB" altLang="en-US" sz="2400" dirty="0" smtClean="0"/>
              <a:t>Difficulty with passing urine &amp; chronic urinary tract infections leading to renal problems or renal failure</a:t>
            </a:r>
          </a:p>
          <a:p>
            <a:pPr eaLnBrk="1" hangingPunct="1"/>
            <a:r>
              <a:rPr lang="en-GB" altLang="en-US" sz="2400" dirty="0" smtClean="0"/>
              <a:t>Difficulties with menstruation</a:t>
            </a:r>
          </a:p>
          <a:p>
            <a:pPr eaLnBrk="1" hangingPunct="1"/>
            <a:r>
              <a:rPr lang="en-GB" altLang="en-US" sz="2400" dirty="0" smtClean="0"/>
              <a:t>Acute &amp; chronic pelvic infections leading to infertility</a:t>
            </a:r>
          </a:p>
          <a:p>
            <a:pPr eaLnBrk="1" hangingPunct="1"/>
            <a:r>
              <a:rPr lang="en-GB" altLang="en-US" sz="2400" dirty="0" smtClean="0"/>
              <a:t>Sexual dysfunction/Psychological/Flashbacks</a:t>
            </a:r>
          </a:p>
          <a:p>
            <a:pPr eaLnBrk="1" hangingPunct="1"/>
            <a:r>
              <a:rPr lang="en-GB" altLang="en-US" sz="2400" dirty="0" smtClean="0"/>
              <a:t>Complications during pregnancy</a:t>
            </a:r>
          </a:p>
          <a:p>
            <a:pPr eaLnBrk="1" hangingPunct="1"/>
            <a:r>
              <a:rPr lang="en-GB" altLang="en-US" sz="2400" dirty="0" smtClean="0"/>
              <a:t>Chronic scar formations</a:t>
            </a:r>
          </a:p>
          <a:p>
            <a:pPr eaLnBrk="1" hangingPunct="1"/>
            <a:r>
              <a:rPr lang="en-GB" altLang="en-US" sz="2400" dirty="0" smtClean="0"/>
              <a:t>DEATH!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n-GB" sz="2400" b="1" u="sng" dirty="0" smtClean="0"/>
              <a:t>Who is at risk?</a:t>
            </a:r>
          </a:p>
          <a:p>
            <a:pPr algn="ctr">
              <a:buFontTx/>
              <a:buNone/>
            </a:pPr>
            <a:endParaRPr lang="en-GB" sz="2400" b="1" u="sng" dirty="0" smtClean="0"/>
          </a:p>
          <a:p>
            <a:r>
              <a:rPr lang="en-GB" sz="2400" dirty="0" smtClean="0"/>
              <a:t>Mainly Africa and Middle Eastern Countries and now in the immigrant population of Europe, America and Australia.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91.5 million </a:t>
            </a:r>
            <a:r>
              <a:rPr lang="en-GB" sz="2400" dirty="0" smtClean="0"/>
              <a:t>girls &amp; women aged over 9 in </a:t>
            </a:r>
            <a:r>
              <a:rPr lang="en-GB" sz="2400" dirty="0" smtClean="0">
                <a:solidFill>
                  <a:srgbClr val="FF0000"/>
                </a:solidFill>
              </a:rPr>
              <a:t>Africa</a:t>
            </a:r>
            <a:r>
              <a:rPr lang="en-GB" sz="2400" dirty="0" smtClean="0"/>
              <a:t> are living with the consequences of FGM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2 million </a:t>
            </a:r>
            <a:r>
              <a:rPr lang="en-GB" sz="2400" dirty="0" smtClean="0"/>
              <a:t>girls around the world every year are mutilated.</a:t>
            </a:r>
          </a:p>
          <a:p>
            <a:r>
              <a:rPr lang="en-GB" sz="2400" dirty="0" smtClean="0"/>
              <a:t>It is estimated that</a:t>
            </a:r>
            <a:r>
              <a:rPr lang="en-GB" sz="2400" dirty="0" smtClean="0">
                <a:solidFill>
                  <a:srgbClr val="FF0000"/>
                </a:solidFill>
              </a:rPr>
              <a:t> over 60,000</a:t>
            </a:r>
            <a:r>
              <a:rPr lang="en-GB" sz="2400" dirty="0" smtClean="0"/>
              <a:t> girls are at risk of FGM within the </a:t>
            </a:r>
            <a:r>
              <a:rPr lang="en-GB" sz="2400" dirty="0" smtClean="0">
                <a:solidFill>
                  <a:srgbClr val="FF0000"/>
                </a:solidFill>
              </a:rPr>
              <a:t>UK </a:t>
            </a:r>
            <a:r>
              <a:rPr lang="en-GB" sz="2400" dirty="0" smtClean="0"/>
              <a:t>every year (Types 1-3)</a:t>
            </a:r>
          </a:p>
          <a:p>
            <a:r>
              <a:rPr lang="en-GB" sz="2400" dirty="0" smtClean="0"/>
              <a:t>Any girl potentially at risk – between birth - pregnancy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96975"/>
            <a:ext cx="8229600" cy="220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u="sng" smtClean="0"/>
              <a:t>Prevalence </a:t>
            </a:r>
            <a:br>
              <a:rPr lang="en-GB" altLang="en-US" sz="2400" b="1" u="sng" smtClean="0"/>
            </a:br>
            <a:r>
              <a:rPr lang="en-GB" altLang="en-US" sz="2400" b="1" smtClean="0"/>
              <a:t/>
            </a:r>
            <a:br>
              <a:rPr lang="en-GB" altLang="en-US" sz="2400" b="1" smtClean="0"/>
            </a:br>
            <a:r>
              <a:rPr lang="en-GB" altLang="en-US" sz="2400" smtClean="0"/>
              <a:t>28 practising countries in Africa</a:t>
            </a:r>
            <a:br>
              <a:rPr lang="en-GB" altLang="en-US" sz="2400" smtClean="0"/>
            </a:br>
            <a:r>
              <a:rPr lang="en-GB" altLang="en-US" sz="2400" smtClean="0"/>
              <a:t/>
            </a:r>
            <a:br>
              <a:rPr lang="en-GB" altLang="en-US" sz="2400" smtClean="0"/>
            </a:br>
            <a:endParaRPr lang="en-GB" altLang="en-US" sz="240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539750" y="2546350"/>
            <a:ext cx="3957638" cy="3835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altLang="en-US" sz="2400" smtClean="0"/>
          </a:p>
          <a:p>
            <a:pPr eaLnBrk="1" hangingPunct="1"/>
            <a:r>
              <a:rPr lang="en-GB" altLang="en-US" sz="2400" smtClean="0"/>
              <a:t>Somalia – 97.9%</a:t>
            </a:r>
          </a:p>
          <a:p>
            <a:pPr eaLnBrk="1" hangingPunct="1"/>
            <a:r>
              <a:rPr lang="en-GB" altLang="en-US" sz="2400" smtClean="0"/>
              <a:t>Guinea – 95.5%</a:t>
            </a:r>
          </a:p>
          <a:p>
            <a:pPr eaLnBrk="1" hangingPunct="1"/>
            <a:r>
              <a:rPr lang="en-GB" altLang="en-US" sz="2400" smtClean="0"/>
              <a:t>Sierra Leone – 94%</a:t>
            </a:r>
          </a:p>
          <a:p>
            <a:pPr eaLnBrk="1" hangingPunct="1"/>
            <a:r>
              <a:rPr lang="en-GB" altLang="en-US" sz="2400" smtClean="0"/>
              <a:t>Djibouti – 93.1%</a:t>
            </a:r>
          </a:p>
          <a:p>
            <a:pPr eaLnBrk="1" hangingPunct="1"/>
            <a:r>
              <a:rPr lang="en-GB" altLang="en-US" sz="2400" smtClean="0"/>
              <a:t>Sudan – 90%</a:t>
            </a:r>
          </a:p>
          <a:p>
            <a:pPr eaLnBrk="1" hangingPunct="1"/>
            <a:r>
              <a:rPr lang="en-GB" altLang="en-US" sz="2400" smtClean="0"/>
              <a:t>Eritrea – 88.7%</a:t>
            </a:r>
          </a:p>
          <a:p>
            <a:pPr eaLnBrk="1" hangingPunct="1"/>
            <a:r>
              <a:rPr lang="en-GB" altLang="en-US" sz="2400" smtClean="0"/>
              <a:t>Egypt – 97%</a:t>
            </a:r>
          </a:p>
          <a:p>
            <a:pPr eaLnBrk="1" hangingPunct="1">
              <a:buFontTx/>
              <a:buNone/>
            </a:pPr>
            <a:endParaRPr lang="en-GB" altLang="en-US" sz="2800" smtClean="0"/>
          </a:p>
        </p:txBody>
      </p:sp>
      <p:pic>
        <p:nvPicPr>
          <p:cNvPr id="30723" name="Content Placeholder 5" descr="http://nssdc.gsfc.nasa.gov/image/planetary/earth/apollo17_earth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852738"/>
            <a:ext cx="3241675" cy="30241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125538"/>
            <a:ext cx="8229600" cy="292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2400" b="1" u="sng" dirty="0" smtClean="0"/>
              <a:t>How is FGM carried out?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95288" y="1771650"/>
            <a:ext cx="4824412" cy="453707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GB" altLang="en-US" sz="2400" dirty="0" smtClean="0"/>
              <a:t>UK girls are taken on “holiday” to become a woman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GB" altLang="en-US" sz="2400" dirty="0" smtClean="0"/>
              <a:t>Varies from community to community but generally by an elder woman in the community using non-sterile, blunt instruments without anaesthetic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GB" altLang="en-US" sz="2400" dirty="0" smtClean="0"/>
              <a:t>Communities in the UK are believed to have their own practitioners here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r>
              <a:rPr lang="en-GB" altLang="en-US" sz="2400" i="1" dirty="0" smtClean="0"/>
              <a:t>Some</a:t>
            </a:r>
            <a:r>
              <a:rPr lang="en-GB" altLang="en-US" sz="2400" dirty="0" smtClean="0"/>
              <a:t> doctors may do this under anaesthetic</a:t>
            </a:r>
          </a:p>
        </p:txBody>
      </p:sp>
      <p:pic>
        <p:nvPicPr>
          <p:cNvPr id="34819" name="Content Placeholder 4" descr="Barbaric: A collection of knives, blades and amulet used for female circumcision in Kenya's Pokot district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3" y="2071688"/>
            <a:ext cx="2873375" cy="37830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04056"/>
          </a:xfrm>
        </p:spPr>
        <p:txBody>
          <a:bodyPr/>
          <a:lstStyle/>
          <a:p>
            <a:r>
              <a:rPr lang="en-GB" sz="2400" b="1" u="sng" dirty="0" smtClean="0"/>
              <a:t>Sunday Times -  April 2012</a:t>
            </a:r>
            <a:endParaRPr lang="en-GB" sz="2400" b="1" u="sng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132856"/>
            <a:ext cx="4038600" cy="30752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573016"/>
            <a:ext cx="4038600" cy="2989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6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1071</Words>
  <Application>Microsoft Office PowerPoint</Application>
  <PresentationFormat>On-screen Show (4:3)</PresentationFormat>
  <Paragraphs>208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Female Genital Mutilation </vt:lpstr>
      <vt:lpstr> What is FGM?</vt:lpstr>
      <vt:lpstr>Types of FGM</vt:lpstr>
      <vt:lpstr> Health Consequences  </vt:lpstr>
      <vt:lpstr>PowerPoint Presentation</vt:lpstr>
      <vt:lpstr>PowerPoint Presentation</vt:lpstr>
      <vt:lpstr>Prevalence   28 practising countries in Africa  </vt:lpstr>
      <vt:lpstr>How is FGM carried out?</vt:lpstr>
      <vt:lpstr>Sunday Times -  April 2012</vt:lpstr>
      <vt:lpstr>PowerPoint Presentation</vt:lpstr>
      <vt:lpstr>PowerPoint Presentation</vt:lpstr>
      <vt:lpstr> Indications that FGM may be about to take place.</vt:lpstr>
      <vt:lpstr>PowerPoint Presentation</vt:lpstr>
      <vt:lpstr> Is FGM an issue in the West Midlands?  Heartlands Hospital  African Well Women’s Clinic De-infibulation  2002  –  0.4%  2014 – 1 in 10 women presenting for ante-natal care have some form of FGM.      </vt:lpstr>
      <vt:lpstr> West Midlands Police Data</vt:lpstr>
      <vt:lpstr>When should a referral be made?</vt:lpstr>
      <vt:lpstr> What next?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Genital Mutilation</vt:lpstr>
      <vt:lpstr> Female Genital Mutilation</vt:lpstr>
      <vt:lpstr> Female Genital Mutilation</vt:lpstr>
      <vt:lpstr> </vt:lpstr>
      <vt:lpstr>PowerPoint Presentation</vt:lpstr>
    </vt:vector>
  </TitlesOfParts>
  <Company>West Midlands police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 Midlands police</dc:creator>
  <cp:lastModifiedBy>Gillian Squires</cp:lastModifiedBy>
  <cp:revision>184</cp:revision>
  <cp:lastPrinted>2014-09-22T06:31:16Z</cp:lastPrinted>
  <dcterms:created xsi:type="dcterms:W3CDTF">2014-01-03T10:48:46Z</dcterms:created>
  <dcterms:modified xsi:type="dcterms:W3CDTF">2014-12-01T06:49:50Z</dcterms:modified>
</cp:coreProperties>
</file>