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292" r:id="rId3"/>
    <p:sldId id="285" r:id="rId4"/>
    <p:sldId id="297" r:id="rId5"/>
    <p:sldId id="295" r:id="rId6"/>
    <p:sldId id="317" r:id="rId7"/>
    <p:sldId id="290" r:id="rId8"/>
    <p:sldId id="288" r:id="rId9"/>
    <p:sldId id="287" r:id="rId10"/>
    <p:sldId id="289" r:id="rId11"/>
    <p:sldId id="286" r:id="rId12"/>
    <p:sldId id="318" r:id="rId13"/>
    <p:sldId id="319" r:id="rId14"/>
    <p:sldId id="296" r:id="rId15"/>
    <p:sldId id="316" r:id="rId16"/>
    <p:sldId id="262" r:id="rId17"/>
    <p:sldId id="270" r:id="rId18"/>
    <p:sldId id="299" r:id="rId19"/>
    <p:sldId id="302" r:id="rId20"/>
    <p:sldId id="305" r:id="rId21"/>
    <p:sldId id="309" r:id="rId22"/>
    <p:sldId id="306" r:id="rId23"/>
    <p:sldId id="271" r:id="rId24"/>
    <p:sldId id="310" r:id="rId25"/>
    <p:sldId id="311" r:id="rId26"/>
    <p:sldId id="312" r:id="rId27"/>
    <p:sldId id="304" r:id="rId28"/>
    <p:sldId id="293" r:id="rId29"/>
    <p:sldId id="281" r:id="rId30"/>
    <p:sldId id="308" r:id="rId31"/>
    <p:sldId id="307" r:id="rId32"/>
    <p:sldId id="313" r:id="rId33"/>
    <p:sldId id="315" r:id="rId34"/>
    <p:sldId id="265" r:id="rId35"/>
    <p:sldId id="314"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9A4E0-F8EA-437D-8468-45A61768F9C4}" type="datetimeFigureOut">
              <a:rPr lang="en-GB" smtClean="0"/>
              <a:t>14/01/2020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859E7-5799-4261-9675-27C44F141985}" type="slidenum">
              <a:rPr lang="en-GB" smtClean="0"/>
              <a:t>‹#›</a:t>
            </a:fld>
            <a:endParaRPr lang="en-GB"/>
          </a:p>
        </p:txBody>
      </p:sp>
    </p:spTree>
    <p:extLst>
      <p:ext uri="{BB962C8B-B14F-4D97-AF65-F5344CB8AC3E}">
        <p14:creationId xmlns:p14="http://schemas.microsoft.com/office/powerpoint/2010/main" val="74604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Award levels</a:t>
            </a:r>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3</a:t>
            </a:fld>
            <a:endParaRPr lang="en-GB"/>
          </a:p>
        </p:txBody>
      </p:sp>
    </p:spTree>
    <p:extLst>
      <p:ext uri="{BB962C8B-B14F-4D97-AF65-F5344CB8AC3E}">
        <p14:creationId xmlns:p14="http://schemas.microsoft.com/office/powerpoint/2010/main" val="347439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a:t>
            </a:r>
            <a:r>
              <a:rPr lang="en-GB" baseline="0" dirty="0" smtClean="0"/>
              <a:t> would like to thank Mr Mayor and business representatives from …… for attending the Green Solihull Schools Award ceremony today. </a:t>
            </a:r>
            <a:r>
              <a:rPr lang="en-GB" dirty="0" smtClean="0"/>
              <a:t>Local</a:t>
            </a:r>
            <a:r>
              <a:rPr lang="en-GB" baseline="0" dirty="0" smtClean="0"/>
              <a:t> b</a:t>
            </a:r>
            <a:r>
              <a:rPr lang="en-GB" dirty="0" smtClean="0"/>
              <a:t>usinesses </a:t>
            </a:r>
            <a:r>
              <a:rPr lang="en-GB" baseline="0" dirty="0" smtClean="0"/>
              <a:t>have kindly offered to reward schools for their achievements, they have sponsored particular </a:t>
            </a:r>
            <a:r>
              <a:rPr lang="en-GB" baseline="0" dirty="0" err="1" smtClean="0"/>
              <a:t>collaboratives</a:t>
            </a:r>
            <a:r>
              <a:rPr lang="en-GB" baseline="0" dirty="0" smtClean="0"/>
              <a:t>, as most of you will know Solihull Schools are grouped into 5 </a:t>
            </a:r>
            <a:r>
              <a:rPr lang="en-GB" baseline="0" dirty="0" err="1" smtClean="0"/>
              <a:t>collaboratives</a:t>
            </a:r>
            <a:r>
              <a:rPr lang="en-GB" baseline="0" dirty="0" smtClean="0"/>
              <a:t> or areas. For the award ceremony we will go through the entries for each of the </a:t>
            </a:r>
            <a:r>
              <a:rPr lang="en-GB" baseline="0" dirty="0" err="1" smtClean="0"/>
              <a:t>collaboratives</a:t>
            </a:r>
            <a:r>
              <a:rPr lang="en-GB" baseline="0" dirty="0" smtClean="0"/>
              <a:t>, the business representatives will say a few words about the award applications, teachers will then come to the front to receive their certificates and for a photo with the Mayor. Those schools reaching level 3 will also receive a an additional award, an bespoke owl carving. Welcome </a:t>
            </a:r>
            <a:r>
              <a:rPr lang="en-GB" dirty="0" smtClean="0"/>
              <a:t>Robert Elliot (Synergy), Andy Holding and Liz Allister (North), Sue</a:t>
            </a:r>
            <a:r>
              <a:rPr lang="en-GB" baseline="0" dirty="0" smtClean="0"/>
              <a:t> Simpson (evolve), David Murphy (telephone </a:t>
            </a:r>
            <a:r>
              <a:rPr lang="en-GB" baseline="0" dirty="0" err="1" smtClean="0"/>
              <a:t>europe</a:t>
            </a:r>
            <a:r>
              <a:rPr lang="en-GB" baseline="0" dirty="0" smtClean="0"/>
              <a:t>) Rural and Mosaic.</a:t>
            </a:r>
            <a:endParaRPr lang="en-GB" dirty="0" smtClean="0"/>
          </a:p>
          <a:p>
            <a:endParaRPr lang="en-GB" dirty="0" smtClean="0"/>
          </a:p>
          <a:p>
            <a:r>
              <a:rPr lang="en-GB" dirty="0" smtClean="0"/>
              <a:t>Andy Holding, Sue Simpson, Sharon and Jo, Stuart </a:t>
            </a:r>
            <a:r>
              <a:rPr lang="en-GB" dirty="0" err="1" smtClean="0"/>
              <a:t>Mansell</a:t>
            </a:r>
            <a:r>
              <a:rPr lang="en-GB" dirty="0" smtClean="0"/>
              <a:t>, Liz Allister</a:t>
            </a:r>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5</a:t>
            </a:fld>
            <a:endParaRPr lang="en-GB"/>
          </a:p>
        </p:txBody>
      </p:sp>
    </p:spTree>
    <p:extLst>
      <p:ext uri="{BB962C8B-B14F-4D97-AF65-F5344CB8AC3E}">
        <p14:creationId xmlns:p14="http://schemas.microsoft.com/office/powerpoint/2010/main" val="122999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Community</a:t>
            </a:r>
            <a:r>
              <a:rPr lang="en-GB" baseline="0" dirty="0" smtClean="0"/>
              <a:t> Gardening Services, Saxon Way, </a:t>
            </a:r>
            <a:r>
              <a:rPr lang="en-GB" baseline="0" dirty="0" err="1" smtClean="0"/>
              <a:t>Chelmsley</a:t>
            </a:r>
            <a:r>
              <a:rPr lang="en-GB" baseline="0" dirty="0" smtClean="0"/>
              <a:t> Wood part of Family Care Trust</a:t>
            </a:r>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12</a:t>
            </a:fld>
            <a:endParaRPr lang="en-GB"/>
          </a:p>
        </p:txBody>
      </p:sp>
    </p:spTree>
    <p:extLst>
      <p:ext uri="{BB962C8B-B14F-4D97-AF65-F5344CB8AC3E}">
        <p14:creationId xmlns:p14="http://schemas.microsoft.com/office/powerpoint/2010/main" val="31488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are v</a:t>
            </a:r>
            <a:r>
              <a:rPr lang="en-GB" dirty="0" smtClean="0"/>
              <a:t>arious to setting up</a:t>
            </a:r>
            <a:r>
              <a:rPr lang="en-GB" baseline="0" dirty="0" smtClean="0"/>
              <a:t> teams in schools and the roles the team have. Some schools have a number of teams all helping the environment with different roles, at other schools there will be one team with a specific responsibility, you could think about supporting your team to gain blue peter badges, pupils at </a:t>
            </a:r>
            <a:r>
              <a:rPr lang="en-GB" baseline="0" dirty="0" err="1" smtClean="0"/>
              <a:t>Balsall</a:t>
            </a:r>
            <a:r>
              <a:rPr lang="en-GB" baseline="0" dirty="0" smtClean="0"/>
              <a:t> Common Primary have received Environment badges, they can get free entry into attractions.</a:t>
            </a:r>
          </a:p>
          <a:p>
            <a:endParaRPr lang="en-GB" baseline="0" dirty="0" smtClean="0"/>
          </a:p>
        </p:txBody>
      </p:sp>
      <p:sp>
        <p:nvSpPr>
          <p:cNvPr id="4" name="Slide Number Placeholder 3"/>
          <p:cNvSpPr>
            <a:spLocks noGrp="1"/>
          </p:cNvSpPr>
          <p:nvPr>
            <p:ph type="sldNum" sz="quarter" idx="10"/>
          </p:nvPr>
        </p:nvSpPr>
        <p:spPr/>
        <p:txBody>
          <a:bodyPr/>
          <a:lstStyle/>
          <a:p>
            <a:fld id="{462859E7-5799-4261-9675-27C44F141985}" type="slidenum">
              <a:rPr lang="en-GB" smtClean="0"/>
              <a:t>16</a:t>
            </a:fld>
            <a:endParaRPr lang="en-GB"/>
          </a:p>
        </p:txBody>
      </p:sp>
    </p:spTree>
    <p:extLst>
      <p:ext uri="{BB962C8B-B14F-4D97-AF65-F5344CB8AC3E}">
        <p14:creationId xmlns:p14="http://schemas.microsoft.com/office/powerpoint/2010/main" val="95859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are many ways teams</a:t>
            </a:r>
            <a:r>
              <a:rPr lang="en-GB" baseline="0" dirty="0" smtClean="0"/>
              <a:t> make the rest of the school aware of their activity, popular ways are through displays, newsletters and assemblies.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Pledges – EY, promise to look after animals, Yr2, Build shelters for wild animals, </a:t>
            </a:r>
            <a:r>
              <a:rPr lang="en-GB" baseline="0" dirty="0" err="1" smtClean="0"/>
              <a:t>Yr</a:t>
            </a:r>
            <a:r>
              <a:rPr lang="en-GB" baseline="0" dirty="0" smtClean="0"/>
              <a:t> 4, pick up litter to  keep </a:t>
            </a:r>
            <a:r>
              <a:rPr lang="en-GB" baseline="0" smtClean="0"/>
              <a:t>habitats safe</a:t>
            </a:r>
            <a:endParaRPr lang="en-GB" dirty="0" smtClean="0"/>
          </a:p>
          <a:p>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17</a:t>
            </a:fld>
            <a:endParaRPr lang="en-GB"/>
          </a:p>
        </p:txBody>
      </p:sp>
    </p:spTree>
    <p:extLst>
      <p:ext uri="{BB962C8B-B14F-4D97-AF65-F5344CB8AC3E}">
        <p14:creationId xmlns:p14="http://schemas.microsoft.com/office/powerpoint/2010/main" val="245996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Green Prospectus</a:t>
            </a:r>
            <a:r>
              <a:rPr lang="en-GB" baseline="0" dirty="0" smtClean="0"/>
              <a:t> i</a:t>
            </a:r>
            <a:r>
              <a:rPr lang="en-GB" dirty="0" smtClean="0"/>
              <a:t>s the plan for sustainability for the council, all sustainability linked activities of Council teams are captured in the Green</a:t>
            </a:r>
            <a:r>
              <a:rPr lang="en-GB" baseline="0" dirty="0" smtClean="0"/>
              <a:t> Prospectus. It’s reported on a 6 monthly basis to cabinet.</a:t>
            </a:r>
          </a:p>
          <a:p>
            <a:r>
              <a:rPr lang="en-GB" dirty="0" smtClean="0"/>
              <a:t>You</a:t>
            </a:r>
            <a:r>
              <a:rPr lang="en-GB" baseline="0" dirty="0" smtClean="0"/>
              <a:t> can see from this snippet of the Green Prospectus programme timeline the hot topics of Carbon, Air Quality and Single Use Plastics, the Council has recently produced the Air Quality Strategy that includes an education strand and there is a draft of the SUP Strategy. This morning you saw examples of energy saving from the Greener Schools applications, this afternoons case studies will look example of schools running campaigns on Air Quality and Plastics</a:t>
            </a:r>
            <a:endParaRPr lang="en-GB" dirty="0" smtClean="0"/>
          </a:p>
          <a:p>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19</a:t>
            </a:fld>
            <a:endParaRPr lang="en-GB"/>
          </a:p>
        </p:txBody>
      </p:sp>
    </p:spTree>
    <p:extLst>
      <p:ext uri="{BB962C8B-B14F-4D97-AF65-F5344CB8AC3E}">
        <p14:creationId xmlns:p14="http://schemas.microsoft.com/office/powerpoint/2010/main" val="214504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23</a:t>
            </a:fld>
            <a:endParaRPr lang="en-GB"/>
          </a:p>
        </p:txBody>
      </p:sp>
    </p:spTree>
    <p:extLst>
      <p:ext uri="{BB962C8B-B14F-4D97-AF65-F5344CB8AC3E}">
        <p14:creationId xmlns:p14="http://schemas.microsoft.com/office/powerpoint/2010/main" val="73378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2015, world leaders agreed to 17 goals for a better world by 2030.</a:t>
            </a:r>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28</a:t>
            </a:fld>
            <a:endParaRPr lang="en-GB"/>
          </a:p>
        </p:txBody>
      </p:sp>
    </p:spTree>
    <p:extLst>
      <p:ext uri="{BB962C8B-B14F-4D97-AF65-F5344CB8AC3E}">
        <p14:creationId xmlns:p14="http://schemas.microsoft.com/office/powerpoint/2010/main" val="355485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links to other countries</a:t>
            </a:r>
            <a:endParaRPr lang="en-GB" dirty="0"/>
          </a:p>
        </p:txBody>
      </p:sp>
      <p:sp>
        <p:nvSpPr>
          <p:cNvPr id="4" name="Slide Number Placeholder 3"/>
          <p:cNvSpPr>
            <a:spLocks noGrp="1"/>
          </p:cNvSpPr>
          <p:nvPr>
            <p:ph type="sldNum" sz="quarter" idx="10"/>
          </p:nvPr>
        </p:nvSpPr>
        <p:spPr/>
        <p:txBody>
          <a:bodyPr/>
          <a:lstStyle/>
          <a:p>
            <a:fld id="{462859E7-5799-4261-9675-27C44F141985}" type="slidenum">
              <a:rPr lang="en-GB" smtClean="0"/>
              <a:t>29</a:t>
            </a:fld>
            <a:endParaRPr lang="en-GB"/>
          </a:p>
        </p:txBody>
      </p:sp>
    </p:spTree>
    <p:extLst>
      <p:ext uri="{BB962C8B-B14F-4D97-AF65-F5344CB8AC3E}">
        <p14:creationId xmlns:p14="http://schemas.microsoft.com/office/powerpoint/2010/main" val="311552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57D60E-7493-4C07-83B8-AB97C9F0715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96751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7D60E-7493-4C07-83B8-AB97C9F0715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18471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7D60E-7493-4C07-83B8-AB97C9F0715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9904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7D60E-7493-4C07-83B8-AB97C9F0715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300170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7D60E-7493-4C07-83B8-AB97C9F07158}" type="datetimeFigureOut">
              <a:rPr lang="en-GB" smtClean="0"/>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273320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57D60E-7493-4C07-83B8-AB97C9F0715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236803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57D60E-7493-4C07-83B8-AB97C9F07158}" type="datetimeFigureOut">
              <a:rPr lang="en-GB" smtClean="0"/>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376623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7D60E-7493-4C07-83B8-AB97C9F07158}" type="datetimeFigureOut">
              <a:rPr lang="en-GB" smtClean="0"/>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266895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7D60E-7493-4C07-83B8-AB97C9F07158}" type="datetimeFigureOut">
              <a:rPr lang="en-GB" smtClean="0"/>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181133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7D60E-7493-4C07-83B8-AB97C9F0715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191417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7D60E-7493-4C07-83B8-AB97C9F07158}" type="datetimeFigureOut">
              <a:rPr lang="en-GB" smtClean="0"/>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484A-4C8A-40E0-A1DD-9A7C46658B49}" type="slidenum">
              <a:rPr lang="en-GB" smtClean="0"/>
              <a:t>‹#›</a:t>
            </a:fld>
            <a:endParaRPr lang="en-GB"/>
          </a:p>
        </p:txBody>
      </p:sp>
    </p:spTree>
    <p:extLst>
      <p:ext uri="{BB962C8B-B14F-4D97-AF65-F5344CB8AC3E}">
        <p14:creationId xmlns:p14="http://schemas.microsoft.com/office/powerpoint/2010/main" val="286183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7D60E-7493-4C07-83B8-AB97C9F07158}" type="datetimeFigureOut">
              <a:rPr lang="en-GB" smtClean="0"/>
              <a:t>14/01/2020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E484A-4C8A-40E0-A1DD-9A7C46658B49}" type="slidenum">
              <a:rPr lang="en-GB" smtClean="0"/>
              <a:t>‹#›</a:t>
            </a:fld>
            <a:endParaRPr lang="en-GB"/>
          </a:p>
        </p:txBody>
      </p:sp>
    </p:spTree>
    <p:extLst>
      <p:ext uri="{BB962C8B-B14F-4D97-AF65-F5344CB8AC3E}">
        <p14:creationId xmlns:p14="http://schemas.microsoft.com/office/powerpoint/2010/main" val="420806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cid:image425282.png@F43D57F8.28DB9212" TargetMode="Externa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cleanairday.org.uk/pages/category/school-resources"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cid:image425282.png@F43D57F8.28DB92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cid:image425282.png@F43D57F8.28DB9212" TargetMode="External"/><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1470025"/>
          </a:xfrm>
        </p:spPr>
        <p:txBody>
          <a:bodyPr/>
          <a:lstStyle/>
          <a:p>
            <a:r>
              <a:rPr lang="en-GB" dirty="0" smtClean="0"/>
              <a:t>Solihull Greener Schools Award Celebration event</a:t>
            </a:r>
            <a:endParaRPr lang="en-GB" dirty="0"/>
          </a:p>
        </p:txBody>
      </p:sp>
      <p:pic>
        <p:nvPicPr>
          <p:cNvPr id="1026" name="Picture 2" descr="Z:\greener-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8857"/>
            <a:ext cx="9144000" cy="1629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p:cNvSpPr txBox="1">
            <a:spLocks noGrp="1"/>
          </p:cNvSpPr>
          <p:nvPr>
            <p:ph type="subTitle" idx="1"/>
          </p:nvPr>
        </p:nvSpPr>
        <p:spPr>
          <a:xfrm>
            <a:off x="1371600" y="3886200"/>
            <a:ext cx="6400800" cy="13480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dirty="0"/>
              <a:t>Sarah Lardner, </a:t>
            </a:r>
            <a:r>
              <a:rPr lang="en-GB" sz="2400" dirty="0" smtClean="0"/>
              <a:t>Engagement </a:t>
            </a:r>
            <a:r>
              <a:rPr lang="en-GB" sz="2400" dirty="0"/>
              <a:t>Officer, </a:t>
            </a:r>
          </a:p>
          <a:p>
            <a:pPr algn="ctr"/>
            <a:r>
              <a:rPr lang="en-GB" sz="2400" dirty="0"/>
              <a:t>Sustainable Development Team, Solihull Council</a:t>
            </a:r>
          </a:p>
          <a:p>
            <a:pPr algn="ctr"/>
            <a:r>
              <a:rPr lang="en-GB" sz="2400" dirty="0"/>
              <a:t>slardner@solihull.gov.uk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82841"/>
            <a:ext cx="5365739" cy="1166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descr="Z:\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0" y="5228857"/>
            <a:ext cx="9162750" cy="16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0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Arden &amp; Heart of England (RURAL)</a:t>
            </a:r>
            <a:endParaRPr lang="en-GB" dirty="0"/>
          </a:p>
        </p:txBody>
      </p:sp>
      <p:pic>
        <p:nvPicPr>
          <p:cNvPr id="5" name="Picture 2" descr="Z:\Desktop\leve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791" y="2811897"/>
            <a:ext cx="1395086" cy="1395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Z:\Desktop\leve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497" y="2868466"/>
            <a:ext cx="1381417" cy="13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0152" y="3189842"/>
            <a:ext cx="3096344" cy="369332"/>
          </a:xfrm>
          <a:prstGeom prst="rect">
            <a:avLst/>
          </a:prstGeom>
          <a:noFill/>
        </p:spPr>
        <p:txBody>
          <a:bodyPr wrap="square" rtlCol="0">
            <a:spAutoFit/>
          </a:bodyPr>
          <a:lstStyle/>
          <a:p>
            <a:r>
              <a:rPr lang="en-GB" dirty="0" err="1" smtClean="0"/>
              <a:t>Balsall</a:t>
            </a:r>
            <a:r>
              <a:rPr lang="en-GB" dirty="0" smtClean="0"/>
              <a:t> Common Primary </a:t>
            </a:r>
            <a:endParaRPr lang="en-GB" dirty="0"/>
          </a:p>
        </p:txBody>
      </p:sp>
      <p:pic>
        <p:nvPicPr>
          <p:cNvPr id="9" name="Picture 3" descr="Z:\Desktop\leve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861632"/>
            <a:ext cx="1345351" cy="1345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id:image425282.png@F43D57F8.28DB9212"/>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768000" y="5013176"/>
            <a:ext cx="3604199" cy="1134621"/>
          </a:xfrm>
          <a:prstGeom prst="rect">
            <a:avLst/>
          </a:prstGeom>
          <a:noFill/>
          <a:ln>
            <a:noFill/>
          </a:ln>
        </p:spPr>
      </p:pic>
    </p:spTree>
    <p:extLst>
      <p:ext uri="{BB962C8B-B14F-4D97-AF65-F5344CB8AC3E}">
        <p14:creationId xmlns:p14="http://schemas.microsoft.com/office/powerpoint/2010/main" val="190689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North Solihull Community (UNITY)</a:t>
            </a:r>
            <a:endParaRPr lang="en-GB" dirty="0"/>
          </a:p>
        </p:txBody>
      </p:sp>
      <p:pic>
        <p:nvPicPr>
          <p:cNvPr id="1026" name="Picture 2" descr="Z:\Desktop\leve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02795"/>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Z:\Desktop\level-2.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287308"/>
            <a:ext cx="1288116" cy="1288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Z:\Desktop\leve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7265" y="3302795"/>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8024" y="3581535"/>
            <a:ext cx="4824536" cy="369332"/>
          </a:xfrm>
          <a:prstGeom prst="rect">
            <a:avLst/>
          </a:prstGeom>
          <a:noFill/>
        </p:spPr>
        <p:txBody>
          <a:bodyPr wrap="square" rtlCol="0">
            <a:spAutoFit/>
          </a:bodyPr>
          <a:lstStyle/>
          <a:p>
            <a:r>
              <a:rPr lang="en-GB" dirty="0" err="1" smtClean="0"/>
              <a:t>Fordbridge</a:t>
            </a:r>
            <a:r>
              <a:rPr lang="en-GB" dirty="0" smtClean="0"/>
              <a:t> Community Primary</a:t>
            </a:r>
            <a:endParaRPr lang="en-GB" dirty="0"/>
          </a:p>
        </p:txBody>
      </p:sp>
      <p:pic>
        <p:nvPicPr>
          <p:cNvPr id="1027" name="Picture 3" descr="Z:\BHX logo_CMYK_281_PB_#B6FF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5366379"/>
            <a:ext cx="2837180" cy="864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BBP_Logo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763" y="5476893"/>
            <a:ext cx="2715004" cy="643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Desktop\leve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Z:\Desktop\leve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780844"/>
            <a:ext cx="1288116" cy="12881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35896" y="2236222"/>
            <a:ext cx="4824536" cy="369332"/>
          </a:xfrm>
          <a:prstGeom prst="rect">
            <a:avLst/>
          </a:prstGeom>
          <a:noFill/>
        </p:spPr>
        <p:txBody>
          <a:bodyPr wrap="square" rtlCol="0">
            <a:spAutoFit/>
          </a:bodyPr>
          <a:lstStyle/>
          <a:p>
            <a:r>
              <a:rPr lang="en-GB" dirty="0" smtClean="0"/>
              <a:t>Merstone School</a:t>
            </a:r>
            <a:endParaRPr lang="en-GB" dirty="0"/>
          </a:p>
        </p:txBody>
      </p:sp>
    </p:spTree>
    <p:extLst>
      <p:ext uri="{BB962C8B-B14F-4D97-AF65-F5344CB8AC3E}">
        <p14:creationId xmlns:p14="http://schemas.microsoft.com/office/powerpoint/2010/main" val="179036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Community Gardening Services</a:t>
            </a:r>
            <a:br>
              <a:rPr lang="en-GB" dirty="0" smtClean="0"/>
            </a:br>
            <a:endParaRPr lang="en-GB" dirty="0"/>
          </a:p>
        </p:txBody>
      </p:sp>
      <p:pic>
        <p:nvPicPr>
          <p:cNvPr id="7" name="Picture 6" descr="Z:\IMG_1736.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24628" y="2617284"/>
            <a:ext cx="2841057" cy="2016226"/>
          </a:xfrm>
          <a:prstGeom prst="rect">
            <a:avLst/>
          </a:prstGeom>
          <a:noFill/>
          <a:ln>
            <a:noFill/>
          </a:ln>
        </p:spPr>
      </p:pic>
      <p:pic>
        <p:nvPicPr>
          <p:cNvPr id="8" name="Picture 7" descr="Z:\IMG_1784.jpg"/>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955" y="2694357"/>
            <a:ext cx="2841059" cy="1862078"/>
          </a:xfrm>
          <a:prstGeom prst="rect">
            <a:avLst/>
          </a:prstGeom>
          <a:noFill/>
          <a:ln>
            <a:noFill/>
          </a:ln>
        </p:spPr>
      </p:pic>
      <p:pic>
        <p:nvPicPr>
          <p:cNvPr id="10" name="Picture 9" descr="Z:\IMG_1785.jpg"/>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448737" y="2618408"/>
            <a:ext cx="2841060" cy="2013975"/>
          </a:xfrm>
          <a:prstGeom prst="rect">
            <a:avLst/>
          </a:prstGeom>
          <a:noFill/>
          <a:ln>
            <a:noFill/>
          </a:ln>
        </p:spPr>
      </p:pic>
      <p:pic>
        <p:nvPicPr>
          <p:cNvPr id="11" name="Picture 10" descr="Z:\IMG_1787.jpg"/>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638791" y="2730359"/>
            <a:ext cx="2841062" cy="1790071"/>
          </a:xfrm>
          <a:prstGeom prst="rect">
            <a:avLst/>
          </a:prstGeom>
          <a:noFill/>
          <a:ln>
            <a:noFill/>
          </a:ln>
        </p:spPr>
      </p:pic>
    </p:spTree>
    <p:extLst>
      <p:ext uri="{BB962C8B-B14F-4D97-AF65-F5344CB8AC3E}">
        <p14:creationId xmlns:p14="http://schemas.microsoft.com/office/powerpoint/2010/main" val="272945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smtClean="0"/>
              <a:t>Owl carving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1091529"/>
            <a:ext cx="4297363"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28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1143000"/>
          </a:xfrm>
        </p:spPr>
        <p:txBody>
          <a:bodyPr>
            <a:normAutofit/>
          </a:bodyPr>
          <a:lstStyle/>
          <a:p>
            <a:r>
              <a:rPr lang="en-GB" sz="5400" b="1" dirty="0" smtClean="0"/>
              <a:t>Close of Awards Ceremony</a:t>
            </a:r>
            <a:endParaRPr lang="en-GB" sz="5400" b="1" dirty="0"/>
          </a:p>
        </p:txBody>
      </p:sp>
      <p:pic>
        <p:nvPicPr>
          <p:cNvPr id="5" name="Picture 2" descr="Z:\greener-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8856"/>
            <a:ext cx="9144000" cy="162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6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343" y="908720"/>
            <a:ext cx="8269313" cy="1470025"/>
          </a:xfrm>
        </p:spPr>
        <p:txBody>
          <a:bodyPr/>
          <a:lstStyle/>
          <a:p>
            <a:r>
              <a:rPr lang="en-GB" dirty="0" smtClean="0"/>
              <a:t>Award level process &amp; case studies</a:t>
            </a:r>
            <a:endParaRPr lang="en-GB" dirty="0"/>
          </a:p>
        </p:txBody>
      </p:sp>
      <p:pic>
        <p:nvPicPr>
          <p:cNvPr id="1026" name="Picture 2" descr="Z:\greener-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8857"/>
            <a:ext cx="9144000" cy="1629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96952"/>
            <a:ext cx="5365739" cy="1166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descr="Z:\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0" y="5228857"/>
            <a:ext cx="9162750" cy="16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97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1</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5354"/>
            <a:ext cx="9036496" cy="11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normAutofit fontScale="92500"/>
          </a:bodyPr>
          <a:lstStyle/>
          <a:p>
            <a:r>
              <a:rPr lang="en-GB" dirty="0" smtClean="0"/>
              <a:t>St Patricks – various groups (Eco-team, litter picking, energy monitors, Water Explorers Club, Gardeners</a:t>
            </a:r>
          </a:p>
          <a:p>
            <a:r>
              <a:rPr lang="en-GB" dirty="0" err="1" smtClean="0"/>
              <a:t>Sharmans</a:t>
            </a:r>
            <a:r>
              <a:rPr lang="en-GB" dirty="0" smtClean="0"/>
              <a:t> Cross– Eco-reps (focus energy), write speech, voted in, work closely with garden reps. </a:t>
            </a:r>
          </a:p>
          <a:p>
            <a:r>
              <a:rPr lang="en-GB" dirty="0" err="1" smtClean="0"/>
              <a:t>Fordbridge</a:t>
            </a:r>
            <a:r>
              <a:rPr lang="en-GB" dirty="0" smtClean="0"/>
              <a:t> – Eco-team (monitoring) work closely with Bear </a:t>
            </a:r>
            <a:r>
              <a:rPr lang="en-GB" dirty="0" err="1" smtClean="0"/>
              <a:t>Grylls</a:t>
            </a:r>
            <a:r>
              <a:rPr lang="en-GB" dirty="0" smtClean="0"/>
              <a:t> team (grounds)</a:t>
            </a:r>
          </a:p>
          <a:p>
            <a:r>
              <a:rPr lang="en-GB" dirty="0"/>
              <a:t>BCPS – apply for Blue Peter Green Environment badges</a:t>
            </a:r>
          </a:p>
          <a:p>
            <a:endParaRPr lang="en-GB" dirty="0"/>
          </a:p>
        </p:txBody>
      </p:sp>
    </p:spTree>
    <p:extLst>
      <p:ext uri="{BB962C8B-B14F-4D97-AF65-F5344CB8AC3E}">
        <p14:creationId xmlns:p14="http://schemas.microsoft.com/office/powerpoint/2010/main" val="172521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Z:\Desktop\leve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0"/>
            <a:ext cx="1115616" cy="111561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 y="1105744"/>
            <a:ext cx="9126056" cy="4525963"/>
          </a:xfrm>
        </p:spPr>
        <p:txBody>
          <a:bodyPr>
            <a:normAutofit/>
          </a:bodyPr>
          <a:lstStyle/>
          <a:p>
            <a:r>
              <a:rPr lang="en-GB" sz="2800" dirty="0" smtClean="0"/>
              <a:t>Yew Tree – </a:t>
            </a:r>
            <a:r>
              <a:rPr lang="en-GB" sz="2800" dirty="0" err="1" smtClean="0"/>
              <a:t>pledgehog</a:t>
            </a:r>
            <a:r>
              <a:rPr lang="en-GB" sz="2800" dirty="0" smtClean="0"/>
              <a:t> display, different year groups </a:t>
            </a:r>
          </a:p>
          <a:p>
            <a:r>
              <a:rPr lang="en-GB" sz="2800" dirty="0" err="1" smtClean="0"/>
              <a:t>Widney</a:t>
            </a:r>
            <a:r>
              <a:rPr lang="en-GB" sz="2800" dirty="0" smtClean="0"/>
              <a:t> – reminder notices and posters </a:t>
            </a:r>
          </a:p>
          <a:p>
            <a:r>
              <a:rPr lang="en-GB" sz="2800" dirty="0" smtClean="0"/>
              <a:t>St </a:t>
            </a:r>
            <a:r>
              <a:rPr lang="en-GB" sz="2800" dirty="0"/>
              <a:t>P</a:t>
            </a:r>
            <a:r>
              <a:rPr lang="en-GB" sz="2800" dirty="0" smtClean="0"/>
              <a:t>atricks – children’s newsletter, Global </a:t>
            </a:r>
            <a:r>
              <a:rPr lang="en-GB" sz="2800" dirty="0"/>
              <a:t>G</a:t>
            </a:r>
            <a:r>
              <a:rPr lang="en-GB" sz="2800" dirty="0" smtClean="0"/>
              <a:t>oals spot</a:t>
            </a:r>
          </a:p>
          <a:p>
            <a:r>
              <a:rPr lang="en-GB" sz="2800" dirty="0" err="1" smtClean="0"/>
              <a:t>Sharmans</a:t>
            </a:r>
            <a:r>
              <a:rPr lang="en-GB" sz="2800" dirty="0" smtClean="0"/>
              <a:t> Cross - Stark readings on ‘science’ display board</a:t>
            </a:r>
          </a:p>
          <a:p>
            <a:r>
              <a:rPr lang="en-GB" sz="2800" dirty="0" err="1" smtClean="0"/>
              <a:t>Monkspath</a:t>
            </a:r>
            <a:r>
              <a:rPr lang="en-GB" sz="2800" dirty="0" smtClean="0"/>
              <a:t> – new mascot</a:t>
            </a:r>
          </a:p>
          <a:p>
            <a:r>
              <a:rPr lang="en-GB" sz="2800" dirty="0" err="1" smtClean="0"/>
              <a:t>Balsall</a:t>
            </a:r>
            <a:r>
              <a:rPr lang="en-GB" sz="2800" dirty="0" smtClean="0"/>
              <a:t> Common – whole school environment week</a:t>
            </a:r>
            <a:endParaRPr lang="en-GB" sz="2800" dirty="0"/>
          </a:p>
        </p:txBody>
      </p:sp>
      <p:sp>
        <p:nvSpPr>
          <p:cNvPr id="5" name="Title 4"/>
          <p:cNvSpPr>
            <a:spLocks noGrp="1"/>
          </p:cNvSpPr>
          <p:nvPr>
            <p:ph type="title"/>
          </p:nvPr>
        </p:nvSpPr>
        <p:spPr>
          <a:xfrm>
            <a:off x="390691" y="-74555"/>
            <a:ext cx="8229600" cy="1143000"/>
          </a:xfrm>
        </p:spPr>
        <p:txBody>
          <a:bodyPr/>
          <a:lstStyle/>
          <a:p>
            <a:r>
              <a:rPr lang="en-GB" dirty="0" smtClean="0"/>
              <a:t>Awareness</a:t>
            </a:r>
            <a:endParaRPr lang="en-GB"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867" y="5145488"/>
            <a:ext cx="1893861" cy="158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83524" y="4974618"/>
            <a:ext cx="2066924" cy="1543813"/>
          </a:xfrm>
          <a:prstGeom prst="rect">
            <a:avLst/>
          </a:prstGeom>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418" y="5110814"/>
            <a:ext cx="20002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6851" y="4967308"/>
            <a:ext cx="1502226" cy="16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3880" y="4877406"/>
            <a:ext cx="1408239" cy="181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64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55" y="6211669"/>
            <a:ext cx="9036496" cy="646331"/>
          </a:xfrm>
          <a:prstGeom prst="rect">
            <a:avLst/>
          </a:prstGeom>
        </p:spPr>
        <p:txBody>
          <a:bodyPr wrap="square">
            <a:spAutoFit/>
          </a:bodyPr>
          <a:lstStyle/>
          <a:p>
            <a:r>
              <a:rPr lang="en-GB" b="1" dirty="0"/>
              <a:t>Transport / Healthy Living </a:t>
            </a:r>
            <a:r>
              <a:rPr lang="en-GB" b="1" dirty="0" smtClean="0"/>
              <a:t>topics - </a:t>
            </a:r>
            <a:r>
              <a:rPr lang="en-GB" dirty="0" smtClean="0"/>
              <a:t>Use </a:t>
            </a:r>
            <a:r>
              <a:rPr lang="en-GB" dirty="0"/>
              <a:t>one campaign, other 2 from other topics areas</a:t>
            </a:r>
          </a:p>
          <a:p>
            <a:endParaRPr lang="en-GB" dirty="0"/>
          </a:p>
        </p:txBody>
      </p:sp>
      <p:pic>
        <p:nvPicPr>
          <p:cNvPr id="6" name="Picture 2" descr="Z:\Desktop\leve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6625"/>
            <a:ext cx="1043608" cy="1043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63" y="1556792"/>
            <a:ext cx="7150729" cy="423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 y="-9670"/>
            <a:ext cx="9157261" cy="111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22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44" y="0"/>
            <a:ext cx="8229600" cy="1143000"/>
          </a:xfrm>
        </p:spPr>
        <p:txBody>
          <a:bodyPr/>
          <a:lstStyle/>
          <a:p>
            <a:pPr algn="l"/>
            <a:r>
              <a:rPr lang="en-GB" dirty="0" smtClean="0"/>
              <a:t>     </a:t>
            </a:r>
            <a:r>
              <a:rPr lang="en-GB" b="1" dirty="0" smtClean="0"/>
              <a:t>Hot topics / Council Strategy</a:t>
            </a:r>
            <a:endParaRPr lang="en-GB" b="1" dirty="0"/>
          </a:p>
        </p:txBody>
      </p:sp>
      <p:sp>
        <p:nvSpPr>
          <p:cNvPr id="3" name="Content Placeholder 2"/>
          <p:cNvSpPr>
            <a:spLocks noGrp="1"/>
          </p:cNvSpPr>
          <p:nvPr>
            <p:ph idx="1"/>
          </p:nvPr>
        </p:nvSpPr>
        <p:spPr/>
        <p:txBody>
          <a:bodyPr/>
          <a:lstStyle/>
          <a:p>
            <a:r>
              <a:rPr lang="en-GB" dirty="0" smtClean="0"/>
              <a:t>Single Use</a:t>
            </a:r>
          </a:p>
          <a:p>
            <a:pPr marL="0" indent="0">
              <a:buNone/>
            </a:pPr>
            <a:r>
              <a:rPr lang="en-GB" dirty="0" smtClean="0"/>
              <a:t>Plastics</a:t>
            </a:r>
          </a:p>
          <a:p>
            <a:pPr marL="0" indent="0">
              <a:buNone/>
            </a:pPr>
            <a:endParaRPr lang="en-GB" dirty="0" smtClean="0"/>
          </a:p>
          <a:p>
            <a:r>
              <a:rPr lang="en-GB" dirty="0" smtClean="0"/>
              <a:t>Air Quality</a:t>
            </a:r>
          </a:p>
          <a:p>
            <a:pPr marL="0" indent="0">
              <a:buNone/>
            </a:pPr>
            <a:r>
              <a:rPr lang="en-GB" dirty="0" smtClean="0"/>
              <a:t>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606" y="1065744"/>
            <a:ext cx="569493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264" y="5831426"/>
            <a:ext cx="7020272" cy="87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Z:\Desktop\leve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4" y="22136"/>
            <a:ext cx="1043608" cy="104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4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25" y="8834"/>
            <a:ext cx="8229600" cy="1143000"/>
          </a:xfrm>
        </p:spPr>
        <p:txBody>
          <a:bodyPr/>
          <a:lstStyle/>
          <a:p>
            <a:r>
              <a:rPr lang="en-GB" dirty="0" smtClean="0"/>
              <a:t>Agenda</a:t>
            </a:r>
            <a:endParaRPr lang="en-GB" dirty="0"/>
          </a:p>
        </p:txBody>
      </p:sp>
      <p:sp>
        <p:nvSpPr>
          <p:cNvPr id="3" name="Content Placeholder 2"/>
          <p:cNvSpPr>
            <a:spLocks noGrp="1"/>
          </p:cNvSpPr>
          <p:nvPr>
            <p:ph idx="1"/>
          </p:nvPr>
        </p:nvSpPr>
        <p:spPr>
          <a:xfrm>
            <a:off x="683568" y="1377724"/>
            <a:ext cx="8064896" cy="3816424"/>
          </a:xfrm>
        </p:spPr>
        <p:txBody>
          <a:bodyPr>
            <a:normAutofit fontScale="92500" lnSpcReduction="10000"/>
          </a:bodyPr>
          <a:lstStyle/>
          <a:p>
            <a:pPr marL="0" indent="0">
              <a:buNone/>
            </a:pPr>
            <a:r>
              <a:rPr lang="en-GB" dirty="0" smtClean="0"/>
              <a:t>13.30</a:t>
            </a:r>
            <a:r>
              <a:rPr lang="en-GB" dirty="0"/>
              <a:t>	</a:t>
            </a:r>
            <a:r>
              <a:rPr lang="en-GB" dirty="0" smtClean="0"/>
              <a:t>	Introduction</a:t>
            </a:r>
            <a:endParaRPr lang="en-GB" dirty="0"/>
          </a:p>
          <a:p>
            <a:pPr marL="0" indent="0">
              <a:buNone/>
            </a:pPr>
            <a:r>
              <a:rPr lang="en-GB" dirty="0" smtClean="0"/>
              <a:t>13:35	</a:t>
            </a:r>
            <a:r>
              <a:rPr lang="en-GB" dirty="0"/>
              <a:t>	</a:t>
            </a:r>
            <a:r>
              <a:rPr lang="en-GB" dirty="0" smtClean="0"/>
              <a:t>Welcome </a:t>
            </a:r>
            <a:r>
              <a:rPr lang="en-GB" dirty="0"/>
              <a:t>- </a:t>
            </a:r>
            <a:r>
              <a:rPr lang="en-GB" dirty="0" smtClean="0"/>
              <a:t>Mayor</a:t>
            </a:r>
          </a:p>
          <a:p>
            <a:pPr marL="0" indent="0">
              <a:buNone/>
            </a:pPr>
            <a:r>
              <a:rPr lang="en-GB" dirty="0" smtClean="0"/>
              <a:t>13:40		Awards </a:t>
            </a:r>
            <a:r>
              <a:rPr lang="en-GB" dirty="0"/>
              <a:t>ceremony</a:t>
            </a:r>
          </a:p>
          <a:p>
            <a:pPr marL="0" indent="0">
              <a:buNone/>
            </a:pPr>
            <a:r>
              <a:rPr lang="en-GB" dirty="0"/>
              <a:t>14:10	</a:t>
            </a:r>
            <a:r>
              <a:rPr lang="en-GB" dirty="0" smtClean="0"/>
              <a:t>	Close of ceremony</a:t>
            </a:r>
          </a:p>
          <a:p>
            <a:pPr marL="0" indent="0">
              <a:buNone/>
            </a:pPr>
            <a:r>
              <a:rPr lang="en-GB" dirty="0" smtClean="0"/>
              <a:t>14:15</a:t>
            </a:r>
            <a:r>
              <a:rPr lang="en-GB" dirty="0"/>
              <a:t>	</a:t>
            </a:r>
            <a:r>
              <a:rPr lang="en-GB" dirty="0" smtClean="0"/>
              <a:t>	Award </a:t>
            </a:r>
            <a:r>
              <a:rPr lang="en-GB" dirty="0"/>
              <a:t>level process &amp; case studies </a:t>
            </a:r>
            <a:endParaRPr lang="en-GB" dirty="0" smtClean="0"/>
          </a:p>
          <a:p>
            <a:pPr marL="0" indent="0">
              <a:buNone/>
            </a:pPr>
            <a:r>
              <a:rPr lang="en-GB" dirty="0" smtClean="0"/>
              <a:t>15:15 	Linking Life Ready &amp; Green activities</a:t>
            </a:r>
            <a:endParaRPr lang="en-GB" dirty="0"/>
          </a:p>
          <a:p>
            <a:pPr marL="0" indent="0">
              <a:buNone/>
            </a:pPr>
            <a:r>
              <a:rPr lang="en-GB" dirty="0" smtClean="0"/>
              <a:t>15:30</a:t>
            </a:r>
            <a:r>
              <a:rPr lang="en-GB" dirty="0"/>
              <a:t>	</a:t>
            </a:r>
            <a:r>
              <a:rPr lang="en-GB" dirty="0" smtClean="0"/>
              <a:t>	Finish</a:t>
            </a:r>
          </a:p>
          <a:p>
            <a:endParaRPr lang="en-GB" dirty="0" smtClean="0"/>
          </a:p>
          <a:p>
            <a:endParaRPr lang="en-GB" dirty="0"/>
          </a:p>
          <a:p>
            <a:endParaRPr lang="en-GB" dirty="0"/>
          </a:p>
        </p:txBody>
      </p:sp>
      <p:pic>
        <p:nvPicPr>
          <p:cNvPr id="4" name="Picture 3" descr="Z:\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0" y="5228857"/>
            <a:ext cx="9162750" cy="163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3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Clean Air Day - campaign</a:t>
            </a:r>
            <a:endParaRPr lang="en-GB" dirty="0"/>
          </a:p>
        </p:txBody>
      </p:sp>
      <p:sp>
        <p:nvSpPr>
          <p:cNvPr id="3" name="Content Placeholder 2"/>
          <p:cNvSpPr>
            <a:spLocks noGrp="1"/>
          </p:cNvSpPr>
          <p:nvPr>
            <p:ph idx="1"/>
          </p:nvPr>
        </p:nvSpPr>
        <p:spPr/>
        <p:txBody>
          <a:bodyPr/>
          <a:lstStyle/>
          <a:p>
            <a:r>
              <a:rPr lang="en-GB" dirty="0" err="1" smtClean="0"/>
              <a:t>Monkspath</a:t>
            </a:r>
            <a:r>
              <a:rPr lang="en-GB" dirty="0" smtClean="0"/>
              <a:t> School</a:t>
            </a:r>
            <a:endParaRPr lang="en-GB" dirty="0"/>
          </a:p>
        </p:txBody>
      </p:sp>
      <p:pic>
        <p:nvPicPr>
          <p:cNvPr id="4" name="Picture 2" descr="Z:\Desktop\leve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6625"/>
            <a:ext cx="1043608" cy="1043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276872"/>
            <a:ext cx="5582304" cy="4293096"/>
          </a:xfrm>
          <a:prstGeom prst="rect">
            <a:avLst/>
          </a:prstGeom>
        </p:spPr>
      </p:pic>
    </p:spTree>
    <p:extLst>
      <p:ext uri="{BB962C8B-B14F-4D97-AF65-F5344CB8AC3E}">
        <p14:creationId xmlns:p14="http://schemas.microsoft.com/office/powerpoint/2010/main" val="53786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88640"/>
            <a:ext cx="860005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41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Air Quality Resources</a:t>
            </a:r>
            <a:endParaRPr lang="en-GB" b="1"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www.cleanairday.org.uk/pages/category/school-resources</a:t>
            </a:r>
            <a:endParaRPr lang="en-GB" dirty="0" smtClean="0"/>
          </a:p>
          <a:p>
            <a:r>
              <a:rPr lang="en-GB" dirty="0" smtClean="0"/>
              <a:t>Greenpeace</a:t>
            </a:r>
          </a:p>
          <a:p>
            <a:r>
              <a:rPr lang="en-GB" dirty="0" smtClean="0"/>
              <a:t>Friends of the Earth</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48474"/>
            <a:ext cx="2595034" cy="146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011746"/>
            <a:ext cx="3265562" cy="230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988667"/>
            <a:ext cx="2415179" cy="233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30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Focus on Plastics -campaigns</a:t>
            </a:r>
            <a:endParaRPr lang="en-GB" b="1" dirty="0"/>
          </a:p>
        </p:txBody>
      </p:sp>
      <p:pic>
        <p:nvPicPr>
          <p:cNvPr id="6" name="Picture 2" descr="Z:\Desktop\leve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6625"/>
            <a:ext cx="1043608" cy="10436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pPr marL="0" indent="0">
              <a:buNone/>
            </a:pPr>
            <a:r>
              <a:rPr lang="en-GB" b="1" dirty="0" smtClean="0"/>
              <a:t>Waste Week </a:t>
            </a:r>
          </a:p>
          <a:p>
            <a:r>
              <a:rPr lang="en-GB" dirty="0" smtClean="0"/>
              <a:t>St Patricks </a:t>
            </a:r>
          </a:p>
          <a:p>
            <a:r>
              <a:rPr lang="en-GB" dirty="0" err="1" smtClean="0"/>
              <a:t>Monkpath</a:t>
            </a:r>
            <a:endParaRPr lang="en-GB" dirty="0" smtClean="0"/>
          </a:p>
          <a:p>
            <a:r>
              <a:rPr lang="en-GB" dirty="0"/>
              <a:t>Sharman’s </a:t>
            </a:r>
            <a:r>
              <a:rPr lang="en-GB" dirty="0" smtClean="0"/>
              <a:t>Cross</a:t>
            </a:r>
            <a:endParaRPr lang="en-GB" dirty="0"/>
          </a:p>
          <a:p>
            <a:pPr marL="0" indent="0">
              <a:buNone/>
            </a:pPr>
            <a:endParaRPr lang="en-GB" dirty="0" smtClean="0"/>
          </a:p>
          <a:p>
            <a:pPr marL="0" indent="0">
              <a:buNone/>
            </a:pPr>
            <a:r>
              <a:rPr lang="en-GB" b="1" dirty="0" smtClean="0"/>
              <a:t>Say No to Plastics</a:t>
            </a:r>
          </a:p>
          <a:p>
            <a:r>
              <a:rPr lang="en-GB" dirty="0" smtClean="0"/>
              <a:t>Haslucks Green</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434" y="1474990"/>
            <a:ext cx="3319804" cy="273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108" y="4581127"/>
            <a:ext cx="1976456" cy="204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28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0"/>
            <a:ext cx="8229600" cy="1143000"/>
          </a:xfrm>
        </p:spPr>
        <p:txBody>
          <a:bodyPr/>
          <a:lstStyle/>
          <a:p>
            <a:r>
              <a:rPr lang="en-GB" dirty="0" smtClean="0"/>
              <a:t>St Patricks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5134"/>
            <a:ext cx="8082795" cy="576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31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76" y="0"/>
            <a:ext cx="8229600" cy="1143000"/>
          </a:xfrm>
        </p:spPr>
        <p:txBody>
          <a:bodyPr/>
          <a:lstStyle/>
          <a:p>
            <a:r>
              <a:rPr lang="en-GB" dirty="0" err="1" smtClean="0"/>
              <a:t>Monkspath</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042"/>
            <a:ext cx="7848872" cy="587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64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Haslucks Green</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61" y="1304924"/>
            <a:ext cx="8554705" cy="486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16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Resources</a:t>
            </a:r>
            <a:endParaRPr lang="en-GB" b="1" dirty="0"/>
          </a:p>
        </p:txBody>
      </p:sp>
      <p:sp>
        <p:nvSpPr>
          <p:cNvPr id="3" name="Content Placeholder 2"/>
          <p:cNvSpPr>
            <a:spLocks noGrp="1"/>
          </p:cNvSpPr>
          <p:nvPr>
            <p:ph idx="1"/>
          </p:nvPr>
        </p:nvSpPr>
        <p:spPr/>
        <p:txBody>
          <a:bodyPr>
            <a:normAutofit/>
          </a:bodyPr>
          <a:lstStyle/>
          <a:p>
            <a:pPr lvl="0"/>
            <a:r>
              <a:rPr lang="en-GB" dirty="0"/>
              <a:t>Plastic Investigators – ASDA  Pack </a:t>
            </a:r>
          </a:p>
          <a:p>
            <a:pPr lvl="0"/>
            <a:r>
              <a:rPr lang="en-GB" dirty="0"/>
              <a:t>Kids Against Plastic, Be Plastic Clever, Plastic Clever Schools Status</a:t>
            </a:r>
          </a:p>
          <a:p>
            <a:pPr lvl="0"/>
            <a:r>
              <a:rPr lang="en-GB" dirty="0"/>
              <a:t>SAS – Plastic Free Schools</a:t>
            </a:r>
          </a:p>
          <a:p>
            <a:r>
              <a:rPr lang="en-GB" dirty="0" err="1" smtClean="0"/>
              <a:t>TerraCycle</a:t>
            </a:r>
            <a:r>
              <a:rPr lang="en-GB" dirty="0" smtClean="0"/>
              <a:t> </a:t>
            </a:r>
            <a:r>
              <a:rPr lang="en-GB" dirty="0"/>
              <a:t>– </a:t>
            </a:r>
            <a:r>
              <a:rPr lang="en-GB" dirty="0" err="1"/>
              <a:t>Bic</a:t>
            </a:r>
            <a:r>
              <a:rPr lang="en-GB" dirty="0"/>
              <a:t> Pens, crisp packet </a:t>
            </a:r>
            <a:r>
              <a:rPr lang="en-GB" dirty="0" smtClean="0"/>
              <a:t>collections</a:t>
            </a:r>
          </a:p>
          <a:p>
            <a:r>
              <a:rPr lang="en-GB" dirty="0" smtClean="0"/>
              <a:t> Waste </a:t>
            </a:r>
            <a:r>
              <a:rPr lang="en-GB" dirty="0"/>
              <a:t>Buster resource – Plastic recycling education pack</a:t>
            </a:r>
          </a:p>
          <a:p>
            <a:pPr lvl="0"/>
            <a:r>
              <a:rPr lang="en-GB" dirty="0"/>
              <a:t>The POD – Waste Week Resources</a:t>
            </a:r>
          </a:p>
          <a:p>
            <a:endParaRPr lang="en-GB" dirty="0"/>
          </a:p>
        </p:txBody>
      </p:sp>
    </p:spTree>
    <p:extLst>
      <p:ext uri="{BB962C8B-B14F-4D97-AF65-F5344CB8AC3E}">
        <p14:creationId xmlns:p14="http://schemas.microsoft.com/office/powerpoint/2010/main" val="191138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4005064"/>
            <a:ext cx="6285124" cy="270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91" y="165074"/>
            <a:ext cx="8960669" cy="10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491" y="1260019"/>
            <a:ext cx="4869608" cy="2601029"/>
          </a:xfrm>
          <a:prstGeom prst="rect">
            <a:avLst/>
          </a:prstGeom>
          <a:noFill/>
          <a:ln>
            <a:noFill/>
          </a:ln>
        </p:spPr>
      </p:pic>
    </p:spTree>
    <p:extLst>
      <p:ext uri="{BB962C8B-B14F-4D97-AF65-F5344CB8AC3E}">
        <p14:creationId xmlns:p14="http://schemas.microsoft.com/office/powerpoint/2010/main" val="1605802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Case Study </a:t>
            </a:r>
            <a:r>
              <a:rPr lang="en-GB" dirty="0" smtClean="0"/>
              <a:t>– </a:t>
            </a:r>
            <a:r>
              <a:rPr lang="en-GB" b="1" dirty="0" smtClean="0"/>
              <a:t>St Patricks </a:t>
            </a:r>
            <a:r>
              <a:rPr lang="en-GB" dirty="0" smtClean="0"/>
              <a:t> </a:t>
            </a:r>
            <a:br>
              <a:rPr lang="en-GB" dirty="0" smtClean="0"/>
            </a:br>
            <a:r>
              <a:rPr lang="en-GB" dirty="0" smtClean="0"/>
              <a:t>Global Goals Day </a:t>
            </a:r>
            <a:endParaRPr lang="en-GB" dirty="0"/>
          </a:p>
        </p:txBody>
      </p:sp>
      <p:pic>
        <p:nvPicPr>
          <p:cNvPr id="5" name="Picture 3" descr="Z:\Desktop\level-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480" y="0"/>
            <a:ext cx="1052736" cy="10527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88" y="1700808"/>
            <a:ext cx="7191892" cy="47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2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26" name="Picture 2" descr="Z:\greener-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8857"/>
            <a:ext cx="9144000" cy="1629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1" y="764704"/>
            <a:ext cx="8274697" cy="394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6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Goals resources</a:t>
            </a:r>
            <a:endParaRPr lang="en-GB" dirty="0"/>
          </a:p>
        </p:txBody>
      </p:sp>
      <p:sp>
        <p:nvSpPr>
          <p:cNvPr id="3" name="Content Placeholder 2"/>
          <p:cNvSpPr>
            <a:spLocks noGrp="1"/>
          </p:cNvSpPr>
          <p:nvPr>
            <p:ph idx="1"/>
          </p:nvPr>
        </p:nvSpPr>
        <p:spPr/>
        <p:txBody>
          <a:bodyPr/>
          <a:lstStyle/>
          <a:p>
            <a:r>
              <a:rPr lang="en-GB" dirty="0"/>
              <a:t>https://</a:t>
            </a:r>
            <a:r>
              <a:rPr lang="en-GB" dirty="0" smtClean="0"/>
              <a:t>www.un.org/sustainabledevelopment/student-resources</a:t>
            </a:r>
            <a:r>
              <a:rPr lang="en-GB"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1938511" cy="193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10669"/>
            <a:ext cx="1752786" cy="175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10669"/>
            <a:ext cx="1788790" cy="178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2336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128671"/>
            <a:ext cx="1716782" cy="171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731" y="4952211"/>
            <a:ext cx="1697705" cy="169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5008620"/>
            <a:ext cx="1932806" cy="164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925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dirty="0"/>
              <a:t>NAEE National Association for Environmental Education</a:t>
            </a:r>
            <a:br>
              <a:rPr lang="en-GB" dirty="0"/>
            </a:br>
            <a:endParaRPr lang="en-GB" dirty="0"/>
          </a:p>
        </p:txBody>
      </p:sp>
      <p:sp>
        <p:nvSpPr>
          <p:cNvPr id="3" name="Content Placeholder 2"/>
          <p:cNvSpPr>
            <a:spLocks noGrp="1"/>
          </p:cNvSpPr>
          <p:nvPr>
            <p:ph idx="1"/>
          </p:nvPr>
        </p:nvSpPr>
        <p:spPr>
          <a:xfrm>
            <a:off x="263743" y="1484784"/>
            <a:ext cx="8700745" cy="4525963"/>
          </a:xfrm>
        </p:spPr>
        <p:txBody>
          <a:bodyPr>
            <a:normAutofit/>
          </a:bodyPr>
          <a:lstStyle/>
          <a:p>
            <a:pPr marL="0" indent="0">
              <a:buNone/>
            </a:pPr>
            <a:r>
              <a:rPr lang="en-GB" sz="2800" dirty="0" smtClean="0"/>
              <a:t>http</a:t>
            </a:r>
            <a:r>
              <a:rPr lang="en-GB" sz="2800" dirty="0"/>
              <a:t>://naee.org.uk/latest-report-from-naee/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43" y="2060175"/>
            <a:ext cx="3126419" cy="456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66" y="2420887"/>
            <a:ext cx="5359738" cy="384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493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Oxfam</a:t>
            </a:r>
            <a:endParaRPr lang="en-GB" dirty="0"/>
          </a:p>
        </p:txBody>
      </p:sp>
      <p:sp>
        <p:nvSpPr>
          <p:cNvPr id="4" name="Content Placeholder 3"/>
          <p:cNvSpPr>
            <a:spLocks noGrp="1"/>
          </p:cNvSpPr>
          <p:nvPr>
            <p:ph idx="1"/>
          </p:nvPr>
        </p:nvSpPr>
        <p:spPr>
          <a:xfrm>
            <a:off x="429072" y="1268760"/>
            <a:ext cx="8229600" cy="4525963"/>
          </a:xfrm>
          <a:prstGeom prst="rect">
            <a:avLst/>
          </a:prstGeom>
        </p:spPr>
        <p:txBody>
          <a:bodyPr>
            <a:spAutoFit/>
          </a:bodyPr>
          <a:lstStyle/>
          <a:p>
            <a:r>
              <a:rPr lang="en-GB" dirty="0"/>
              <a:t>https://www.oxfam.org.uk/education/resources/the-sustainable-development-goals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16" y="2514597"/>
            <a:ext cx="2330126" cy="318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988" y="2514597"/>
            <a:ext cx="6497588" cy="301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446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Global Goal Links </a:t>
            </a:r>
            <a:br>
              <a:rPr lang="en-GB" dirty="0" smtClean="0"/>
            </a:br>
            <a:r>
              <a:rPr lang="en-GB" dirty="0" err="1" smtClean="0"/>
              <a:t>Monkspath</a:t>
            </a:r>
            <a:r>
              <a:rPr lang="en-GB" dirty="0" smtClean="0"/>
              <a:t> School Case Studies</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16713"/>
            <a:ext cx="3672408" cy="419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69799"/>
            <a:ext cx="408285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51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7" y="476672"/>
            <a:ext cx="8229600" cy="1143000"/>
          </a:xfrm>
        </p:spPr>
        <p:txBody>
          <a:bodyPr>
            <a:normAutofit fontScale="90000"/>
          </a:bodyPr>
          <a:lstStyle/>
          <a:p>
            <a:r>
              <a:rPr lang="en-GB" b="1" dirty="0" smtClean="0"/>
              <a:t> Case Study – </a:t>
            </a:r>
            <a:r>
              <a:rPr lang="en-GB" b="1" dirty="0" err="1" smtClean="0"/>
              <a:t>Monkspath</a:t>
            </a:r>
            <a:r>
              <a:rPr lang="en-GB" b="1" dirty="0" smtClean="0"/>
              <a:t> </a:t>
            </a:r>
            <a:br>
              <a:rPr lang="en-GB" b="1" dirty="0" smtClean="0"/>
            </a:br>
            <a:r>
              <a:rPr lang="en-GB" b="1" dirty="0" smtClean="0"/>
              <a:t>Linking Skills and Green activities</a:t>
            </a:r>
            <a:br>
              <a:rPr lang="en-GB" b="1" dirty="0" smtClean="0"/>
            </a:br>
            <a:endParaRPr lang="en-GB"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820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06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5150"/>
            <a:ext cx="9144000" cy="580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442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16" y="-171400"/>
            <a:ext cx="8229600" cy="1143000"/>
          </a:xfrm>
        </p:spPr>
        <p:txBody>
          <a:bodyPr/>
          <a:lstStyle/>
          <a:p>
            <a:r>
              <a:rPr lang="en-GB" dirty="0" smtClean="0"/>
              <a:t>Solgrid</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13048"/>
            <a:ext cx="7085318" cy="584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28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87" y="33355"/>
            <a:ext cx="8229600" cy="1143000"/>
          </a:xfrm>
        </p:spPr>
        <p:txBody>
          <a:bodyPr/>
          <a:lstStyle/>
          <a:p>
            <a:r>
              <a:rPr lang="en-GB" dirty="0" smtClean="0"/>
              <a:t>Award levels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28" y="1268760"/>
            <a:ext cx="8637141" cy="107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908" y="2420888"/>
            <a:ext cx="8581857" cy="104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29" y="3573016"/>
            <a:ext cx="8637141" cy="105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Z:\greener-foo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28857"/>
            <a:ext cx="9144000" cy="162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6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normAutofit/>
          </a:bodyPr>
          <a:lstStyle/>
          <a:p>
            <a:r>
              <a:rPr lang="en-GB" sz="6000" b="1" dirty="0" smtClean="0"/>
              <a:t>Awards Ceremony</a:t>
            </a:r>
            <a:endParaRPr lang="en-GB" sz="6000" b="1" dirty="0"/>
          </a:p>
        </p:txBody>
      </p:sp>
      <p:sp>
        <p:nvSpPr>
          <p:cNvPr id="3" name="Content Placeholder 2"/>
          <p:cNvSpPr>
            <a:spLocks noGrp="1"/>
          </p:cNvSpPr>
          <p:nvPr>
            <p:ph idx="1"/>
          </p:nvPr>
        </p:nvSpPr>
        <p:spPr>
          <a:xfrm>
            <a:off x="539552" y="3573016"/>
            <a:ext cx="8229600" cy="1287293"/>
          </a:xfrm>
        </p:spPr>
        <p:txBody>
          <a:bodyPr/>
          <a:lstStyle/>
          <a:p>
            <a:pPr algn="ctr"/>
            <a:r>
              <a:rPr lang="en-GB" dirty="0" smtClean="0"/>
              <a:t>Welcome Mayor</a:t>
            </a:r>
          </a:p>
          <a:p>
            <a:pPr algn="ctr"/>
            <a:r>
              <a:rPr lang="en-GB" dirty="0" smtClean="0"/>
              <a:t>Business champions</a:t>
            </a:r>
          </a:p>
          <a:p>
            <a:pPr marL="0" indent="0" algn="ctr">
              <a:buNone/>
            </a:pPr>
            <a:endParaRPr lang="en-GB" dirty="0"/>
          </a:p>
        </p:txBody>
      </p:sp>
      <p:pic>
        <p:nvPicPr>
          <p:cNvPr id="5" name="Picture 3" descr="Z:\BHX logo_CMYK_281_PB_#B6FF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4157"/>
            <a:ext cx="2088232" cy="6364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Z:\BBP_Logo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795" y="232050"/>
            <a:ext cx="2116708" cy="501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Fieldfisher-logo-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1280358"/>
            <a:ext cx="1983942" cy="359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Z:\greener-foo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28856"/>
            <a:ext cx="9144000" cy="1629144"/>
          </a:xfrm>
          <a:prstGeom prst="rect">
            <a:avLst/>
          </a:prstGeom>
          <a:noFill/>
          <a:extLst>
            <a:ext uri="{909E8E84-426E-40DD-AFC4-6F175D3DCCD1}">
              <a14:hiddenFill xmlns:a14="http://schemas.microsoft.com/office/drawing/2010/main">
                <a:solidFill>
                  <a:srgbClr val="FFFFFF"/>
                </a:solidFill>
              </a14:hiddenFill>
            </a:ext>
          </a:extLst>
        </p:spPr>
      </p:pic>
      <p:pic>
        <p:nvPicPr>
          <p:cNvPr id="11" name="irc_mi" descr="Image result for hogarths logo solihull"/>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0503" y="1257212"/>
            <a:ext cx="1856849" cy="730751"/>
          </a:xfrm>
          <a:prstGeom prst="rect">
            <a:avLst/>
          </a:prstGeom>
          <a:noFill/>
          <a:ln>
            <a:noFill/>
          </a:ln>
        </p:spPr>
      </p:pic>
      <p:pic>
        <p:nvPicPr>
          <p:cNvPr id="12" name="Picture 11" descr="cid:image425282.png@F43D57F8.28DB9212"/>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560368" y="194157"/>
            <a:ext cx="1867489" cy="616361"/>
          </a:xfrm>
          <a:prstGeom prst="rect">
            <a:avLst/>
          </a:prstGeom>
          <a:noFill/>
          <a:ln>
            <a:noFill/>
          </a:ln>
        </p:spPr>
      </p:pic>
    </p:spTree>
    <p:extLst>
      <p:ext uri="{BB962C8B-B14F-4D97-AF65-F5344CB8AC3E}">
        <p14:creationId xmlns:p14="http://schemas.microsoft.com/office/powerpoint/2010/main" val="286065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Collaboratives</a:t>
            </a:r>
            <a:endParaRPr lang="en-GB" dirty="0"/>
          </a:p>
        </p:txBody>
      </p:sp>
      <p:sp>
        <p:nvSpPr>
          <p:cNvPr id="3" name="Content Placeholder 2"/>
          <p:cNvSpPr>
            <a:spLocks noGrp="1"/>
          </p:cNvSpPr>
          <p:nvPr>
            <p:ph idx="1"/>
          </p:nvPr>
        </p:nvSpPr>
        <p:spPr/>
        <p:txBody>
          <a:bodyPr/>
          <a:lstStyle/>
          <a:p>
            <a:r>
              <a:rPr lang="en-GB" dirty="0"/>
              <a:t>Tudor Grange, </a:t>
            </a:r>
            <a:r>
              <a:rPr lang="en-GB" dirty="0" err="1"/>
              <a:t>Alderbrook</a:t>
            </a:r>
            <a:r>
              <a:rPr lang="en-GB" dirty="0"/>
              <a:t>, St. Peters </a:t>
            </a:r>
            <a:br>
              <a:rPr lang="en-GB" dirty="0"/>
            </a:br>
            <a:r>
              <a:rPr lang="en-GB" dirty="0"/>
              <a:t>(SYNERGY</a:t>
            </a:r>
            <a:r>
              <a:rPr lang="en-GB" dirty="0" smtClean="0"/>
              <a:t>)</a:t>
            </a:r>
          </a:p>
          <a:p>
            <a:r>
              <a:rPr lang="en-GB" dirty="0"/>
              <a:t>Shirley &amp; Olton (EVOLVE</a:t>
            </a:r>
            <a:r>
              <a:rPr lang="en-GB" dirty="0" smtClean="0"/>
              <a:t>)</a:t>
            </a:r>
          </a:p>
          <a:p>
            <a:r>
              <a:rPr lang="en-GB" dirty="0"/>
              <a:t>Lyndon &amp; Lode Heath (MOSAIC</a:t>
            </a:r>
            <a:r>
              <a:rPr lang="en-GB" dirty="0" smtClean="0"/>
              <a:t>)</a:t>
            </a:r>
          </a:p>
          <a:p>
            <a:r>
              <a:rPr lang="en-GB" dirty="0"/>
              <a:t>Arden &amp; Heart of England (RURAL</a:t>
            </a:r>
            <a:r>
              <a:rPr lang="en-GB" dirty="0" smtClean="0"/>
              <a:t>)</a:t>
            </a:r>
          </a:p>
          <a:p>
            <a:r>
              <a:rPr lang="en-GB" dirty="0"/>
              <a:t>North Solihull Community (UNITY)</a:t>
            </a: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803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Tudor Grange, </a:t>
            </a:r>
            <a:r>
              <a:rPr lang="en-GB" dirty="0" err="1" smtClean="0"/>
              <a:t>Alderbrook</a:t>
            </a:r>
            <a:r>
              <a:rPr lang="en-GB" dirty="0" smtClean="0"/>
              <a:t>, St. Peters </a:t>
            </a:r>
            <a:br>
              <a:rPr lang="en-GB" dirty="0" smtClean="0"/>
            </a:br>
            <a:r>
              <a:rPr lang="en-GB" dirty="0" smtClean="0"/>
              <a:t>(SYNERGY)</a:t>
            </a:r>
            <a:endParaRPr lang="en-GB" dirty="0"/>
          </a:p>
        </p:txBody>
      </p:sp>
      <p:pic>
        <p:nvPicPr>
          <p:cNvPr id="6" name="Picture 2" descr="Z:\Desktop\leve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221" y="3655342"/>
            <a:ext cx="1345350" cy="1345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Desktop\lev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30" y="3676876"/>
            <a:ext cx="1345351" cy="1345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Desktop\leve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655341"/>
            <a:ext cx="1345351" cy="1345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3800363"/>
            <a:ext cx="2808312" cy="1200329"/>
          </a:xfrm>
          <a:prstGeom prst="rect">
            <a:avLst/>
          </a:prstGeom>
          <a:noFill/>
        </p:spPr>
        <p:txBody>
          <a:bodyPr wrap="square" rtlCol="0">
            <a:spAutoFit/>
          </a:bodyPr>
          <a:lstStyle/>
          <a:p>
            <a:r>
              <a:rPr lang="en-GB" dirty="0" err="1" smtClean="0"/>
              <a:t>Monkspath</a:t>
            </a:r>
            <a:r>
              <a:rPr lang="en-GB" dirty="0" smtClean="0"/>
              <a:t> Primary</a:t>
            </a:r>
          </a:p>
          <a:p>
            <a:r>
              <a:rPr lang="en-GB" dirty="0" smtClean="0"/>
              <a:t>St Patricks C of E Primary</a:t>
            </a:r>
          </a:p>
          <a:p>
            <a:r>
              <a:rPr lang="en-GB" dirty="0" err="1" smtClean="0"/>
              <a:t>Sharmans</a:t>
            </a:r>
            <a:r>
              <a:rPr lang="en-GB" dirty="0" smtClean="0"/>
              <a:t> Cross</a:t>
            </a:r>
          </a:p>
          <a:p>
            <a:endParaRPr lang="en-GB" dirty="0"/>
          </a:p>
        </p:txBody>
      </p:sp>
      <p:pic>
        <p:nvPicPr>
          <p:cNvPr id="12" name="Picture 2" descr="Z:\Desktop\lev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30" y="2132856"/>
            <a:ext cx="1309285" cy="13092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75221" y="2618436"/>
            <a:ext cx="2232248" cy="369332"/>
          </a:xfrm>
          <a:prstGeom prst="rect">
            <a:avLst/>
          </a:prstGeom>
          <a:noFill/>
        </p:spPr>
        <p:txBody>
          <a:bodyPr wrap="square" rtlCol="0">
            <a:spAutoFit/>
          </a:bodyPr>
          <a:lstStyle/>
          <a:p>
            <a:r>
              <a:rPr lang="en-GB" dirty="0" err="1" smtClean="0"/>
              <a:t>Widney</a:t>
            </a:r>
            <a:r>
              <a:rPr lang="en-GB" dirty="0" smtClean="0"/>
              <a:t> Junior School</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301" y="5365647"/>
            <a:ext cx="3512336" cy="138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92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Shirley &amp; Olton (EVOLVE)</a:t>
            </a:r>
            <a:endParaRPr lang="en-GB" dirty="0"/>
          </a:p>
        </p:txBody>
      </p:sp>
      <p:pic>
        <p:nvPicPr>
          <p:cNvPr id="4" name="Picture 2" descr="Z:\Desktop\level-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507000"/>
            <a:ext cx="1356742" cy="1356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Z:\Desktop\leve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721" y="2507000"/>
            <a:ext cx="1330920" cy="1330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73470" y="2726442"/>
            <a:ext cx="2664296" cy="369332"/>
          </a:xfrm>
          <a:prstGeom prst="rect">
            <a:avLst/>
          </a:prstGeom>
          <a:noFill/>
        </p:spPr>
        <p:txBody>
          <a:bodyPr wrap="square" rtlCol="0">
            <a:spAutoFit/>
          </a:bodyPr>
          <a:lstStyle/>
          <a:p>
            <a:r>
              <a:rPr lang="en-GB" dirty="0" smtClean="0"/>
              <a:t>Haslucks Green Juniors</a:t>
            </a:r>
            <a:endParaRPr lang="en-GB" dirty="0"/>
          </a:p>
        </p:txBody>
      </p:sp>
      <p:sp>
        <p:nvSpPr>
          <p:cNvPr id="11" name="TextBox 10"/>
          <p:cNvSpPr txBox="1"/>
          <p:nvPr/>
        </p:nvSpPr>
        <p:spPr>
          <a:xfrm>
            <a:off x="4979582" y="3172460"/>
            <a:ext cx="2664296" cy="369332"/>
          </a:xfrm>
          <a:prstGeom prst="rect">
            <a:avLst/>
          </a:prstGeom>
          <a:noFill/>
        </p:spPr>
        <p:txBody>
          <a:bodyPr wrap="square" rtlCol="0">
            <a:spAutoFit/>
          </a:bodyPr>
          <a:lstStyle/>
          <a:p>
            <a:r>
              <a:rPr lang="en-GB" dirty="0" smtClean="0"/>
              <a:t>Burman Infant</a:t>
            </a:r>
            <a:endParaRPr lang="en-GB" dirty="0"/>
          </a:p>
        </p:txBody>
      </p:sp>
      <p:pic>
        <p:nvPicPr>
          <p:cNvPr id="2052" name="Picture 4" descr="Z:\Fieldfisher-logo-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29200"/>
            <a:ext cx="4536504" cy="8220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Z:\Desktop\level-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9810" y="2541776"/>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7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Lyndon &amp; Lode Heath (MOSAIC)</a:t>
            </a:r>
            <a:endParaRPr lang="en-GB" dirty="0"/>
          </a:p>
        </p:txBody>
      </p:sp>
      <p:pic>
        <p:nvPicPr>
          <p:cNvPr id="7" name="Picture 3" descr="Z:\Desktop\level-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794191"/>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Desktop\lev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36" y="2780928"/>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Desktop\leve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668" y="2794191"/>
            <a:ext cx="1269617" cy="12696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92080" y="3257597"/>
            <a:ext cx="3312368" cy="369332"/>
          </a:xfrm>
          <a:prstGeom prst="rect">
            <a:avLst/>
          </a:prstGeom>
          <a:noFill/>
        </p:spPr>
        <p:txBody>
          <a:bodyPr wrap="square" rtlCol="0">
            <a:spAutoFit/>
          </a:bodyPr>
          <a:lstStyle/>
          <a:p>
            <a:r>
              <a:rPr lang="en-GB" dirty="0" smtClean="0"/>
              <a:t>Yew Tree Primary School</a:t>
            </a:r>
            <a:endParaRPr lang="en-GB" dirty="0"/>
          </a:p>
        </p:txBody>
      </p:sp>
      <p:pic>
        <p:nvPicPr>
          <p:cNvPr id="16" name="Picture 15" descr="cid:image425282.png@F43D57F8.28DB9212"/>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555776" y="5085184"/>
            <a:ext cx="3816423" cy="1249770"/>
          </a:xfrm>
          <a:prstGeom prst="rect">
            <a:avLst/>
          </a:prstGeom>
          <a:noFill/>
          <a:ln>
            <a:noFill/>
          </a:ln>
        </p:spPr>
      </p:pic>
    </p:spTree>
    <p:extLst>
      <p:ext uri="{BB962C8B-B14F-4D97-AF65-F5344CB8AC3E}">
        <p14:creationId xmlns:p14="http://schemas.microsoft.com/office/powerpoint/2010/main" val="1414419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833</Words>
  <Application>Microsoft Office PowerPoint</Application>
  <PresentationFormat>On-screen Show (4:3)</PresentationFormat>
  <Paragraphs>118</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Solihull Greener Schools Award Celebration event</vt:lpstr>
      <vt:lpstr>Agenda</vt:lpstr>
      <vt:lpstr>PowerPoint Presentation</vt:lpstr>
      <vt:lpstr>Award levels</vt:lpstr>
      <vt:lpstr>Awards Ceremony</vt:lpstr>
      <vt:lpstr>Collaboratives</vt:lpstr>
      <vt:lpstr>Tudor Grange, Alderbrook, St. Peters  (SYNERGY)</vt:lpstr>
      <vt:lpstr>Shirley &amp; Olton (EVOLVE)</vt:lpstr>
      <vt:lpstr>Lyndon &amp; Lode Heath (MOSAIC)</vt:lpstr>
      <vt:lpstr>Arden &amp; Heart of England (RURAL)</vt:lpstr>
      <vt:lpstr>North Solihull Community (UNITY)</vt:lpstr>
      <vt:lpstr> Community Gardening Services </vt:lpstr>
      <vt:lpstr>Owl carving </vt:lpstr>
      <vt:lpstr>Close of Awards Ceremony</vt:lpstr>
      <vt:lpstr>Award level process &amp; case studies</vt:lpstr>
      <vt:lpstr>Level 1</vt:lpstr>
      <vt:lpstr>Awareness</vt:lpstr>
      <vt:lpstr>PowerPoint Presentation</vt:lpstr>
      <vt:lpstr>     Hot topics / Council Strategy</vt:lpstr>
      <vt:lpstr>Clean Air Day - campaign</vt:lpstr>
      <vt:lpstr>PowerPoint Presentation</vt:lpstr>
      <vt:lpstr>Air Quality Resources</vt:lpstr>
      <vt:lpstr>Focus on Plastics -campaigns</vt:lpstr>
      <vt:lpstr>St Patricks </vt:lpstr>
      <vt:lpstr>Monkspath</vt:lpstr>
      <vt:lpstr>Haslucks Green</vt:lpstr>
      <vt:lpstr>Resources</vt:lpstr>
      <vt:lpstr>PowerPoint Presentation</vt:lpstr>
      <vt:lpstr>Case Study – St Patricks   Global Goals Day </vt:lpstr>
      <vt:lpstr>Global Goals resources</vt:lpstr>
      <vt:lpstr>NAEE National Association for Environmental Education </vt:lpstr>
      <vt:lpstr>Oxfam</vt:lpstr>
      <vt:lpstr>Global Goal Links  Monkspath School Case Studies</vt:lpstr>
      <vt:lpstr> Case Study – Monkspath  Linking Skills and Green activities </vt:lpstr>
      <vt:lpstr>PowerPoint Presentation</vt:lpstr>
      <vt:lpstr>Solgrid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Lardner, Sarah (Places Directorate - Solihull MBC)</dc:creator>
  <cp:lastModifiedBy>Green, Yvonne (Resources - Solihull MBC)</cp:lastModifiedBy>
  <cp:revision>119</cp:revision>
  <dcterms:created xsi:type="dcterms:W3CDTF">2018-09-04T10:13:53Z</dcterms:created>
  <dcterms:modified xsi:type="dcterms:W3CDTF">2020-01-14T08:49:04Z</dcterms:modified>
</cp:coreProperties>
</file>