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04" r:id="rId2"/>
    <p:sldId id="305" r:id="rId3"/>
    <p:sldId id="314" r:id="rId4"/>
    <p:sldId id="315" r:id="rId5"/>
    <p:sldId id="316" r:id="rId6"/>
    <p:sldId id="318" r:id="rId7"/>
    <p:sldId id="317" r:id="rId8"/>
    <p:sldId id="319" r:id="rId9"/>
    <p:sldId id="320" r:id="rId10"/>
    <p:sldId id="321" r:id="rId11"/>
    <p:sldId id="32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90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447366-0828-485D-8E31-9243E619AB68}" type="datetimeFigureOut">
              <a:rPr lang="en-GB" smtClean="0"/>
              <a:t>15/08/2018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9B023-94EF-46B9-9869-9CEA0B9D5604}" type="slidenum">
              <a:rPr lang="en-GB" smtClean="0"/>
              <a:t>‹#›</a:t>
            </a:fld>
            <a:endParaRPr lang="en-GB"/>
          </a:p>
        </p:txBody>
      </p:sp>
    </p:spTree>
    <p:extLst>
      <p:ext uri="{BB962C8B-B14F-4D97-AF65-F5344CB8AC3E}">
        <p14:creationId xmlns:p14="http://schemas.microsoft.com/office/powerpoint/2010/main" val="3185624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38816-0E92-4825-B62F-A37E3692B54B}" type="datetimeFigureOut">
              <a:rPr lang="en-GB" smtClean="0"/>
              <a:t>15/08/2018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89F54-CB75-42D2-AFE9-4C666BB7200D}" type="slidenum">
              <a:rPr lang="en-GB" smtClean="0"/>
              <a:t>‹#›</a:t>
            </a:fld>
            <a:endParaRPr lang="en-GB"/>
          </a:p>
        </p:txBody>
      </p:sp>
    </p:spTree>
    <p:extLst>
      <p:ext uri="{BB962C8B-B14F-4D97-AF65-F5344CB8AC3E}">
        <p14:creationId xmlns:p14="http://schemas.microsoft.com/office/powerpoint/2010/main" val="2639544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Increased emphasis on importance of giving consideration to children with SEND when developing safeguarding policies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a:t>
            </a:fld>
            <a:endParaRPr lang="en-GB"/>
          </a:p>
        </p:txBody>
      </p:sp>
    </p:spTree>
    <p:extLst>
      <p:ext uri="{BB962C8B-B14F-4D97-AF65-F5344CB8AC3E}">
        <p14:creationId xmlns:p14="http://schemas.microsoft.com/office/powerpoint/2010/main" val="78976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International</a:t>
            </a:r>
            <a:r>
              <a:rPr lang="en-GB" baseline="0" dirty="0" smtClean="0"/>
              <a:t> research: </a:t>
            </a:r>
            <a:r>
              <a:rPr lang="en-GB" dirty="0" smtClean="0"/>
              <a:t>Sullivan and Knutson (2000) found that pupils</a:t>
            </a:r>
            <a:r>
              <a:rPr lang="en-GB" baseline="0" dirty="0" smtClean="0"/>
              <a:t> with SEND were three times more likely to be abused or neglected than pupils who do not have SEND. Those with behaviour difficulties/conduct disorders were most at risk: seven times more likely to be abused. Also found that where the abuse or neglect is challenged, this can lead to even further abuse.  Swedish research by Keven noted children with hearing loss/deaf children were three times more likely to be abused/neglected.</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2</a:t>
            </a:fld>
            <a:endParaRPr lang="en-GB"/>
          </a:p>
        </p:txBody>
      </p:sp>
    </p:spTree>
    <p:extLst>
      <p:ext uri="{BB962C8B-B14F-4D97-AF65-F5344CB8AC3E}">
        <p14:creationId xmlns:p14="http://schemas.microsoft.com/office/powerpoint/2010/main" val="2596260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Behaviour policy</a:t>
            </a:r>
            <a:r>
              <a:rPr lang="en-GB" baseline="0" dirty="0" smtClean="0"/>
              <a:t> review</a:t>
            </a:r>
          </a:p>
          <a:p>
            <a:r>
              <a:rPr lang="en-GB" baseline="0" dirty="0" smtClean="0"/>
              <a:t>Recent data collection around SEN and D using thresholds</a:t>
            </a:r>
          </a:p>
          <a:p>
            <a:r>
              <a:rPr lang="en-GB" baseline="0" dirty="0" smtClean="0"/>
              <a:t>Intimate care policy has recently been updated, and Natasha has supported the SNS to deliver update sessions to education providers</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3</a:t>
            </a:fld>
            <a:endParaRPr lang="en-GB"/>
          </a:p>
        </p:txBody>
      </p:sp>
    </p:spTree>
    <p:extLst>
      <p:ext uri="{BB962C8B-B14F-4D97-AF65-F5344CB8AC3E}">
        <p14:creationId xmlns:p14="http://schemas.microsoft.com/office/powerpoint/2010/main" val="2112893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‘it doesn’t happened to disabled</a:t>
            </a:r>
            <a:r>
              <a:rPr lang="en-GB" baseline="0" dirty="0" smtClean="0"/>
              <a:t> children’  (NSPCC report .. ‘ nobody would abuse a disabled child – nobody would stoop so low’</a:t>
            </a:r>
          </a:p>
          <a:p>
            <a:pPr marL="171450" indent="-171450">
              <a:buFont typeface="Arial" panose="020B0604020202020204" pitchFamily="34" charset="0"/>
              <a:buChar char="•"/>
            </a:pPr>
            <a:r>
              <a:rPr lang="en-GB" baseline="0" dirty="0" smtClean="0"/>
              <a:t>Hearing that more and more female staff abusing</a:t>
            </a:r>
          </a:p>
          <a:p>
            <a:pPr marL="171450" indent="-171450">
              <a:buFont typeface="Arial" panose="020B0604020202020204" pitchFamily="34" charset="0"/>
              <a:buChar char="•"/>
            </a:pPr>
            <a:r>
              <a:rPr lang="en-GB" baseline="0" dirty="0" smtClean="0"/>
              <a:t>Difficult life for some families caring but the empathy can overshadow safety; more likely to be abused within the family</a:t>
            </a:r>
          </a:p>
          <a:p>
            <a:pPr marL="171450" indent="-171450">
              <a:buFont typeface="Arial" panose="020B0604020202020204" pitchFamily="34" charset="0"/>
              <a:buChar char="•"/>
            </a:pPr>
            <a:r>
              <a:rPr lang="en-GB" baseline="0" dirty="0" smtClean="0"/>
              <a:t>Whilst emphasising DSEN, not always looking at risk</a:t>
            </a:r>
          </a:p>
          <a:p>
            <a:pPr marL="171450" indent="-171450">
              <a:buFont typeface="Arial" panose="020B0604020202020204" pitchFamily="34" charset="0"/>
              <a:buChar char="•"/>
            </a:pPr>
            <a:r>
              <a:rPr lang="en-GB" baseline="0" dirty="0" smtClean="0"/>
              <a:t>Frequently doesn’t address what life is like for DSEN children</a:t>
            </a:r>
          </a:p>
          <a:p>
            <a:pPr marL="171450" indent="-171450">
              <a:buFont typeface="Arial" panose="020B0604020202020204" pitchFamily="34" charset="0"/>
              <a:buChar char="•"/>
            </a:pPr>
            <a:r>
              <a:rPr lang="en-GB" baseline="0" dirty="0" smtClean="0"/>
              <a:t>Not all cultures believe children with DSEN have equal rights.  Some have a very worrying attitude towards a disabled child; that child or parents have done something wrong and that is why the child is </a:t>
            </a:r>
            <a:r>
              <a:rPr lang="en-GB" baseline="0" dirty="0" err="1" smtClean="0"/>
              <a:t>diasabled</a:t>
            </a:r>
            <a:r>
              <a:rPr lang="en-GB" baseline="0" dirty="0" smtClean="0"/>
              <a:t>; also witchcraft risk  </a:t>
            </a:r>
          </a:p>
          <a:p>
            <a:pPr marL="171450" indent="-171450">
              <a:buFont typeface="Arial" panose="020B0604020202020204" pitchFamily="34" charset="0"/>
              <a:buChar char="•"/>
            </a:pPr>
            <a:r>
              <a:rPr lang="en-GB" baseline="0" dirty="0" smtClean="0"/>
              <a:t>Children who receive personal care, regularly changed etc. issues/reasons for keeping silent</a:t>
            </a:r>
          </a:p>
          <a:p>
            <a:pPr marL="0" indent="0">
              <a:buFont typeface="Arial" panose="020B0604020202020204" pitchFamily="34" charset="0"/>
              <a:buNone/>
            </a:pPr>
            <a:r>
              <a:rPr lang="en-GB" baseline="0" dirty="0" smtClean="0"/>
              <a:t>	- ownership of self</a:t>
            </a:r>
          </a:p>
          <a:p>
            <a:pPr marL="0" indent="0">
              <a:buFont typeface="Arial" panose="020B0604020202020204" pitchFamily="34" charset="0"/>
              <a:buNone/>
            </a:pPr>
            <a:r>
              <a:rPr lang="en-GB" baseline="0" dirty="0" smtClean="0"/>
              <a:t>	- establishing boundaries</a:t>
            </a:r>
          </a:p>
          <a:p>
            <a:pPr marL="0" indent="0">
              <a:buFont typeface="Arial" panose="020B0604020202020204" pitchFamily="34" charset="0"/>
              <a:buNone/>
            </a:pPr>
            <a:r>
              <a:rPr lang="en-GB" baseline="0" dirty="0" smtClean="0"/>
              <a:t>	- worry that if complain then no-one else would change them, so left soiled.  </a:t>
            </a:r>
          </a:p>
          <a:p>
            <a:pPr marL="171450" indent="-171450">
              <a:buFont typeface="Arial" panose="020B0604020202020204" pitchFamily="34" charset="0"/>
              <a:buChar char="•"/>
            </a:pPr>
            <a:r>
              <a:rPr lang="en-GB" baseline="0" dirty="0" smtClean="0"/>
              <a:t>Don’t have capacity physically or emotional to remove themselves from the situation or confidence to speak out</a:t>
            </a:r>
          </a:p>
          <a:p>
            <a:pPr marL="171450" indent="-171450">
              <a:buFont typeface="Arial" panose="020B0604020202020204"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DCD89F54-CB75-42D2-AFE9-4C666BB7200D}" type="slidenum">
              <a:rPr lang="en-GB" smtClean="0"/>
              <a:t>4</a:t>
            </a:fld>
            <a:endParaRPr lang="en-GB"/>
          </a:p>
        </p:txBody>
      </p:sp>
    </p:spTree>
    <p:extLst>
      <p:ext uri="{BB962C8B-B14F-4D97-AF65-F5344CB8AC3E}">
        <p14:creationId xmlns:p14="http://schemas.microsoft.com/office/powerpoint/2010/main" val="278660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Implications for</a:t>
            </a:r>
            <a:r>
              <a:rPr lang="en-GB" baseline="0" dirty="0" smtClean="0"/>
              <a:t> us are:</a:t>
            </a:r>
          </a:p>
          <a:p>
            <a:pPr marL="171450" indent="-171450">
              <a:buFont typeface="Arial" panose="020B0604020202020204" pitchFamily="34" charset="0"/>
              <a:buChar char="•"/>
            </a:pPr>
            <a:r>
              <a:rPr lang="en-GB" baseline="0" dirty="0" smtClean="0"/>
              <a:t>Parenting capacity is reduced in such cases:</a:t>
            </a:r>
          </a:p>
          <a:p>
            <a:pPr marL="0" indent="0">
              <a:buFont typeface="Arial" panose="020B0604020202020204" pitchFamily="34" charset="0"/>
              <a:buNone/>
            </a:pPr>
            <a:r>
              <a:rPr lang="en-GB" baseline="0" dirty="0" smtClean="0"/>
              <a:t>    - impact on the child with D/SEN (neglect/abuse)</a:t>
            </a:r>
          </a:p>
          <a:p>
            <a:pPr marL="0" indent="0">
              <a:buFont typeface="Arial" panose="020B0604020202020204" pitchFamily="34" charset="0"/>
              <a:buNone/>
            </a:pPr>
            <a:endParaRPr lang="en-GB" baseline="0" dirty="0" smtClean="0"/>
          </a:p>
          <a:p>
            <a:pPr marL="171450" indent="-171450">
              <a:buFont typeface="Arial" panose="020B0604020202020204" pitchFamily="34" charset="0"/>
              <a:buChar char="•"/>
            </a:pPr>
            <a:r>
              <a:rPr lang="en-GB" baseline="0" dirty="0" smtClean="0"/>
              <a:t>Impact on the household of a disability/other factors (</a:t>
            </a:r>
            <a:r>
              <a:rPr lang="en-GB" baseline="0" dirty="0" err="1" smtClean="0"/>
              <a:t>eg</a:t>
            </a:r>
            <a:r>
              <a:rPr lang="en-GB" baseline="0" dirty="0" smtClean="0"/>
              <a:t>: toxic trio and neglect further compounded by a disability)</a:t>
            </a:r>
          </a:p>
          <a:p>
            <a:pPr marL="171450" indent="-171450">
              <a:buFont typeface="Arial" panose="020B0604020202020204" pitchFamily="34" charset="0"/>
              <a:buChar char="•"/>
            </a:pPr>
            <a:r>
              <a:rPr lang="en-GB" baseline="0" dirty="0" smtClean="0"/>
              <a:t>Is the child at school a young carer? Are they being signposted to the young carers service (see pathway on young carers)</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10</a:t>
            </a:fld>
            <a:endParaRPr lang="en-GB"/>
          </a:p>
        </p:txBody>
      </p:sp>
    </p:spTree>
    <p:extLst>
      <p:ext uri="{BB962C8B-B14F-4D97-AF65-F5344CB8AC3E}">
        <p14:creationId xmlns:p14="http://schemas.microsoft.com/office/powerpoint/2010/main" val="961267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11</a:t>
            </a:fld>
            <a:endParaRPr lang="en-GB"/>
          </a:p>
        </p:txBody>
      </p:sp>
    </p:spTree>
    <p:extLst>
      <p:ext uri="{BB962C8B-B14F-4D97-AF65-F5344CB8AC3E}">
        <p14:creationId xmlns:p14="http://schemas.microsoft.com/office/powerpoint/2010/main" val="3221117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95354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481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441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76924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7370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1349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2838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260751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938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140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15/08/2018</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6503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459963C-30C8-4A01-9891-C477CC8409E5}" type="datetimeFigureOut">
              <a:rPr lang="en-GB" smtClean="0"/>
              <a:t>15/08/2018</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04D59A-FD29-471F-A563-4A3A9C678FFC}" type="slidenum">
              <a:rPr lang="en-GB" smtClean="0"/>
              <a:t>‹#›</a:t>
            </a:fld>
            <a:endParaRPr lang="en-GB"/>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disabled and SEN children and young people</a:t>
            </a:r>
            <a:endParaRPr lang="en-GB" dirty="0"/>
          </a:p>
        </p:txBody>
      </p:sp>
      <p:sp>
        <p:nvSpPr>
          <p:cNvPr id="3" name="Content Placeholder 2"/>
          <p:cNvSpPr>
            <a:spLocks noGrp="1"/>
          </p:cNvSpPr>
          <p:nvPr>
            <p:ph idx="1"/>
          </p:nvPr>
        </p:nvSpPr>
        <p:spPr/>
        <p:txBody>
          <a:bodyPr/>
          <a:lstStyle/>
          <a:p>
            <a:r>
              <a:rPr lang="en-GB" dirty="0" smtClean="0"/>
              <a:t>Governing bodies and proprietors should ensure their child protection policy reflects the fact that additional barriers can exist when recognising abuse and neglect in this group of children, including ………</a:t>
            </a:r>
            <a:endParaRPr lang="en-GB" dirty="0"/>
          </a:p>
        </p:txBody>
      </p:sp>
    </p:spTree>
    <p:extLst>
      <p:ext uri="{BB962C8B-B14F-4D97-AF65-F5344CB8AC3E}">
        <p14:creationId xmlns:p14="http://schemas.microsoft.com/office/powerpoint/2010/main" val="1605486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Solihull, in 2016</a:t>
            </a:r>
            <a:endParaRPr lang="en-GB" dirty="0"/>
          </a:p>
        </p:txBody>
      </p:sp>
      <p:sp>
        <p:nvSpPr>
          <p:cNvPr id="3" name="Content Placeholder 2"/>
          <p:cNvSpPr>
            <a:spLocks noGrp="1"/>
          </p:cNvSpPr>
          <p:nvPr>
            <p:ph idx="1"/>
          </p:nvPr>
        </p:nvSpPr>
        <p:spPr>
          <a:xfrm>
            <a:off x="457200" y="1196752"/>
            <a:ext cx="8229600" cy="4680520"/>
          </a:xfrm>
        </p:spPr>
        <p:txBody>
          <a:bodyPr/>
          <a:lstStyle/>
          <a:p>
            <a:r>
              <a:rPr lang="en-GB" dirty="0"/>
              <a:t>In Solihull in 2016 </a:t>
            </a:r>
            <a:r>
              <a:rPr lang="en-GB" dirty="0" smtClean="0">
                <a:solidFill>
                  <a:schemeClr val="accent2">
                    <a:lumMod val="60000"/>
                    <a:lumOff val="40000"/>
                  </a:schemeClr>
                </a:solidFill>
              </a:rPr>
              <a:t>274 </a:t>
            </a:r>
            <a:r>
              <a:rPr lang="en-GB" dirty="0">
                <a:solidFill>
                  <a:schemeClr val="accent2">
                    <a:lumMod val="60000"/>
                    <a:lumOff val="40000"/>
                  </a:schemeClr>
                </a:solidFill>
              </a:rPr>
              <a:t>pupils with disability,  and </a:t>
            </a:r>
            <a:r>
              <a:rPr lang="en-GB" dirty="0" smtClean="0">
                <a:solidFill>
                  <a:schemeClr val="accent2">
                    <a:lumMod val="60000"/>
                    <a:lumOff val="40000"/>
                  </a:schemeClr>
                </a:solidFill>
              </a:rPr>
              <a:t>2243 </a:t>
            </a:r>
            <a:r>
              <a:rPr lang="en-GB" dirty="0">
                <a:solidFill>
                  <a:schemeClr val="accent2">
                    <a:lumMod val="60000"/>
                    <a:lumOff val="40000"/>
                  </a:schemeClr>
                </a:solidFill>
              </a:rPr>
              <a:t>with SEN were subject to child protection </a:t>
            </a:r>
            <a:r>
              <a:rPr lang="en-GB" dirty="0" smtClean="0">
                <a:solidFill>
                  <a:schemeClr val="accent2">
                    <a:lumMod val="60000"/>
                    <a:lumOff val="40000"/>
                  </a:schemeClr>
                </a:solidFill>
              </a:rPr>
              <a:t>concerns</a:t>
            </a:r>
            <a:endParaRPr lang="en-GB" dirty="0" smtClean="0">
              <a:solidFill>
                <a:srgbClr val="FF0000"/>
              </a:solidFill>
            </a:endParaRPr>
          </a:p>
          <a:p>
            <a:r>
              <a:rPr lang="en-GB" dirty="0" smtClean="0">
                <a:solidFill>
                  <a:schemeClr val="accent2">
                    <a:lumMod val="60000"/>
                    <a:lumOff val="40000"/>
                  </a:schemeClr>
                </a:solidFill>
              </a:rPr>
              <a:t>SEN: Unity 979, Mosaic 328, Evolve 176, Rural 109, Synergy 478, post 16 and independent 0.</a:t>
            </a:r>
          </a:p>
          <a:p>
            <a:r>
              <a:rPr lang="en-GB" dirty="0" smtClean="0">
                <a:solidFill>
                  <a:schemeClr val="accent2">
                    <a:lumMod val="60000"/>
                    <a:lumOff val="40000"/>
                  </a:schemeClr>
                </a:solidFill>
              </a:rPr>
              <a:t>Disability: Unity 175, Mosaic 39, Evolve 4, Rural 11, Synergy 11, Post 16 providers 2, Independent schools 32. </a:t>
            </a:r>
            <a:endParaRPr lang="en-GB" dirty="0">
              <a:solidFill>
                <a:srgbClr val="FF0000"/>
              </a:solidFill>
            </a:endParaRPr>
          </a:p>
        </p:txBody>
      </p:sp>
    </p:spTree>
    <p:extLst>
      <p:ext uri="{BB962C8B-B14F-4D97-AF65-F5344CB8AC3E}">
        <p14:creationId xmlns:p14="http://schemas.microsoft.com/office/powerpoint/2010/main" val="3121460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Disability</a:t>
            </a:r>
            <a:endParaRPr lang="en-GB" dirty="0"/>
          </a:p>
        </p:txBody>
      </p:sp>
      <p:sp>
        <p:nvSpPr>
          <p:cNvPr id="3" name="Content Placeholder 2"/>
          <p:cNvSpPr>
            <a:spLocks noGrp="1"/>
          </p:cNvSpPr>
          <p:nvPr>
            <p:ph idx="1"/>
          </p:nvPr>
        </p:nvSpPr>
        <p:spPr>
          <a:xfrm>
            <a:off x="457200" y="1628800"/>
            <a:ext cx="8229600" cy="3960440"/>
          </a:xfrm>
        </p:spPr>
        <p:txBody>
          <a:bodyPr/>
          <a:lstStyle/>
          <a:p>
            <a:r>
              <a:rPr lang="en-GB" dirty="0" smtClean="0">
                <a:solidFill>
                  <a:srgbClr val="0070C0"/>
                </a:solidFill>
              </a:rPr>
              <a:t>195 </a:t>
            </a:r>
            <a:r>
              <a:rPr lang="en-GB" dirty="0">
                <a:solidFill>
                  <a:srgbClr val="0070C0"/>
                </a:solidFill>
              </a:rPr>
              <a:t>pupils subject to child protection concerns lived in homes where at least one other member of the household had a </a:t>
            </a:r>
            <a:r>
              <a:rPr lang="en-GB" dirty="0" smtClean="0">
                <a:solidFill>
                  <a:srgbClr val="0070C0"/>
                </a:solidFill>
              </a:rPr>
              <a:t>disability</a:t>
            </a:r>
          </a:p>
          <a:p>
            <a:pPr marL="0" indent="0">
              <a:buNone/>
            </a:pPr>
            <a:endParaRPr lang="en-GB" dirty="0" smtClean="0">
              <a:solidFill>
                <a:srgbClr val="0070C0"/>
              </a:solidFill>
            </a:endParaRPr>
          </a:p>
          <a:p>
            <a:pPr marL="0" indent="0">
              <a:buNone/>
            </a:pPr>
            <a:r>
              <a:rPr lang="en-GB" dirty="0" smtClean="0">
                <a:solidFill>
                  <a:srgbClr val="0070C0"/>
                </a:solidFill>
              </a:rPr>
              <a:t>Unity 89, Mosaic 34, Evolve 12, Rural 25, Synergy 27, Post 16 1, Independent 7.</a:t>
            </a:r>
            <a:endParaRPr lang="en-GB" dirty="0">
              <a:solidFill>
                <a:srgbClr val="0070C0"/>
              </a:solidFill>
            </a:endParaRPr>
          </a:p>
        </p:txBody>
      </p:sp>
    </p:spTree>
    <p:extLst>
      <p:ext uri="{BB962C8B-B14F-4D97-AF65-F5344CB8AC3E}">
        <p14:creationId xmlns:p14="http://schemas.microsoft.com/office/powerpoint/2010/main" val="208694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382344"/>
          </a:xfrm>
        </p:spPr>
        <p:txBody>
          <a:bodyPr/>
          <a:lstStyle/>
          <a:p>
            <a:r>
              <a:rPr lang="en-GB" dirty="0" smtClean="0"/>
              <a:t>Assumptions that indicators of possible abuse relate to the child’s disability without further exploration</a:t>
            </a:r>
          </a:p>
          <a:p>
            <a:r>
              <a:rPr lang="en-GB" dirty="0" smtClean="0"/>
              <a:t>Children with SEND can be disproportionally impacted by things such as bullying – without outwardly presenting any signs</a:t>
            </a:r>
          </a:p>
          <a:p>
            <a:r>
              <a:rPr lang="en-GB" dirty="0" smtClean="0"/>
              <a:t>Communication barriers and difficulties in overcoming these barriers</a:t>
            </a:r>
            <a:endParaRPr lang="en-GB" dirty="0"/>
          </a:p>
        </p:txBody>
      </p:sp>
    </p:spTree>
    <p:extLst>
      <p:ext uri="{BB962C8B-B14F-4D97-AF65-F5344CB8AC3E}">
        <p14:creationId xmlns:p14="http://schemas.microsoft.com/office/powerpoint/2010/main" val="593689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is also about ..</a:t>
            </a:r>
            <a:endParaRPr lang="en-GB" dirty="0"/>
          </a:p>
        </p:txBody>
      </p:sp>
      <p:sp>
        <p:nvSpPr>
          <p:cNvPr id="3" name="Content Placeholder 2"/>
          <p:cNvSpPr>
            <a:spLocks noGrp="1"/>
          </p:cNvSpPr>
          <p:nvPr>
            <p:ph idx="1"/>
          </p:nvPr>
        </p:nvSpPr>
        <p:spPr/>
        <p:txBody>
          <a:bodyPr/>
          <a:lstStyle/>
          <a:p>
            <a:r>
              <a:rPr lang="en-GB" dirty="0" smtClean="0"/>
              <a:t>Meeting the needs of SEND pupils</a:t>
            </a:r>
          </a:p>
          <a:p>
            <a:r>
              <a:rPr lang="en-GB" dirty="0" smtClean="0"/>
              <a:t>Children’s health, safety and well being, including mental health</a:t>
            </a:r>
          </a:p>
          <a:p>
            <a:r>
              <a:rPr lang="en-GB" dirty="0" smtClean="0"/>
              <a:t>The use of reasonable force</a:t>
            </a:r>
          </a:p>
          <a:p>
            <a:r>
              <a:rPr lang="en-GB" dirty="0" smtClean="0"/>
              <a:t>Meeting the needs of children with medical conditions</a:t>
            </a:r>
          </a:p>
          <a:p>
            <a:r>
              <a:rPr lang="en-GB" dirty="0" smtClean="0"/>
              <a:t>Intimate care and emotional well being</a:t>
            </a:r>
            <a:endParaRPr lang="en-GB" dirty="0"/>
          </a:p>
        </p:txBody>
      </p:sp>
    </p:spTree>
    <p:extLst>
      <p:ext uri="{BB962C8B-B14F-4D97-AF65-F5344CB8AC3E}">
        <p14:creationId xmlns:p14="http://schemas.microsoft.com/office/powerpoint/2010/main" val="395492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that increase risk</a:t>
            </a:r>
            <a:endParaRPr lang="en-GB" dirty="0"/>
          </a:p>
        </p:txBody>
      </p:sp>
      <p:sp>
        <p:nvSpPr>
          <p:cNvPr id="4" name="Content Placeholder 3"/>
          <p:cNvSpPr>
            <a:spLocks noGrp="1"/>
          </p:cNvSpPr>
          <p:nvPr>
            <p:ph sz="half" idx="1"/>
          </p:nvPr>
        </p:nvSpPr>
        <p:spPr>
          <a:xfrm>
            <a:off x="457200" y="1340768"/>
            <a:ext cx="4038600" cy="4785395"/>
          </a:xfrm>
        </p:spPr>
        <p:txBody>
          <a:bodyPr/>
          <a:lstStyle/>
          <a:p>
            <a:r>
              <a:rPr lang="en-GB" dirty="0" smtClean="0"/>
              <a:t>Complacency</a:t>
            </a:r>
          </a:p>
          <a:p>
            <a:r>
              <a:rPr lang="en-GB" dirty="0" smtClean="0"/>
              <a:t>Female staff pose less risk</a:t>
            </a:r>
          </a:p>
          <a:p>
            <a:r>
              <a:rPr lang="en-GB" dirty="0" smtClean="0"/>
              <a:t>Empathy with struggling parents</a:t>
            </a:r>
          </a:p>
          <a:p>
            <a:r>
              <a:rPr lang="en-GB" dirty="0" smtClean="0"/>
              <a:t>Weak policy and procedures</a:t>
            </a:r>
          </a:p>
          <a:p>
            <a:r>
              <a:rPr lang="en-GB" dirty="0" smtClean="0"/>
              <a:t>Social isolation</a:t>
            </a:r>
          </a:p>
          <a:p>
            <a:r>
              <a:rPr lang="en-GB" dirty="0" smtClean="0"/>
              <a:t>Generic </a:t>
            </a:r>
            <a:r>
              <a:rPr lang="en-GB" dirty="0" err="1" smtClean="0"/>
              <a:t>pshe</a:t>
            </a:r>
            <a:r>
              <a:rPr lang="en-GB" dirty="0" smtClean="0"/>
              <a:t>/</a:t>
            </a:r>
            <a:r>
              <a:rPr lang="en-GB" dirty="0" err="1" smtClean="0"/>
              <a:t>sre</a:t>
            </a:r>
            <a:endParaRPr lang="en-GB" dirty="0" smtClean="0"/>
          </a:p>
          <a:p>
            <a:r>
              <a:rPr lang="en-GB" dirty="0" smtClean="0"/>
              <a:t>Cultural attitudes</a:t>
            </a:r>
            <a:endParaRPr lang="en-GB" dirty="0"/>
          </a:p>
        </p:txBody>
      </p:sp>
      <p:sp>
        <p:nvSpPr>
          <p:cNvPr id="5" name="Content Placeholder 4"/>
          <p:cNvSpPr>
            <a:spLocks noGrp="1"/>
          </p:cNvSpPr>
          <p:nvPr>
            <p:ph sz="half" idx="2"/>
          </p:nvPr>
        </p:nvSpPr>
        <p:spPr>
          <a:xfrm>
            <a:off x="4648200" y="1412776"/>
            <a:ext cx="4038600" cy="4713387"/>
          </a:xfrm>
        </p:spPr>
        <p:txBody>
          <a:bodyPr/>
          <a:lstStyle/>
          <a:p>
            <a:r>
              <a:rPr lang="en-GB" dirty="0" smtClean="0"/>
              <a:t>Confused ownership of self</a:t>
            </a:r>
          </a:p>
          <a:p>
            <a:r>
              <a:rPr lang="en-GB" dirty="0" smtClean="0"/>
              <a:t>Primary emphasis on the impairment</a:t>
            </a:r>
          </a:p>
          <a:p>
            <a:r>
              <a:rPr lang="en-GB" dirty="0" smtClean="0"/>
              <a:t>Limited means to communicate abuse</a:t>
            </a:r>
          </a:p>
          <a:p>
            <a:r>
              <a:rPr lang="en-GB" dirty="0" smtClean="0"/>
              <a:t>Reliance on adult support</a:t>
            </a:r>
          </a:p>
          <a:p>
            <a:r>
              <a:rPr lang="en-GB" dirty="0" smtClean="0"/>
              <a:t>Reduced capacity to resist or avoid abuse</a:t>
            </a:r>
            <a:endParaRPr lang="en-GB" dirty="0"/>
          </a:p>
        </p:txBody>
      </p:sp>
    </p:spTree>
    <p:extLst>
      <p:ext uri="{BB962C8B-B14F-4D97-AF65-F5344CB8AC3E}">
        <p14:creationId xmlns:p14="http://schemas.microsoft.com/office/powerpoint/2010/main" val="198936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1296144"/>
          </a:xfrm>
        </p:spPr>
        <p:txBody>
          <a:bodyPr/>
          <a:lstStyle/>
          <a:p>
            <a:r>
              <a:rPr lang="en-GB" sz="3200" dirty="0" smtClean="0"/>
              <a:t>Promoting Safeguarding Equality</a:t>
            </a:r>
            <a:endParaRPr lang="en-GB" sz="3200" dirty="0"/>
          </a:p>
        </p:txBody>
      </p:sp>
      <p:sp>
        <p:nvSpPr>
          <p:cNvPr id="3" name="Content Placeholder 2"/>
          <p:cNvSpPr>
            <a:spLocks noGrp="1"/>
          </p:cNvSpPr>
          <p:nvPr>
            <p:ph sz="half" idx="1"/>
          </p:nvPr>
        </p:nvSpPr>
        <p:spPr>
          <a:xfrm>
            <a:off x="457200" y="404664"/>
            <a:ext cx="4038600" cy="5721499"/>
          </a:xfrm>
        </p:spPr>
        <p:txBody>
          <a:bodyPr/>
          <a:lstStyle/>
          <a:p>
            <a:r>
              <a:rPr lang="en-GB" dirty="0" smtClean="0"/>
              <a:t>Accessible complaints procedure</a:t>
            </a:r>
          </a:p>
          <a:p>
            <a:r>
              <a:rPr lang="en-GB" dirty="0" smtClean="0"/>
              <a:t>Accessible anti-bullying policy</a:t>
            </a:r>
          </a:p>
          <a:p>
            <a:r>
              <a:rPr lang="en-GB" dirty="0" smtClean="0"/>
              <a:t>Involve SEND pupils in school council, school policy development, etc.</a:t>
            </a:r>
          </a:p>
          <a:p>
            <a:r>
              <a:rPr lang="en-GB" dirty="0" smtClean="0"/>
              <a:t>Safeguards in school based plans/EHC plans/explain DSL safeguarding role to parents</a:t>
            </a:r>
          </a:p>
          <a:p>
            <a:endParaRPr lang="en-GB" dirty="0" smtClean="0"/>
          </a:p>
        </p:txBody>
      </p:sp>
      <p:sp>
        <p:nvSpPr>
          <p:cNvPr id="4" name="Content Placeholder 3"/>
          <p:cNvSpPr>
            <a:spLocks noGrp="1"/>
          </p:cNvSpPr>
          <p:nvPr>
            <p:ph sz="half" idx="2"/>
          </p:nvPr>
        </p:nvSpPr>
        <p:spPr>
          <a:xfrm>
            <a:off x="4648200" y="620688"/>
            <a:ext cx="4038600" cy="5505475"/>
          </a:xfrm>
        </p:spPr>
        <p:txBody>
          <a:bodyPr/>
          <a:lstStyle/>
          <a:p>
            <a:r>
              <a:rPr lang="en-GB" dirty="0" smtClean="0"/>
              <a:t>Staff code of conduct</a:t>
            </a:r>
          </a:p>
          <a:p>
            <a:r>
              <a:rPr lang="en-GB" dirty="0" smtClean="0"/>
              <a:t>Managing allegations policy</a:t>
            </a:r>
          </a:p>
          <a:p>
            <a:r>
              <a:rPr lang="en-GB" dirty="0" smtClean="0"/>
              <a:t>Whistleblowing policy</a:t>
            </a:r>
          </a:p>
          <a:p>
            <a:r>
              <a:rPr lang="en-GB" dirty="0" smtClean="0"/>
              <a:t>Relevant PSHE/SRE information and vocabulary</a:t>
            </a:r>
          </a:p>
          <a:p>
            <a:r>
              <a:rPr lang="en-GB" dirty="0" smtClean="0"/>
              <a:t>Source local/ accessible advocacy services through SEND local offer</a:t>
            </a:r>
          </a:p>
        </p:txBody>
      </p:sp>
    </p:spTree>
    <p:extLst>
      <p:ext uri="{BB962C8B-B14F-4D97-AF65-F5344CB8AC3E}">
        <p14:creationId xmlns:p14="http://schemas.microsoft.com/office/powerpoint/2010/main" val="365524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Indicators of Concern</a:t>
            </a:r>
            <a:endParaRPr lang="en-GB" dirty="0"/>
          </a:p>
        </p:txBody>
      </p:sp>
      <p:sp>
        <p:nvSpPr>
          <p:cNvPr id="5" name="Content Placeholder 4"/>
          <p:cNvSpPr>
            <a:spLocks noGrp="1"/>
          </p:cNvSpPr>
          <p:nvPr>
            <p:ph idx="1"/>
          </p:nvPr>
        </p:nvSpPr>
        <p:spPr>
          <a:xfrm>
            <a:off x="457200" y="1052736"/>
            <a:ext cx="8229600" cy="4752528"/>
          </a:xfrm>
        </p:spPr>
        <p:txBody>
          <a:bodyPr/>
          <a:lstStyle/>
          <a:p>
            <a:pPr marL="0" indent="0">
              <a:buNone/>
            </a:pPr>
            <a:r>
              <a:rPr lang="en-GB" dirty="0" smtClean="0"/>
              <a:t>Staff should </a:t>
            </a:r>
            <a:r>
              <a:rPr lang="en-GB" b="1" dirty="0" smtClean="0"/>
              <a:t>never </a:t>
            </a:r>
            <a:r>
              <a:rPr lang="en-GB" dirty="0" smtClean="0"/>
              <a:t>automatically attribute possible concerns to the child’s impairment:</a:t>
            </a:r>
          </a:p>
          <a:p>
            <a:pPr>
              <a:buFontTx/>
              <a:buChar char="-"/>
            </a:pPr>
            <a:r>
              <a:rPr lang="en-GB" dirty="0" smtClean="0"/>
              <a:t>Bruises on child with cerebral palsy who falls a lot</a:t>
            </a:r>
          </a:p>
          <a:p>
            <a:pPr>
              <a:buFontTx/>
              <a:buChar char="-"/>
            </a:pPr>
            <a:r>
              <a:rPr lang="en-GB" dirty="0" smtClean="0"/>
              <a:t>Self harm in a child with autism</a:t>
            </a:r>
          </a:p>
          <a:p>
            <a:pPr>
              <a:buFontTx/>
              <a:buChar char="-"/>
            </a:pPr>
            <a:r>
              <a:rPr lang="en-GB" dirty="0" smtClean="0"/>
              <a:t>Physical deterioration in a child with a medical condition</a:t>
            </a:r>
          </a:p>
          <a:p>
            <a:pPr>
              <a:buFontTx/>
              <a:buChar char="-"/>
            </a:pPr>
            <a:r>
              <a:rPr lang="en-GB" dirty="0" smtClean="0"/>
              <a:t>Sexually harmful behaviour in a learning disabled child</a:t>
            </a:r>
          </a:p>
        </p:txBody>
      </p:sp>
    </p:spTree>
    <p:extLst>
      <p:ext uri="{BB962C8B-B14F-4D97-AF65-F5344CB8AC3E}">
        <p14:creationId xmlns:p14="http://schemas.microsoft.com/office/powerpoint/2010/main" val="17241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Staff training</a:t>
            </a:r>
            <a:endParaRPr lang="en-GB" dirty="0"/>
          </a:p>
        </p:txBody>
      </p:sp>
      <p:sp>
        <p:nvSpPr>
          <p:cNvPr id="5" name="Content Placeholder 4"/>
          <p:cNvSpPr>
            <a:spLocks noGrp="1"/>
          </p:cNvSpPr>
          <p:nvPr>
            <p:ph idx="1"/>
          </p:nvPr>
        </p:nvSpPr>
        <p:spPr>
          <a:xfrm>
            <a:off x="457200" y="1412776"/>
            <a:ext cx="8229600" cy="4302224"/>
          </a:xfrm>
        </p:spPr>
        <p:txBody>
          <a:bodyPr/>
          <a:lstStyle/>
          <a:p>
            <a:r>
              <a:rPr lang="en-GB" dirty="0" smtClean="0"/>
              <a:t>Raise awareness of all staff</a:t>
            </a:r>
          </a:p>
          <a:p>
            <a:r>
              <a:rPr lang="en-GB" dirty="0" smtClean="0"/>
              <a:t>‘think safeguarding’ when interpreting pupil behaviour</a:t>
            </a:r>
          </a:p>
          <a:p>
            <a:r>
              <a:rPr lang="en-GB" dirty="0" smtClean="0"/>
              <a:t>Tailor training to particular roles (personal carers /TA’s providing 1:1 support)</a:t>
            </a:r>
          </a:p>
          <a:p>
            <a:r>
              <a:rPr lang="en-GB" dirty="0" smtClean="0"/>
              <a:t>Close liaison between </a:t>
            </a:r>
            <a:r>
              <a:rPr lang="en-GB" dirty="0" err="1" smtClean="0"/>
              <a:t>SENCo</a:t>
            </a:r>
            <a:r>
              <a:rPr lang="en-GB" dirty="0" smtClean="0"/>
              <a:t>/DSL/ </a:t>
            </a:r>
            <a:r>
              <a:rPr lang="en-GB" dirty="0" smtClean="0"/>
              <a:t>Behaviour/Attendance/medicines in school </a:t>
            </a:r>
            <a:r>
              <a:rPr lang="en-GB" dirty="0" smtClean="0"/>
              <a:t>lead</a:t>
            </a:r>
          </a:p>
          <a:p>
            <a:r>
              <a:rPr lang="en-GB" dirty="0" smtClean="0"/>
              <a:t>Attendance rates for SEND pupils</a:t>
            </a:r>
          </a:p>
        </p:txBody>
      </p:sp>
    </p:spTree>
    <p:extLst>
      <p:ext uri="{BB962C8B-B14F-4D97-AF65-F5344CB8AC3E}">
        <p14:creationId xmlns:p14="http://schemas.microsoft.com/office/powerpoint/2010/main" val="285893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SEND children in the child protection system</a:t>
            </a:r>
            <a:endParaRPr lang="en-GB" dirty="0"/>
          </a:p>
        </p:txBody>
      </p:sp>
      <p:sp>
        <p:nvSpPr>
          <p:cNvPr id="3" name="Content Placeholder 2"/>
          <p:cNvSpPr>
            <a:spLocks noGrp="1"/>
          </p:cNvSpPr>
          <p:nvPr>
            <p:ph idx="1"/>
          </p:nvPr>
        </p:nvSpPr>
        <p:spPr>
          <a:xfrm>
            <a:off x="467544" y="1700808"/>
            <a:ext cx="8229600" cy="3886200"/>
          </a:xfrm>
        </p:spPr>
        <p:txBody>
          <a:bodyPr/>
          <a:lstStyle/>
          <a:p>
            <a:r>
              <a:rPr lang="en-GB" dirty="0" smtClean="0"/>
              <a:t>School record of concern forms should record a child’s disability or SEND and method of communication</a:t>
            </a:r>
          </a:p>
          <a:p>
            <a:r>
              <a:rPr lang="en-GB" dirty="0" smtClean="0"/>
              <a:t>Referrals to children’s social care need to explain the child’s vulnerability and the impact of the child’s disability on behaviour and communication</a:t>
            </a:r>
          </a:p>
        </p:txBody>
      </p:sp>
    </p:spTree>
    <p:extLst>
      <p:ext uri="{BB962C8B-B14F-4D97-AF65-F5344CB8AC3E}">
        <p14:creationId xmlns:p14="http://schemas.microsoft.com/office/powerpoint/2010/main" val="718596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310336"/>
          </a:xfrm>
        </p:spPr>
        <p:txBody>
          <a:bodyPr/>
          <a:lstStyle/>
          <a:p>
            <a:r>
              <a:rPr lang="en-GB" dirty="0"/>
              <a:t>The early help assessment (formerly CAF) is not a child protection tool and should not used instead of a S17 or S47 </a:t>
            </a:r>
            <a:r>
              <a:rPr lang="en-GB" dirty="0" smtClean="0"/>
              <a:t>assessment</a:t>
            </a:r>
          </a:p>
          <a:p>
            <a:r>
              <a:rPr lang="en-GB" dirty="0" smtClean="0"/>
              <a:t>Keep the focus on the child.  Parents may need support from another agency</a:t>
            </a:r>
          </a:p>
          <a:p>
            <a:r>
              <a:rPr lang="en-GB" dirty="0" smtClean="0"/>
              <a:t>SEND children should have access to an intermediary for the court process</a:t>
            </a:r>
            <a:endParaRPr lang="en-GB" dirty="0"/>
          </a:p>
          <a:p>
            <a:endParaRPr lang="en-GB" dirty="0"/>
          </a:p>
        </p:txBody>
      </p:sp>
    </p:spTree>
    <p:extLst>
      <p:ext uri="{BB962C8B-B14F-4D97-AF65-F5344CB8AC3E}">
        <p14:creationId xmlns:p14="http://schemas.microsoft.com/office/powerpoint/2010/main" val="182138988"/>
      </p:ext>
    </p:extLst>
  </p:cSld>
  <p:clrMapOvr>
    <a:masterClrMapping/>
  </p:clrMapOvr>
</p:sld>
</file>

<file path=ppt/theme/theme1.xml><?xml version="1.0" encoding="utf-8"?>
<a:theme xmlns:a="http://schemas.openxmlformats.org/drawingml/2006/main" name="Council Powerpoint 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 Powerpoint Template2</Template>
  <TotalTime>723</TotalTime>
  <Words>874</Words>
  <Application>Microsoft Office PowerPoint</Application>
  <PresentationFormat>On-screen Show (4:3)</PresentationFormat>
  <Paragraphs>88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Council Powerpoint Template2</vt:lpstr>
      <vt:lpstr>Safeguarding disabled and SEN children and young people</vt:lpstr>
      <vt:lpstr>PowerPoint Presentation</vt:lpstr>
      <vt:lpstr>Safeguarding is also about ..</vt:lpstr>
      <vt:lpstr>Factors that increase risk</vt:lpstr>
      <vt:lpstr>Promoting Safeguarding Equality</vt:lpstr>
      <vt:lpstr>Indicators of Concern</vt:lpstr>
      <vt:lpstr>Staff training</vt:lpstr>
      <vt:lpstr>SEND children in the child protection system</vt:lpstr>
      <vt:lpstr>PowerPoint Presentation</vt:lpstr>
      <vt:lpstr>In Solihull, in 2016</vt:lpstr>
      <vt:lpstr>Disability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lpedley</dc:creator>
  <cp:lastModifiedBy>MS Exchange Admin</cp:lastModifiedBy>
  <cp:revision>66</cp:revision>
  <dcterms:created xsi:type="dcterms:W3CDTF">2017-03-03T10:53:16Z</dcterms:created>
  <dcterms:modified xsi:type="dcterms:W3CDTF">2018-08-15T15:14:45Z</dcterms:modified>
</cp:coreProperties>
</file>