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92" r:id="rId3"/>
    <p:sldId id="285" r:id="rId4"/>
    <p:sldId id="300" r:id="rId5"/>
    <p:sldId id="297" r:id="rId6"/>
    <p:sldId id="295" r:id="rId7"/>
    <p:sldId id="286" r:id="rId8"/>
    <p:sldId id="287" r:id="rId9"/>
    <p:sldId id="288" r:id="rId10"/>
    <p:sldId id="289" r:id="rId11"/>
    <p:sldId id="290" r:id="rId12"/>
    <p:sldId id="296" r:id="rId13"/>
    <p:sldId id="262" r:id="rId14"/>
    <p:sldId id="291" r:id="rId15"/>
    <p:sldId id="268" r:id="rId16"/>
    <p:sldId id="270" r:id="rId17"/>
    <p:sldId id="264" r:id="rId18"/>
    <p:sldId id="299" r:id="rId19"/>
    <p:sldId id="271" r:id="rId20"/>
    <p:sldId id="294" r:id="rId21"/>
    <p:sldId id="298" r:id="rId22"/>
    <p:sldId id="293" r:id="rId23"/>
    <p:sldId id="301" r:id="rId24"/>
    <p:sldId id="274" r:id="rId25"/>
    <p:sldId id="281" r:id="rId26"/>
    <p:sldId id="265" r:id="rId27"/>
    <p:sldId id="26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A4E0-F8EA-437D-8468-45A61768F9C4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859E7-5799-4261-9675-27C44F141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4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Award levels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9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Environmental Stories </a:t>
            </a:r>
            <a:r>
              <a:rPr lang="en-GB" dirty="0" err="1" smtClean="0"/>
              <a:t>CLPE</a:t>
            </a:r>
            <a:r>
              <a:rPr lang="en-GB" sz="1200" b="1" dirty="0" err="1" smtClean="0"/>
              <a:t>Centre</a:t>
            </a:r>
            <a:r>
              <a:rPr lang="en-GB" sz="1200" b="1" dirty="0" smtClean="0"/>
              <a:t>  Literacy Primary Ed</a:t>
            </a:r>
          </a:p>
          <a:p>
            <a:endParaRPr lang="en-GB" dirty="0" smtClean="0"/>
          </a:p>
          <a:p>
            <a:r>
              <a:rPr lang="en-GB" dirty="0" smtClean="0"/>
              <a:t>NAEE article on literacy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3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Andy Holding, Sue Simpson, Sharon and Jo, Stuart </a:t>
            </a:r>
            <a:r>
              <a:rPr lang="en-GB" dirty="0" err="1" smtClean="0"/>
              <a:t>Mansell</a:t>
            </a:r>
            <a:r>
              <a:rPr lang="en-GB" dirty="0" smtClean="0"/>
              <a:t>, Liz Allister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9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Eco-school approach to selection, voting in, keen students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9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Burman , </a:t>
            </a:r>
            <a:r>
              <a:rPr lang="en-GB" dirty="0" err="1" smtClean="0"/>
              <a:t>cbjs</a:t>
            </a:r>
            <a:r>
              <a:rPr lang="en-GB" dirty="0" smtClean="0"/>
              <a:t>, </a:t>
            </a:r>
            <a:r>
              <a:rPr lang="en-GB" dirty="0" err="1" smtClean="0"/>
              <a:t>cranmore</a:t>
            </a:r>
            <a:r>
              <a:rPr lang="en-GB" dirty="0" smtClean="0"/>
              <a:t>, </a:t>
            </a:r>
            <a:r>
              <a:rPr lang="en-GB" dirty="0" err="1" smtClean="0"/>
              <a:t>fordbridge</a:t>
            </a:r>
            <a:r>
              <a:rPr lang="en-GB" baseline="0" dirty="0" smtClean="0"/>
              <a:t> meetings, paper recycling, energy </a:t>
            </a:r>
            <a:r>
              <a:rPr lang="en-GB" baseline="0" dirty="0" err="1" smtClean="0"/>
              <a:t>monitoting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for assembly, noticeboards, posters, energy checks, paper recycling, sorting waste, fundraising, gardening, looking after animals, composting, looking after school grounds,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07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 </a:t>
            </a:r>
            <a:r>
              <a:rPr lang="en-GB" dirty="0" err="1" smtClean="0"/>
              <a:t>andrews</a:t>
            </a:r>
            <a:r>
              <a:rPr lang="en-GB" dirty="0" smtClean="0"/>
              <a:t>, Burman,</a:t>
            </a:r>
            <a:r>
              <a:rPr lang="en-GB" baseline="0" dirty="0" smtClean="0"/>
              <a:t> CBJS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2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Laura Kendall ??????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8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2015, world leaders agreed to 17 goals for a better world by 2030.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5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can send all the links in a follow up email and I will be adding to Schools Pack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33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links to other countries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859E7-5799-4261-9675-27C44F14198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2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0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0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3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3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5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3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7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3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D60E-7493-4C07-83B8-AB97C9F0715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E484A-4C8A-40E0-A1DD-9A7C46658B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6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16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en-GB" dirty="0" smtClean="0"/>
              <a:t>Solihull Greener Schools Award Celebration event</a:t>
            </a:r>
            <a:endParaRPr lang="en-GB" dirty="0"/>
          </a:p>
        </p:txBody>
      </p:sp>
      <p:pic>
        <p:nvPicPr>
          <p:cNvPr id="1026" name="Picture 2" descr="Z:\greener-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8857"/>
            <a:ext cx="9144000" cy="16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Sarah Lardner, </a:t>
            </a:r>
            <a:r>
              <a:rPr lang="en-GB" sz="2400" dirty="0" smtClean="0"/>
              <a:t>Engagement </a:t>
            </a:r>
            <a:r>
              <a:rPr lang="en-GB" sz="2400" dirty="0"/>
              <a:t>Officer, </a:t>
            </a:r>
          </a:p>
          <a:p>
            <a:pPr algn="ctr"/>
            <a:r>
              <a:rPr lang="en-GB" sz="2400" dirty="0"/>
              <a:t>Sustainable Development Team, Solihull Council</a:t>
            </a:r>
          </a:p>
          <a:p>
            <a:pPr algn="ctr"/>
            <a:r>
              <a:rPr lang="en-GB" sz="2400" dirty="0"/>
              <a:t>slardner@solihull.gov.uk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82841"/>
            <a:ext cx="5365739" cy="116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 descr="Z:\foo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5228857"/>
            <a:ext cx="9162750" cy="16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0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Arden &amp; Heart of England (RURAL)</a:t>
            </a:r>
            <a:endParaRPr lang="en-GB" dirty="0"/>
          </a:p>
        </p:txBody>
      </p:sp>
      <p:pic>
        <p:nvPicPr>
          <p:cNvPr id="4" name="Picture 2" descr="Z:\Desktop\level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1426617" cy="14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esktop\level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9440"/>
            <a:ext cx="1395086" cy="13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esktop\level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35" y="3523109"/>
            <a:ext cx="1381417" cy="138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BHX logo_CMYK_281_PB_#B6FF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43" y="5517233"/>
            <a:ext cx="3395674" cy="10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24928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Lady Katherine Leveson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20220" y="402915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Dorridge Primary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89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Tudor Grange, </a:t>
            </a:r>
            <a:r>
              <a:rPr lang="en-GB" dirty="0" err="1" smtClean="0"/>
              <a:t>Alderbrook</a:t>
            </a:r>
            <a:r>
              <a:rPr lang="en-GB" dirty="0" smtClean="0"/>
              <a:t>, St. </a:t>
            </a:r>
            <a:r>
              <a:rPr lang="en-GB" smtClean="0"/>
              <a:t>Peters </a:t>
            </a:r>
            <a:br>
              <a:rPr lang="en-GB" smtClean="0"/>
            </a:br>
            <a:r>
              <a:rPr lang="en-GB" smtClean="0"/>
              <a:t>(SYNERGY)</a:t>
            </a:r>
            <a:endParaRPr lang="en-GB" dirty="0"/>
          </a:p>
        </p:txBody>
      </p:sp>
      <p:pic>
        <p:nvPicPr>
          <p:cNvPr id="3074" name="Picture 2" descr="Z:\NP_PRIMARY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45224"/>
            <a:ext cx="3263267" cy="10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esktop\level-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29" y="1700808"/>
            <a:ext cx="1309285" cy="130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esktop\level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1345350" cy="13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Desktop\level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0" y="3140968"/>
            <a:ext cx="1309285" cy="130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Desktop\level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28" y="3140967"/>
            <a:ext cx="1345351" cy="13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35010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Monkspath</a:t>
            </a:r>
            <a:r>
              <a:rPr lang="en-GB" dirty="0" smtClean="0"/>
              <a:t> Primary</a:t>
            </a:r>
          </a:p>
          <a:p>
            <a:r>
              <a:rPr lang="en-GB" dirty="0" smtClean="0"/>
              <a:t>St Patricks </a:t>
            </a:r>
            <a:r>
              <a:rPr lang="en-GB" dirty="0" err="1" smtClean="0"/>
              <a:t>CofE</a:t>
            </a:r>
            <a:r>
              <a:rPr lang="en-GB" dirty="0" smtClean="0"/>
              <a:t> Primary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2132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Cranmore</a:t>
            </a:r>
            <a:r>
              <a:rPr lang="en-GB" dirty="0" smtClean="0"/>
              <a:t> Infant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92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Close of Awards Ceremony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3501008"/>
            <a:ext cx="8579296" cy="4525963"/>
          </a:xfrm>
        </p:spPr>
        <p:txBody>
          <a:bodyPr/>
          <a:lstStyle/>
          <a:p>
            <a:r>
              <a:rPr lang="en-GB" dirty="0" smtClean="0"/>
              <a:t>Councillor Ken Meeson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smtClean="0"/>
              <a:t>Cabinet </a:t>
            </a:r>
            <a:r>
              <a:rPr lang="en-GB" dirty="0"/>
              <a:t>Member for Children, Education &amp; Skills)</a:t>
            </a:r>
          </a:p>
          <a:p>
            <a:endParaRPr lang="en-GB" dirty="0"/>
          </a:p>
        </p:txBody>
      </p:sp>
      <p:pic>
        <p:nvPicPr>
          <p:cNvPr id="5" name="Picture 2" descr="Z:\greener-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8856"/>
            <a:ext cx="9144000" cy="16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6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baseline="0" dirty="0" err="1" smtClean="0"/>
              <a:t>Monkspath</a:t>
            </a:r>
            <a:r>
              <a:rPr lang="en-GB" baseline="0" dirty="0" smtClean="0"/>
              <a:t> – keep year 5 pupil as role models</a:t>
            </a:r>
            <a:r>
              <a:rPr lang="en-GB" dirty="0" smtClean="0"/>
              <a:t> </a:t>
            </a:r>
            <a:r>
              <a:rPr lang="en-GB" baseline="0" dirty="0" smtClean="0"/>
              <a:t>for year 6 and have joined eco-team and UNICEF team</a:t>
            </a:r>
            <a:endParaRPr lang="en-GB" dirty="0" smtClean="0"/>
          </a:p>
          <a:p>
            <a:r>
              <a:rPr lang="en-GB" dirty="0" err="1" smtClean="0"/>
              <a:t>Fordbridge</a:t>
            </a:r>
            <a:r>
              <a:rPr lang="en-GB" dirty="0" smtClean="0"/>
              <a:t> – activities part of Children’s University, introduced ‘Dependable Dexter’ as a reward for class energy / waste savings</a:t>
            </a:r>
          </a:p>
          <a:p>
            <a:r>
              <a:rPr lang="en-GB" dirty="0" smtClean="0"/>
              <a:t>Oak Cottage – work with site manager, discuss AMR / energy, data and monitoring animal homes</a:t>
            </a:r>
          </a:p>
          <a:p>
            <a:r>
              <a:rPr lang="en-GB" dirty="0" smtClean="0"/>
              <a:t>Burman – eco-team partnered with other school for planting project</a:t>
            </a:r>
          </a:p>
          <a:p>
            <a:r>
              <a:rPr lang="en-GB" dirty="0" err="1" smtClean="0"/>
              <a:t>Daylesford</a:t>
            </a:r>
            <a:r>
              <a:rPr lang="en-GB" dirty="0" smtClean="0"/>
              <a:t> – Focus litter and outdoor learning, afterschool club with parent support</a:t>
            </a:r>
          </a:p>
          <a:p>
            <a:r>
              <a:rPr lang="en-GB" dirty="0" err="1" smtClean="0">
                <a:latin typeface="Calibri" panose="020F0502020204030204" pitchFamily="34" charset="0"/>
              </a:rPr>
              <a:t>Cranmore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-Findings from monitoring project resulted in the school getting rid of the plastic straws and every class using reusable cup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354"/>
            <a:ext cx="9036496" cy="112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1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488832" cy="99762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Responsibilities</a:t>
            </a:r>
            <a:endParaRPr lang="en-GB" sz="4000" dirty="0"/>
          </a:p>
        </p:txBody>
      </p:sp>
      <p:pic>
        <p:nvPicPr>
          <p:cNvPr id="4" name="Picture 3" descr="Z:\Desktop\lev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76" y="0"/>
            <a:ext cx="826223" cy="8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6" y="984577"/>
            <a:ext cx="1928708" cy="144653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2" y="2636912"/>
            <a:ext cx="1619216" cy="161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33" y="1412776"/>
            <a:ext cx="1879394" cy="142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57" y="3350178"/>
            <a:ext cx="1371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:\DCIM\100MEDIA\SUNP154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" r="30424" b="6554"/>
          <a:stretch/>
        </p:blipFill>
        <p:spPr bwMode="auto">
          <a:xfrm>
            <a:off x="149792" y="4637347"/>
            <a:ext cx="1656080" cy="1769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024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9" y="188640"/>
            <a:ext cx="8590949" cy="5040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Progress Charts</a:t>
            </a:r>
            <a:endParaRPr lang="en-GB" dirty="0"/>
          </a:p>
        </p:txBody>
      </p:sp>
      <p:pic>
        <p:nvPicPr>
          <p:cNvPr id="4" name="Content Placeholder 3" descr="F:\DCIM\100MEDIA\SUNP154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13" y="877810"/>
            <a:ext cx="331236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:\@ECO\Greener schools award 2018\photos for application\SAM_44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54837"/>
            <a:ext cx="3550389" cy="2834410"/>
          </a:xfrm>
          <a:prstGeom prst="rect">
            <a:avLst/>
          </a:prstGeom>
          <a:noFill/>
          <a:ex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3170"/>
            <a:ext cx="3091667" cy="26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1806"/>
            <a:ext cx="396595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Z:\Desktop\level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2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Case Study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b="1" dirty="0" err="1" smtClean="0"/>
              <a:t>Greswold</a:t>
            </a:r>
            <a:r>
              <a:rPr lang="en-GB" b="1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Reduce, Reuse, Recycle club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Club- Pupils-led, unique creative approach, focus on 3R’s</a:t>
            </a:r>
            <a:endParaRPr lang="en-GB" dirty="0"/>
          </a:p>
        </p:txBody>
      </p:sp>
      <p:pic>
        <p:nvPicPr>
          <p:cNvPr id="8" name="Picture 3" descr="Z:\Desktop\level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4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7" y="1110244"/>
            <a:ext cx="6962413" cy="57477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300" b="1" dirty="0" smtClean="0"/>
              <a:t>The POD</a:t>
            </a:r>
          </a:p>
          <a:p>
            <a:r>
              <a:rPr lang="en-GB" sz="2300" dirty="0" smtClean="0"/>
              <a:t>Switch it off Fortnight</a:t>
            </a:r>
          </a:p>
          <a:p>
            <a:r>
              <a:rPr lang="en-GB" sz="2300" dirty="0" smtClean="0"/>
              <a:t>What’s under your feet,</a:t>
            </a:r>
          </a:p>
          <a:p>
            <a:r>
              <a:rPr lang="en-GB" sz="2300" dirty="0" smtClean="0"/>
              <a:t> Waste week</a:t>
            </a:r>
          </a:p>
          <a:p>
            <a:pPr marL="0" indent="0">
              <a:buNone/>
            </a:pPr>
            <a:r>
              <a:rPr lang="en-GB" sz="2300" dirty="0" smtClean="0"/>
              <a:t> (examples </a:t>
            </a:r>
            <a:r>
              <a:rPr lang="en-GB" sz="2300" dirty="0" err="1" smtClean="0"/>
              <a:t>Monkspath</a:t>
            </a:r>
            <a:r>
              <a:rPr lang="en-GB" sz="2300" dirty="0" smtClean="0"/>
              <a:t> / St Patricks</a:t>
            </a:r>
            <a:r>
              <a:rPr lang="en-GB" sz="2300" dirty="0"/>
              <a:t>) </a:t>
            </a:r>
            <a:endParaRPr lang="en-GB" sz="2300" dirty="0" smtClean="0"/>
          </a:p>
          <a:p>
            <a:endParaRPr lang="en-GB" sz="2300" dirty="0"/>
          </a:p>
          <a:p>
            <a:pPr marL="0" indent="0">
              <a:buNone/>
            </a:pPr>
            <a:r>
              <a:rPr lang="en-GB" sz="2300" b="1" dirty="0" smtClean="0"/>
              <a:t>Council Supported Campaigns</a:t>
            </a:r>
          </a:p>
          <a:p>
            <a:r>
              <a:rPr lang="en-GB" sz="2300" dirty="0" smtClean="0"/>
              <a:t>Great </a:t>
            </a:r>
            <a:r>
              <a:rPr lang="en-GB" sz="2300" dirty="0"/>
              <a:t>British Spring </a:t>
            </a:r>
            <a:r>
              <a:rPr lang="en-GB" sz="2300" dirty="0" smtClean="0"/>
              <a:t>Clean (Love Solihull)</a:t>
            </a:r>
            <a:endParaRPr lang="en-GB" sz="2300" dirty="0"/>
          </a:p>
          <a:p>
            <a:r>
              <a:rPr lang="en-GB" sz="2300" dirty="0" err="1" smtClean="0"/>
              <a:t>Fairtrade</a:t>
            </a:r>
            <a:r>
              <a:rPr lang="en-GB" sz="2300" dirty="0" smtClean="0"/>
              <a:t> </a:t>
            </a:r>
            <a:r>
              <a:rPr lang="en-GB" sz="2300" dirty="0"/>
              <a:t>Fortnight – Trail and Bake </a:t>
            </a:r>
            <a:r>
              <a:rPr lang="en-GB" sz="2300" dirty="0" smtClean="0"/>
              <a:t>Off</a:t>
            </a:r>
            <a:endParaRPr lang="en-GB" sz="2300" dirty="0"/>
          </a:p>
          <a:p>
            <a:pPr marL="0" indent="0">
              <a:buNone/>
            </a:pPr>
            <a:r>
              <a:rPr lang="en-GB" sz="2300" dirty="0" smtClean="0"/>
              <a:t>(examples </a:t>
            </a:r>
            <a:r>
              <a:rPr lang="en-GB" sz="2300" dirty="0" err="1" smtClean="0"/>
              <a:t>Greswold</a:t>
            </a:r>
            <a:r>
              <a:rPr lang="en-GB" sz="2300" dirty="0" smtClean="0"/>
              <a:t> and </a:t>
            </a:r>
            <a:r>
              <a:rPr lang="en-GB" sz="2300" dirty="0"/>
              <a:t>St Patricks)</a:t>
            </a:r>
          </a:p>
          <a:p>
            <a:endParaRPr lang="en-GB" sz="2300" dirty="0"/>
          </a:p>
          <a:p>
            <a:pPr marL="0" indent="0">
              <a:buNone/>
            </a:pPr>
            <a:r>
              <a:rPr lang="en-GB" sz="2300" b="1" dirty="0"/>
              <a:t>New for </a:t>
            </a:r>
            <a:r>
              <a:rPr lang="en-GB" sz="2300" b="1" dirty="0" smtClean="0"/>
              <a:t>2018 /19</a:t>
            </a:r>
            <a:endParaRPr lang="en-GB" sz="2300" b="1" dirty="0"/>
          </a:p>
          <a:p>
            <a:r>
              <a:rPr lang="en-GB" sz="2300" dirty="0" smtClean="0"/>
              <a:t>National </a:t>
            </a:r>
            <a:r>
              <a:rPr lang="en-GB" sz="2300" dirty="0"/>
              <a:t>Air Quality Day (PH)</a:t>
            </a:r>
          </a:p>
          <a:p>
            <a:r>
              <a:rPr lang="en-GB" sz="2300" dirty="0" smtClean="0"/>
              <a:t>Green </a:t>
            </a:r>
            <a:r>
              <a:rPr lang="en-GB" sz="2300" dirty="0"/>
              <a:t>Great Britain Week (SD</a:t>
            </a:r>
            <a:r>
              <a:rPr lang="en-GB" sz="2300" dirty="0" smtClean="0"/>
              <a:t>)</a:t>
            </a:r>
            <a:endParaRPr lang="en-GB" sz="2300" dirty="0"/>
          </a:p>
          <a:p>
            <a:r>
              <a:rPr lang="en-GB" sz="2300" dirty="0" smtClean="0"/>
              <a:t>National </a:t>
            </a:r>
            <a:r>
              <a:rPr lang="en-GB" sz="2300" dirty="0"/>
              <a:t>Tree </a:t>
            </a:r>
            <a:r>
              <a:rPr lang="en-GB" sz="2300" dirty="0" smtClean="0"/>
              <a:t>Week </a:t>
            </a:r>
          </a:p>
          <a:p>
            <a:pPr>
              <a:buFontTx/>
              <a:buChar char="-"/>
            </a:pPr>
            <a:endParaRPr lang="en-GB" sz="2300" dirty="0" smtClean="0"/>
          </a:p>
          <a:p>
            <a:endParaRPr lang="en-GB" sz="2300" dirty="0" smtClean="0"/>
          </a:p>
          <a:p>
            <a:endParaRPr lang="en-GB" sz="2300" dirty="0" smtClean="0"/>
          </a:p>
          <a:p>
            <a:pPr marL="0" indent="0">
              <a:buNone/>
            </a:pPr>
            <a:endParaRPr lang="en-GB" sz="2300" dirty="0" smtClean="0"/>
          </a:p>
          <a:p>
            <a:pPr>
              <a:buFontTx/>
              <a:buChar char="-"/>
            </a:pPr>
            <a:endParaRPr lang="en-GB" sz="2300" dirty="0" smtClean="0"/>
          </a:p>
          <a:p>
            <a:pPr>
              <a:buFontTx/>
              <a:buChar char="-"/>
            </a:pPr>
            <a:endParaRPr lang="en-GB" sz="51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38" y="1138529"/>
            <a:ext cx="2312086" cy="13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" y="-9670"/>
            <a:ext cx="9157261" cy="111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71" y="3140968"/>
            <a:ext cx="1291605" cy="155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54" y="5389979"/>
            <a:ext cx="2545441" cy="111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64" y="3137601"/>
            <a:ext cx="1199629" cy="15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042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16" y="13905"/>
            <a:ext cx="8229600" cy="1143000"/>
          </a:xfrm>
        </p:spPr>
        <p:txBody>
          <a:bodyPr/>
          <a:lstStyle/>
          <a:p>
            <a:r>
              <a:rPr lang="en-GB" dirty="0" smtClean="0"/>
              <a:t>Campaign topics / themes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6" y="1189294"/>
            <a:ext cx="8133523" cy="439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571427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Transport / Healthy Living topics</a:t>
            </a:r>
          </a:p>
          <a:p>
            <a:r>
              <a:rPr lang="en-GB" dirty="0"/>
              <a:t>Use one campaign, other 2 from other topics areas</a:t>
            </a:r>
          </a:p>
          <a:p>
            <a:endParaRPr lang="en-GB" dirty="0"/>
          </a:p>
        </p:txBody>
      </p:sp>
      <p:pic>
        <p:nvPicPr>
          <p:cNvPr id="6" name="Picture 2" descr="Z:\Desktop\level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6625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2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Case Study - Burman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en-GB" dirty="0" smtClean="0"/>
              <a:t>Plastic Bag </a:t>
            </a:r>
            <a:r>
              <a:rPr lang="en-GB" dirty="0"/>
              <a:t>F</a:t>
            </a:r>
            <a:r>
              <a:rPr lang="en-GB" dirty="0" smtClean="0"/>
              <a:t>ree Day</a:t>
            </a:r>
          </a:p>
          <a:p>
            <a:endParaRPr lang="en-GB" dirty="0"/>
          </a:p>
        </p:txBody>
      </p:sp>
      <p:pic>
        <p:nvPicPr>
          <p:cNvPr id="6" name="Picture 2" descr="Z:\Desktop\level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6625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8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560840" cy="38164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13.30</a:t>
            </a:r>
            <a:r>
              <a:rPr lang="en-GB" dirty="0"/>
              <a:t>	</a:t>
            </a:r>
            <a:r>
              <a:rPr lang="en-GB" dirty="0" smtClean="0"/>
              <a:t>Introduction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13:35	</a:t>
            </a:r>
            <a:r>
              <a:rPr lang="en-GB" dirty="0" smtClean="0"/>
              <a:t>Welcome </a:t>
            </a:r>
            <a:r>
              <a:rPr lang="en-GB" dirty="0"/>
              <a:t>- Madame </a:t>
            </a:r>
            <a:r>
              <a:rPr lang="en-GB" dirty="0" smtClean="0"/>
              <a:t>Mayor</a:t>
            </a:r>
          </a:p>
          <a:p>
            <a:pPr marL="0" indent="0">
              <a:buNone/>
            </a:pPr>
            <a:r>
              <a:rPr lang="en-GB" dirty="0" smtClean="0"/>
              <a:t>13:40	Awards </a:t>
            </a:r>
            <a:r>
              <a:rPr lang="en-GB" dirty="0"/>
              <a:t>ceremony</a:t>
            </a:r>
          </a:p>
          <a:p>
            <a:pPr marL="0" indent="0">
              <a:buNone/>
            </a:pPr>
            <a:r>
              <a:rPr lang="en-GB" dirty="0"/>
              <a:t>14:10	</a:t>
            </a:r>
            <a:r>
              <a:rPr lang="en-GB" dirty="0" smtClean="0"/>
              <a:t>Close </a:t>
            </a:r>
            <a:r>
              <a:rPr lang="en-GB" dirty="0"/>
              <a:t>of ceremony (Cllr Meeson, Cabinet Member for Children, Education &amp; Skills)</a:t>
            </a:r>
          </a:p>
          <a:p>
            <a:pPr marL="0" indent="0">
              <a:buNone/>
            </a:pPr>
            <a:r>
              <a:rPr lang="en-GB" dirty="0"/>
              <a:t>14:15	</a:t>
            </a:r>
            <a:r>
              <a:rPr lang="en-GB" dirty="0" smtClean="0"/>
              <a:t>Award </a:t>
            </a:r>
            <a:r>
              <a:rPr lang="en-GB" dirty="0"/>
              <a:t>level process &amp; case studies </a:t>
            </a:r>
          </a:p>
          <a:p>
            <a:pPr marL="0" indent="0">
              <a:buNone/>
            </a:pPr>
            <a:r>
              <a:rPr lang="en-GB" dirty="0" smtClean="0"/>
              <a:t>15:15	Global Learning (British Council)</a:t>
            </a:r>
          </a:p>
          <a:p>
            <a:pPr marL="0" indent="0">
              <a:buNone/>
            </a:pPr>
            <a:r>
              <a:rPr lang="en-GB" dirty="0" smtClean="0"/>
              <a:t>15:25	Final words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15:30	</a:t>
            </a:r>
            <a:r>
              <a:rPr lang="en-GB" dirty="0" smtClean="0"/>
              <a:t>Finish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Z:\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0" y="5228857"/>
            <a:ext cx="9162750" cy="16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3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20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 Andrew’s – National Plastic Bag Campaign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978132" cy="51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Desktop\level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6625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5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96" y="-31748"/>
            <a:ext cx="8229600" cy="1143000"/>
          </a:xfrm>
        </p:spPr>
        <p:txBody>
          <a:bodyPr/>
          <a:lstStyle/>
          <a:p>
            <a:r>
              <a:rPr lang="en-GB" dirty="0" smtClean="0"/>
              <a:t>Share a Pencil Day - Hope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01718"/>
            <a:ext cx="4762872" cy="20448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St Patricks Reception </a:t>
            </a:r>
            <a:r>
              <a:rPr lang="en-GB" b="1" dirty="0"/>
              <a:t>children’s comments</a:t>
            </a:r>
            <a:r>
              <a:rPr lang="en-GB" b="1" dirty="0" smtClean="0"/>
              <a:t>: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“We had to wait a long time for the pencil”</a:t>
            </a:r>
          </a:p>
          <a:p>
            <a:r>
              <a:rPr lang="en-GB" dirty="0"/>
              <a:t>“It made me feel funny”</a:t>
            </a:r>
          </a:p>
          <a:p>
            <a:r>
              <a:rPr lang="en-GB" dirty="0"/>
              <a:t>“I wanted to carry on with my work”</a:t>
            </a:r>
          </a:p>
          <a:p>
            <a:r>
              <a:rPr lang="en-GB" dirty="0"/>
              <a:t>“Not a lot of things to make my work pretty”</a:t>
            </a:r>
          </a:p>
          <a:p>
            <a:r>
              <a:rPr lang="en-GB" dirty="0"/>
              <a:t>“We only had a pencil to do our work</a:t>
            </a:r>
            <a:r>
              <a:rPr lang="en-GB" dirty="0" smtClean="0"/>
              <a:t>”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Z:\Desktop\level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6625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328498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Chapel </a:t>
            </a:r>
            <a:r>
              <a:rPr lang="en-GB" b="1" smtClean="0"/>
              <a:t>Fields School</a:t>
            </a: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 </a:t>
            </a:r>
            <a:r>
              <a:rPr lang="en-GB" dirty="0"/>
              <a:t>assembly introduced what the day is all about.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By working on a piece of work in class, but having to share a pencil, children could see how some pupils in other countries can struggle because they lack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also links to the Global Goal 4 Quality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Pupils produced their own poster explaining why they love school</a:t>
            </a: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95" y="2348880"/>
            <a:ext cx="3410101" cy="25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08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2430"/>
            <a:ext cx="8229600" cy="354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1" y="165074"/>
            <a:ext cx="8960669" cy="109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80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77" y="0"/>
            <a:ext cx="8229600" cy="868958"/>
          </a:xfrm>
        </p:spPr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19" y="866254"/>
            <a:ext cx="856895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Worlds Largest Lesson website </a:t>
            </a:r>
          </a:p>
          <a:p>
            <a:pPr>
              <a:buFontTx/>
              <a:buChar char="-"/>
            </a:pPr>
            <a:r>
              <a:rPr lang="en-GB" dirty="0" smtClean="0"/>
              <a:t>Global Goals</a:t>
            </a:r>
            <a:r>
              <a:rPr lang="en-GB" sz="2800" dirty="0" smtClean="0"/>
              <a:t> -bunting, paper chains, stickers, glasses</a:t>
            </a:r>
          </a:p>
          <a:p>
            <a:pPr>
              <a:buFontTx/>
              <a:buChar char="-"/>
            </a:pPr>
            <a:r>
              <a:rPr lang="en-GB" dirty="0" smtClean="0"/>
              <a:t>Certificates of participation</a:t>
            </a:r>
          </a:p>
          <a:p>
            <a:r>
              <a:rPr lang="en-GB" dirty="0" smtClean="0"/>
              <a:t>Go Goals! Board game</a:t>
            </a:r>
          </a:p>
          <a:p>
            <a:r>
              <a:rPr lang="en-GB" dirty="0" smtClean="0"/>
              <a:t>Climate Comic Contest</a:t>
            </a:r>
          </a:p>
          <a:p>
            <a:r>
              <a:rPr lang="en-GB" dirty="0" smtClean="0"/>
              <a:t>Blue Capes Global Game Changers</a:t>
            </a:r>
          </a:p>
          <a:p>
            <a:r>
              <a:rPr lang="en-GB" dirty="0" smtClean="0"/>
              <a:t>ESD Goals - Learning Objectives</a:t>
            </a:r>
          </a:p>
          <a:p>
            <a:endParaRPr lang="en-GB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38177"/>
            <a:ext cx="2232248" cy="15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54" y="4509120"/>
            <a:ext cx="1650665" cy="2202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8224" y="2357298"/>
            <a:ext cx="1314432" cy="183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54" y="2204864"/>
            <a:ext cx="1767738" cy="213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55001"/>
            <a:ext cx="2161885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21273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42067"/>
            <a:ext cx="5366739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Superhero ideas </a:t>
            </a:r>
          </a:p>
          <a:p>
            <a:r>
              <a:rPr lang="en-GB" dirty="0" smtClean="0"/>
              <a:t>St Patricks – half term home learning project, making superhero costumes</a:t>
            </a:r>
          </a:p>
          <a:p>
            <a:r>
              <a:rPr lang="en-GB" dirty="0" smtClean="0"/>
              <a:t>CBJS – Golden time activity – superhero competition entries, drawings and stories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3" descr="C:\Users\s91sfisher\AppData\Local\Microsoft\Windows\Temporary Internet Files\Content.Word\IMG_1406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1" y="3961424"/>
            <a:ext cx="3386003" cy="274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61424"/>
            <a:ext cx="1642095" cy="274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61424"/>
            <a:ext cx="1992507" cy="274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Z:\Desktop\level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80" y="0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43" y="1160517"/>
            <a:ext cx="3644404" cy="243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31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Case Study </a:t>
            </a:r>
            <a:r>
              <a:rPr lang="en-GB" dirty="0" smtClean="0"/>
              <a:t>- </a:t>
            </a:r>
            <a:r>
              <a:rPr lang="en-GB" b="1" dirty="0" err="1" smtClean="0"/>
              <a:t>Monkspath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Global Goals Day </a:t>
            </a:r>
            <a:endParaRPr lang="en-GB" dirty="0"/>
          </a:p>
        </p:txBody>
      </p:sp>
      <p:pic>
        <p:nvPicPr>
          <p:cNvPr id="5" name="Picture 3" descr="Z:\Desktop\level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80" y="0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26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2" y="0"/>
            <a:ext cx="8229600" cy="1143000"/>
          </a:xfrm>
        </p:spPr>
        <p:txBody>
          <a:bodyPr/>
          <a:lstStyle/>
          <a:p>
            <a:r>
              <a:rPr lang="en-GB" b="1" dirty="0" smtClean="0"/>
              <a:t> Case Study - </a:t>
            </a:r>
            <a:r>
              <a:rPr lang="en-GB" b="1" dirty="0" err="1" smtClean="0"/>
              <a:t>Fordbridge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17" y="908720"/>
            <a:ext cx="8229600" cy="4525963"/>
          </a:xfrm>
        </p:spPr>
        <p:txBody>
          <a:bodyPr/>
          <a:lstStyle/>
          <a:p>
            <a:r>
              <a:rPr lang="en-GB" dirty="0" smtClean="0"/>
              <a:t>Global Goals 	- Culture Day</a:t>
            </a:r>
          </a:p>
          <a:p>
            <a:pPr lvl="6">
              <a:buFontTx/>
              <a:buChar char="-"/>
            </a:pPr>
            <a:r>
              <a:rPr lang="en-GB" sz="3200" dirty="0" smtClean="0"/>
              <a:t>Curriculum links</a:t>
            </a:r>
          </a:p>
          <a:p>
            <a:pPr lvl="6">
              <a:buFontTx/>
              <a:buChar char="-"/>
            </a:pPr>
            <a:endParaRPr lang="en-GB" sz="3200" dirty="0" smtClean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544616" cy="4158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3" descr="Z:\Desktop\level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960" y="0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6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/>
          <a:lstStyle/>
          <a:p>
            <a:r>
              <a:rPr lang="en-GB" dirty="0" smtClean="0"/>
              <a:t>Literacy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614" y="97091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Assembly – Burman – </a:t>
            </a:r>
            <a:r>
              <a:rPr lang="en-GB" dirty="0"/>
              <a:t>E</a:t>
            </a:r>
            <a:r>
              <a:rPr lang="en-GB" dirty="0" smtClean="0"/>
              <a:t>ddie and the penguins, climate change</a:t>
            </a:r>
          </a:p>
          <a:p>
            <a:r>
              <a:rPr lang="en-GB" dirty="0" err="1" smtClean="0"/>
              <a:t>Kapoc</a:t>
            </a:r>
            <a:r>
              <a:rPr lang="en-GB" dirty="0" smtClean="0"/>
              <a:t> Tree – </a:t>
            </a:r>
            <a:r>
              <a:rPr lang="en-GB" dirty="0" err="1" smtClean="0"/>
              <a:t>Monkspath</a:t>
            </a:r>
            <a:r>
              <a:rPr lang="en-GB" dirty="0" smtClean="0"/>
              <a:t>, deforestation</a:t>
            </a:r>
          </a:p>
          <a:p>
            <a:r>
              <a:rPr lang="en-GB" dirty="0" err="1" smtClean="0"/>
              <a:t>Fordbridge</a:t>
            </a:r>
            <a:r>
              <a:rPr lang="en-GB" dirty="0" smtClean="0"/>
              <a:t> – Fred the Fish, water </a:t>
            </a:r>
            <a:r>
              <a:rPr lang="en-GB" dirty="0" err="1" smtClean="0"/>
              <a:t>polllution</a:t>
            </a:r>
            <a:endParaRPr lang="en-GB" dirty="0" smtClean="0"/>
          </a:p>
          <a:p>
            <a:r>
              <a:rPr lang="en-GB" dirty="0" smtClean="0"/>
              <a:t>St Patricks – Elmer the Elephant, destruction of rainforest and extinction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43119"/>
            <a:ext cx="3457937" cy="175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Z:\Desktop\level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84" y="0"/>
            <a:ext cx="956816" cy="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3925" y="6314925"/>
            <a:ext cx="4253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/>
              <a:t>Resource: Environmental </a:t>
            </a:r>
            <a:r>
              <a:rPr lang="en-GB" sz="2000" b="1" dirty="0"/>
              <a:t>Stories </a:t>
            </a:r>
            <a:r>
              <a:rPr lang="en-GB" sz="2000" b="1" dirty="0" smtClean="0"/>
              <a:t> CLPE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7755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979" y="2852936"/>
            <a:ext cx="7715200" cy="2160239"/>
          </a:xfrm>
        </p:spPr>
        <p:txBody>
          <a:bodyPr>
            <a:normAutofit/>
          </a:bodyPr>
          <a:lstStyle/>
          <a:p>
            <a:r>
              <a:rPr lang="en-GB" dirty="0" smtClean="0"/>
              <a:t>GLP Expert Centre – Stella Bell</a:t>
            </a:r>
          </a:p>
          <a:p>
            <a:r>
              <a:rPr lang="en-GB" dirty="0"/>
              <a:t>Global Goals event – June </a:t>
            </a:r>
            <a:r>
              <a:rPr lang="en-GB" dirty="0" smtClean="0"/>
              <a:t>2018</a:t>
            </a:r>
          </a:p>
          <a:p>
            <a:r>
              <a:rPr lang="en-GB" dirty="0" smtClean="0"/>
              <a:t>What is going to replace GLP 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3" descr="Z:\Desktop\level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76" y="-15687"/>
            <a:ext cx="1028824" cy="10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100513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Z:\greener-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8857"/>
            <a:ext cx="9144000" cy="16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1" y="764704"/>
            <a:ext cx="8274697" cy="394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06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87" y="33355"/>
            <a:ext cx="8229600" cy="1143000"/>
          </a:xfrm>
        </p:spPr>
        <p:txBody>
          <a:bodyPr/>
          <a:lstStyle/>
          <a:p>
            <a:r>
              <a:rPr lang="en-GB" dirty="0" smtClean="0"/>
              <a:t>Website</a:t>
            </a:r>
            <a:endParaRPr lang="en-GB" dirty="0"/>
          </a:p>
        </p:txBody>
      </p:sp>
      <p:pic>
        <p:nvPicPr>
          <p:cNvPr id="7" name="Picture 2" descr="Z:\greener-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8857"/>
            <a:ext cx="9144000" cy="16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347773" cy="30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03648" y="4319518"/>
            <a:ext cx="617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http://www.solihull.gov.uk/education4sd</a:t>
            </a:r>
          </a:p>
        </p:txBody>
      </p:sp>
    </p:spTree>
    <p:extLst>
      <p:ext uri="{BB962C8B-B14F-4D97-AF65-F5344CB8AC3E}">
        <p14:creationId xmlns:p14="http://schemas.microsoft.com/office/powerpoint/2010/main" val="341128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87" y="33355"/>
            <a:ext cx="8229600" cy="1143000"/>
          </a:xfrm>
        </p:spPr>
        <p:txBody>
          <a:bodyPr/>
          <a:lstStyle/>
          <a:p>
            <a:r>
              <a:rPr lang="en-GB" dirty="0" smtClean="0"/>
              <a:t>Award levels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8" y="1268760"/>
            <a:ext cx="8637141" cy="107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8" y="2420888"/>
            <a:ext cx="8581857" cy="10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9" y="3573016"/>
            <a:ext cx="8637141" cy="10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greener-foo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8857"/>
            <a:ext cx="9144000" cy="16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6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Awards Ceremony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73016"/>
            <a:ext cx="8229600" cy="1287293"/>
          </a:xfrm>
        </p:spPr>
        <p:txBody>
          <a:bodyPr/>
          <a:lstStyle/>
          <a:p>
            <a:pPr algn="ctr"/>
            <a:r>
              <a:rPr lang="en-GB" dirty="0" smtClean="0"/>
              <a:t>Welcome Madame Mayor</a:t>
            </a:r>
          </a:p>
          <a:p>
            <a:pPr algn="ctr"/>
            <a:r>
              <a:rPr lang="en-GB" dirty="0" smtClean="0"/>
              <a:t>Business support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3" descr="Z:\BHX logo_CMYK_281_PB_#B6F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157"/>
            <a:ext cx="2088232" cy="6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BBP_Logo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95" y="232050"/>
            <a:ext cx="2116708" cy="5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797" y="1196752"/>
            <a:ext cx="2628841" cy="526709"/>
          </a:xfrm>
          <a:prstGeom prst="rect">
            <a:avLst/>
          </a:prstGeom>
        </p:spPr>
      </p:pic>
      <p:pic>
        <p:nvPicPr>
          <p:cNvPr id="8" name="Picture 4" descr="Z:\Fieldfisher-logo-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80358"/>
            <a:ext cx="1983942" cy="3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NP_PRIMARY_LOGO_WHI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68" y="178527"/>
            <a:ext cx="2022724" cy="6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:\greener-foot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8856"/>
            <a:ext cx="9144000" cy="16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5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North Solihull Community (UNITY)</a:t>
            </a:r>
            <a:endParaRPr lang="en-GB" dirty="0"/>
          </a:p>
        </p:txBody>
      </p:sp>
      <p:pic>
        <p:nvPicPr>
          <p:cNvPr id="1026" name="Picture 2" descr="Z:\Desktop\level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578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esktop\level-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3810"/>
            <a:ext cx="1288116" cy="12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Desktop\level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65" y="259578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890009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Castle Bromwich Junior School</a:t>
            </a:r>
          </a:p>
          <a:p>
            <a:r>
              <a:rPr lang="en-GB" dirty="0" err="1" smtClean="0"/>
              <a:t>Fordbridge</a:t>
            </a:r>
            <a:r>
              <a:rPr lang="en-GB" dirty="0" smtClean="0"/>
              <a:t> Community Primary</a:t>
            </a:r>
            <a:endParaRPr lang="en-GB" dirty="0"/>
          </a:p>
        </p:txBody>
      </p:sp>
      <p:pic>
        <p:nvPicPr>
          <p:cNvPr id="1027" name="Picture 3" descr="Z:\BHX logo_CMYK_281_PB_#B6FF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98691"/>
            <a:ext cx="2837180" cy="8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BBP_Logo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09205"/>
            <a:ext cx="2715004" cy="64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6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Lyndon &amp; Lode Heath (MOSAIC)</a:t>
            </a:r>
            <a:endParaRPr lang="en-GB" dirty="0"/>
          </a:p>
        </p:txBody>
      </p:sp>
      <p:pic>
        <p:nvPicPr>
          <p:cNvPr id="6" name="Picture 2" descr="Z:\Desktop\level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2" y="2919865"/>
            <a:ext cx="1269617" cy="12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Z:\Desktop\level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24" y="423575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Desktop\level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6" y="423575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Z:\Desktop\level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62278"/>
            <a:ext cx="1269617" cy="12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5885" y="469915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Chapelfield</a:t>
            </a:r>
            <a:r>
              <a:rPr lang="en-GB" dirty="0" smtClean="0"/>
              <a:t> Junior School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711579" y="3201631"/>
            <a:ext cx="258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Greswold</a:t>
            </a:r>
            <a:r>
              <a:rPr lang="en-GB" dirty="0" smtClean="0"/>
              <a:t> Primary</a:t>
            </a:r>
          </a:p>
          <a:p>
            <a:r>
              <a:rPr lang="en-GB" dirty="0" smtClean="0"/>
              <a:t>St Andrew’s RC Primary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5" y="5575766"/>
            <a:ext cx="5616626" cy="1125335"/>
          </a:xfrm>
          <a:prstGeom prst="rect">
            <a:avLst/>
          </a:prstGeom>
        </p:spPr>
      </p:pic>
      <p:pic>
        <p:nvPicPr>
          <p:cNvPr id="11" name="Picture 2" descr="Z:\Desktop\level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6" y="287672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Z:\Desktop\level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8" y="1461327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69209" y="186106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Daylesford</a:t>
            </a:r>
            <a:r>
              <a:rPr lang="en-GB" dirty="0" smtClean="0"/>
              <a:t> Infant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41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Shirley &amp; Olton (EVOLVE)</a:t>
            </a:r>
            <a:endParaRPr lang="en-GB" dirty="0"/>
          </a:p>
        </p:txBody>
      </p:sp>
      <p:pic>
        <p:nvPicPr>
          <p:cNvPr id="4" name="Picture 2" descr="Z:\Desktop\level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48" y="2060848"/>
            <a:ext cx="1356742" cy="13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:\Desktop\level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21" y="2060848"/>
            <a:ext cx="1330920" cy="13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Z:\Desktop\level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49" y="357301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Desktop\level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21" y="3573016"/>
            <a:ext cx="1330920" cy="13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Desktop\level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1356742" cy="13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897" y="2541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Burman Infant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44166" y="400354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Oak Cottage Primary</a:t>
            </a:r>
            <a:endParaRPr lang="en-GB" dirty="0"/>
          </a:p>
        </p:txBody>
      </p:sp>
      <p:pic>
        <p:nvPicPr>
          <p:cNvPr id="2052" name="Picture 4" descr="Z:\Fieldfisher-logo-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48829"/>
            <a:ext cx="4536504" cy="8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7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761</Words>
  <Application>Microsoft Office PowerPoint</Application>
  <PresentationFormat>On-screen Show (4:3)</PresentationFormat>
  <Paragraphs>140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Solihull Greener Schools Award Celebration event</vt:lpstr>
      <vt:lpstr>Agenda</vt:lpstr>
      <vt:lpstr>PowerPoint Presentation</vt:lpstr>
      <vt:lpstr>Website</vt:lpstr>
      <vt:lpstr>Award levels</vt:lpstr>
      <vt:lpstr>Awards Ceremony</vt:lpstr>
      <vt:lpstr>North Solihull Community (UNITY)</vt:lpstr>
      <vt:lpstr>Lyndon &amp; Lode Heath (MOSAIC)</vt:lpstr>
      <vt:lpstr>Shirley &amp; Olton (EVOLVE)</vt:lpstr>
      <vt:lpstr>Arden &amp; Heart of England (RURAL)</vt:lpstr>
      <vt:lpstr>Tudor Grange, Alderbrook, St. Peters  (SYNERGY)</vt:lpstr>
      <vt:lpstr>Close of Awards Ceremony</vt:lpstr>
      <vt:lpstr>Level 1</vt:lpstr>
      <vt:lpstr>Responsibilities</vt:lpstr>
      <vt:lpstr>Progress Charts</vt:lpstr>
      <vt:lpstr>Case Study - Greswold  Reduce, Reuse, Recycle club </vt:lpstr>
      <vt:lpstr>PowerPoint Presentation</vt:lpstr>
      <vt:lpstr>Campaign topics / themes</vt:lpstr>
      <vt:lpstr>Case Study - Burman</vt:lpstr>
      <vt:lpstr>St Andrew’s – National Plastic Bag Campaign</vt:lpstr>
      <vt:lpstr>Share a Pencil Day - Hope</vt:lpstr>
      <vt:lpstr>PowerPoint Presentation</vt:lpstr>
      <vt:lpstr>Resources</vt:lpstr>
      <vt:lpstr>PowerPoint Presentation</vt:lpstr>
      <vt:lpstr>Case Study - Monkspath  Global Goals Day </vt:lpstr>
      <vt:lpstr> Case Study - Fordbridge </vt:lpstr>
      <vt:lpstr>Literacy links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Lardner, Sarah (Places Directorate - Solihull MBC)</dc:creator>
  <cp:lastModifiedBy>Lardner, Sarah (Places Directorate - Solihull MBC)</cp:lastModifiedBy>
  <cp:revision>59</cp:revision>
  <dcterms:created xsi:type="dcterms:W3CDTF">2018-09-04T10:13:53Z</dcterms:created>
  <dcterms:modified xsi:type="dcterms:W3CDTF">2018-10-30T15:35:23Z</dcterms:modified>
</cp:coreProperties>
</file>