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8" r:id="rId2"/>
    <p:sldId id="260" r:id="rId3"/>
    <p:sldId id="261" r:id="rId4"/>
    <p:sldId id="259" r:id="rId5"/>
    <p:sldId id="271" r:id="rId6"/>
    <p:sldId id="276" r:id="rId7"/>
    <p:sldId id="277"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4831" autoAdjust="0"/>
  </p:normalViewPr>
  <p:slideViewPr>
    <p:cSldViewPr>
      <p:cViewPr>
        <p:scale>
          <a:sx n="39" d="100"/>
          <a:sy n="39" d="100"/>
        </p:scale>
        <p:origin x="-2286" y="-25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A67B2E-7F78-45F4-AAFA-8F76DE96783E}" type="datetimeFigureOut">
              <a:rPr lang="en-GB" smtClean="0"/>
              <a:t>24/05/2017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9705B0-0FEC-4838-A183-FA9E2F325457}" type="slidenum">
              <a:rPr lang="en-GB" smtClean="0"/>
              <a:t>‹#›</a:t>
            </a:fld>
            <a:endParaRPr lang="en-GB"/>
          </a:p>
        </p:txBody>
      </p:sp>
    </p:spTree>
    <p:extLst>
      <p:ext uri="{BB962C8B-B14F-4D97-AF65-F5344CB8AC3E}">
        <p14:creationId xmlns:p14="http://schemas.microsoft.com/office/powerpoint/2010/main" val="1169516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scholastic.com/browse/article.jsp?id=3754574"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Physical, sexual, emotional and financial abuse, and coercive control, exercised within young people’s relationships </a:t>
            </a:r>
          </a:p>
          <a:p>
            <a:endParaRPr lang="en-GB" dirty="0" smtClean="0"/>
          </a:p>
          <a:p>
            <a:r>
              <a:rPr lang="en-GB" dirty="0" smtClean="0"/>
              <a:t>(</a:t>
            </a:r>
            <a:r>
              <a:rPr lang="en-GB" dirty="0" err="1" smtClean="0"/>
              <a:t>Firmin</a:t>
            </a:r>
            <a:r>
              <a:rPr lang="en-GB" dirty="0" smtClean="0"/>
              <a:t> 2013:50)</a:t>
            </a:r>
          </a:p>
          <a:p>
            <a:pPr eaLnBrk="1" hangingPunct="1">
              <a:spcBef>
                <a:spcPct val="0"/>
              </a:spcBef>
              <a:buSzTx/>
              <a:buFontTx/>
              <a:buNone/>
            </a:pPr>
            <a:r>
              <a:rPr lang="en-GB" altLang="en-US" dirty="0" smtClean="0"/>
              <a:t>Peer on Peer abuse does not occur in a vacuum, it</a:t>
            </a:r>
          </a:p>
          <a:p>
            <a:pPr eaLnBrk="1" hangingPunct="1">
              <a:spcBef>
                <a:spcPct val="0"/>
              </a:spcBef>
              <a:buSzTx/>
              <a:buFontTx/>
              <a:buNone/>
            </a:pPr>
            <a:r>
              <a:rPr lang="en-GB" altLang="en-US" dirty="0" smtClean="0"/>
              <a:t>occurs in a society where there are structures</a:t>
            </a:r>
          </a:p>
          <a:p>
            <a:pPr eaLnBrk="1" hangingPunct="1">
              <a:spcBef>
                <a:spcPct val="0"/>
              </a:spcBef>
              <a:buSzTx/>
              <a:buFontTx/>
              <a:buNone/>
            </a:pPr>
            <a:r>
              <a:rPr lang="en-GB" altLang="en-US" dirty="0" smtClean="0"/>
              <a:t>and norms that shape young people’s views,</a:t>
            </a:r>
          </a:p>
          <a:p>
            <a:pPr eaLnBrk="1" hangingPunct="1">
              <a:spcBef>
                <a:spcPct val="0"/>
              </a:spcBef>
              <a:buSzTx/>
              <a:buFontTx/>
              <a:buNone/>
            </a:pPr>
            <a:r>
              <a:rPr lang="en-GB" altLang="en-US" dirty="0" smtClean="0"/>
              <a:t>experiences and behaviour, as well as responses </a:t>
            </a:r>
          </a:p>
          <a:p>
            <a:pPr eaLnBrk="1" hangingPunct="1">
              <a:spcBef>
                <a:spcPct val="0"/>
              </a:spcBef>
              <a:buSzTx/>
              <a:buFontTx/>
              <a:buNone/>
            </a:pPr>
            <a:r>
              <a:rPr lang="en-GB" altLang="en-US" dirty="0" smtClean="0"/>
              <a:t>towards them.</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F79705B0-0FEC-4838-A183-FA9E2F325457}" type="slidenum">
              <a:rPr lang="en-GB" smtClean="0"/>
              <a:t>1</a:t>
            </a:fld>
            <a:endParaRPr lang="en-GB"/>
          </a:p>
        </p:txBody>
      </p:sp>
    </p:spTree>
    <p:extLst>
      <p:ext uri="{BB962C8B-B14F-4D97-AF65-F5344CB8AC3E}">
        <p14:creationId xmlns:p14="http://schemas.microsoft.com/office/powerpoint/2010/main" val="1074894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Perpetrators 12+ male</a:t>
            </a:r>
          </a:p>
          <a:p>
            <a:r>
              <a:rPr lang="en-GB" dirty="0" smtClean="0"/>
              <a:t>Girls</a:t>
            </a:r>
          </a:p>
          <a:p>
            <a:r>
              <a:rPr lang="en-GB" dirty="0" smtClean="0"/>
              <a:t>Age 10+</a:t>
            </a:r>
          </a:p>
          <a:p>
            <a:r>
              <a:rPr lang="en-GB" dirty="0" smtClean="0"/>
              <a:t>Boys</a:t>
            </a:r>
          </a:p>
          <a:p>
            <a:r>
              <a:rPr lang="en-GB" dirty="0" smtClean="0"/>
              <a:t>Learning difficulties/disabilities</a:t>
            </a:r>
          </a:p>
          <a:p>
            <a:r>
              <a:rPr lang="en-GB" dirty="0" smtClean="0"/>
              <a:t>LBTQ</a:t>
            </a:r>
          </a:p>
          <a:p>
            <a:r>
              <a:rPr lang="en-GB" dirty="0" smtClean="0"/>
              <a:t>CYP from different communities</a:t>
            </a:r>
          </a:p>
          <a:p>
            <a:r>
              <a:rPr lang="en-GB" sz="1200" dirty="0" smtClean="0"/>
              <a:t>…65.9% of the contact sexual abuse reported by children and young people was perpetrated by other children and young people under the age of 18 </a:t>
            </a:r>
            <a:r>
              <a:rPr lang="en-GB" sz="900" dirty="0" smtClean="0"/>
              <a:t>(Radford et al, 2011)</a:t>
            </a:r>
          </a:p>
          <a:p>
            <a:r>
              <a:rPr lang="en-GB" sz="1200" dirty="0" smtClean="0"/>
              <a:t>A survey of 1,065 13-14 year olds found that 52.5 per cent had at least one experience of victimisation, perpetration or witnessing relationship abuse </a:t>
            </a:r>
            <a:r>
              <a:rPr lang="en-GB" sz="900" dirty="0" smtClean="0"/>
              <a:t>(Fox, et al., 2012)</a:t>
            </a:r>
          </a:p>
          <a:p>
            <a:r>
              <a:rPr lang="en-GB" sz="1200" dirty="0" smtClean="0"/>
              <a:t>25% CSE cases are peer-on-peer </a:t>
            </a:r>
            <a:r>
              <a:rPr lang="en-GB" sz="900" dirty="0" smtClean="0"/>
              <a:t>(Barnardo's, 2011a; </a:t>
            </a:r>
            <a:r>
              <a:rPr lang="en-GB" sz="900" dirty="0" err="1" smtClean="0"/>
              <a:t>Berelowitz</a:t>
            </a:r>
            <a:r>
              <a:rPr lang="en-GB" sz="900" dirty="0" smtClean="0"/>
              <a:t>, et al., 2012; </a:t>
            </a:r>
            <a:r>
              <a:rPr lang="en-GB" sz="900" dirty="0" err="1" smtClean="0"/>
              <a:t>Firmin</a:t>
            </a:r>
            <a:r>
              <a:rPr lang="en-GB" sz="900" dirty="0" smtClean="0"/>
              <a:t>, 2013c)</a:t>
            </a:r>
          </a:p>
          <a:p>
            <a:endParaRPr lang="en-GB" dirty="0"/>
          </a:p>
        </p:txBody>
      </p:sp>
      <p:sp>
        <p:nvSpPr>
          <p:cNvPr id="4" name="Slide Number Placeholder 3"/>
          <p:cNvSpPr>
            <a:spLocks noGrp="1"/>
          </p:cNvSpPr>
          <p:nvPr>
            <p:ph type="sldNum" sz="quarter" idx="10"/>
          </p:nvPr>
        </p:nvSpPr>
        <p:spPr/>
        <p:txBody>
          <a:bodyPr/>
          <a:lstStyle/>
          <a:p>
            <a:fld id="{F79705B0-0FEC-4838-A183-FA9E2F325457}" type="slidenum">
              <a:rPr lang="en-GB" smtClean="0"/>
              <a:t>3</a:t>
            </a:fld>
            <a:endParaRPr lang="en-GB"/>
          </a:p>
        </p:txBody>
      </p:sp>
    </p:spTree>
    <p:extLst>
      <p:ext uri="{BB962C8B-B14F-4D97-AF65-F5344CB8AC3E}">
        <p14:creationId xmlns:p14="http://schemas.microsoft.com/office/powerpoint/2010/main" val="34048056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It is vital for professionals to understand that the child who is perpetrating the abuse may also be at risk of harm. Professionals should make every effort to ensure that the perpetrator is also treated as a victim and undertake assessments to conclude this. Sensitive work must be undertaken with the child who is perpetrating, by helping them to understand the nature of their behaviour and the effect it has on others may prevent the abuse as a whole. </a:t>
            </a:r>
          </a:p>
          <a:p>
            <a:endParaRPr lang="en-GB" dirty="0" smtClean="0"/>
          </a:p>
          <a:p>
            <a:r>
              <a:rPr lang="en-GB" dirty="0" smtClean="0"/>
              <a:t>10 is the minimum age of criminal responsibility in England.</a:t>
            </a:r>
          </a:p>
          <a:p>
            <a:r>
              <a:rPr lang="en-GB" dirty="0" smtClean="0"/>
              <a:t>Therefore, young people who abuse their peers from the age of ten</a:t>
            </a:r>
          </a:p>
          <a:p>
            <a:r>
              <a:rPr lang="en-GB" dirty="0" smtClean="0"/>
              <a:t>are criminally responsible and culpable. </a:t>
            </a:r>
          </a:p>
          <a:p>
            <a:endParaRPr lang="en-GB" dirty="0" smtClean="0"/>
          </a:p>
          <a:p>
            <a:r>
              <a:rPr lang="en-GB" dirty="0" smtClean="0"/>
              <a:t>Evidence suggests that children who abuse others may have suffered considerable disruption in their lives, been exposed to violence within the family, may have witnessed or been subject to physical or sexual abuse, have problems in their educational development, and may have committed other offences. Such children and young people are likely to be children in need, and some will in addition be suffering or at risk of significant harm, and may themselves be in need of protection.</a:t>
            </a:r>
          </a:p>
          <a:p>
            <a:endParaRPr lang="en-GB" dirty="0" smtClean="0"/>
          </a:p>
          <a:p>
            <a:r>
              <a:rPr lang="en-GB" dirty="0" smtClean="0"/>
              <a:t>When the child is 10 years or over, the police will consult other agencies before seeking a decision from the Crown Prosecution Service to decide the most appropriate course of action within the criminal justice system.7.2In cases where criminal proceedings are taken against an alleged abusing child, Children’s Social Work Services must undertake a Social Work Assessment of need and he YOS should be added to the list of attendees at any meetings. Both the compilation of the YOs “ASSET” Profile and the Assessment will inform the overall needs of the child or young person required to address their harmful behaviours. LSCB</a:t>
            </a:r>
            <a:endParaRPr lang="en-GB" dirty="0"/>
          </a:p>
        </p:txBody>
      </p:sp>
      <p:sp>
        <p:nvSpPr>
          <p:cNvPr id="4" name="Slide Number Placeholder 3"/>
          <p:cNvSpPr>
            <a:spLocks noGrp="1"/>
          </p:cNvSpPr>
          <p:nvPr>
            <p:ph type="sldNum" sz="quarter" idx="10"/>
          </p:nvPr>
        </p:nvSpPr>
        <p:spPr/>
        <p:txBody>
          <a:bodyPr/>
          <a:lstStyle/>
          <a:p>
            <a:fld id="{F79705B0-0FEC-4838-A183-FA9E2F325457}" type="slidenum">
              <a:rPr lang="en-GB" smtClean="0"/>
              <a:t>4</a:t>
            </a:fld>
            <a:endParaRPr lang="en-GB"/>
          </a:p>
        </p:txBody>
      </p:sp>
    </p:spTree>
    <p:extLst>
      <p:ext uri="{BB962C8B-B14F-4D97-AF65-F5344CB8AC3E}">
        <p14:creationId xmlns:p14="http://schemas.microsoft.com/office/powerpoint/2010/main" val="25400684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At around 8, children develop the ability to consider the intent behind an action or choice, along with the ability to take another’s perspective. As a consequence, children became capable of intentional meanness and social exclusion. However, in large part, most children this age will engage in such </a:t>
            </a:r>
            <a:r>
              <a:rPr lang="en-GB" dirty="0" err="1" smtClean="0"/>
              <a:t>behaviors</a:t>
            </a:r>
            <a:r>
              <a:rPr lang="en-GB" dirty="0" smtClean="0"/>
              <a:t> at one point or other. They are not bullies, but rather individuals who are ineffectively trying to assert (expected) power within relationships in inappropriate ways. </a:t>
            </a:r>
            <a:r>
              <a:rPr lang="en-GB" smtClean="0"/>
              <a:t>To effectively influence future choices and social outcomes, we can help 8- to 10-year olds learn the tools they need to engage in more </a:t>
            </a:r>
            <a:r>
              <a:rPr lang="en-GB" smtClean="0">
                <a:hlinkClick r:id="rId3"/>
              </a:rPr>
              <a:t>positive social interactions</a:t>
            </a:r>
            <a:r>
              <a:rPr lang="en-GB" smtClean="0"/>
              <a:t>.</a:t>
            </a:r>
          </a:p>
          <a:p>
            <a:endParaRPr lang="en-GB"/>
          </a:p>
        </p:txBody>
      </p:sp>
      <p:sp>
        <p:nvSpPr>
          <p:cNvPr id="4" name="Slide Number Placeholder 3"/>
          <p:cNvSpPr>
            <a:spLocks noGrp="1"/>
          </p:cNvSpPr>
          <p:nvPr>
            <p:ph type="sldNum" sz="quarter" idx="10"/>
          </p:nvPr>
        </p:nvSpPr>
        <p:spPr/>
        <p:txBody>
          <a:bodyPr/>
          <a:lstStyle/>
          <a:p>
            <a:fld id="{97BFBF82-23D1-4191-9BC5-B8FAE2B7978B}" type="slidenum">
              <a:rPr lang="en-GB" smtClean="0"/>
              <a:t>6</a:t>
            </a:fld>
            <a:endParaRPr lang="en-GB"/>
          </a:p>
        </p:txBody>
      </p:sp>
    </p:spTree>
    <p:extLst>
      <p:ext uri="{BB962C8B-B14F-4D97-AF65-F5344CB8AC3E}">
        <p14:creationId xmlns:p14="http://schemas.microsoft.com/office/powerpoint/2010/main" val="1918221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8353772-0F3D-4E54-B206-72529829465D}"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3908973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DEEC462-1678-4AFD-BBC7-8724D9246A8C}"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725975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239FB40-C924-4681-935E-98E650CA3FFD}"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1035147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A4EB269-A4DE-4CE9-B15A-2EC96C87526B}"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2340171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7B1290B-A5FA-480B-8BA9-48DFF6D46AFE}"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50948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C3B78D0-1583-47EA-8740-C69E5765B3E1}"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2987797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ECAAAA8-B839-491A-AC36-32117616B52F}"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1023460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740F81E-5C8E-4857-AEC2-BDF944C055A6}"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455428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5061C801-0632-441D-A425-0E7794F2B24F}"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2863303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DCC0CE7-AF08-44D4-B6AF-A9E7EF75B746}"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1845636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F0D9E87-B875-4D25-8D9B-D150532CFC34}" type="slidenum">
              <a:rPr lang="en-GB">
                <a:solidFill>
                  <a:srgbClr val="000000"/>
                </a:solidFill>
              </a:rPr>
              <a:pPr>
                <a:defRPr/>
              </a:pPr>
              <a:t>‹#›</a:t>
            </a:fld>
            <a:endParaRPr lang="en-GB" dirty="0">
              <a:solidFill>
                <a:srgbClr val="000000"/>
              </a:solidFill>
            </a:endParaRPr>
          </a:p>
        </p:txBody>
      </p:sp>
    </p:spTree>
    <p:extLst>
      <p:ext uri="{BB962C8B-B14F-4D97-AF65-F5344CB8AC3E}">
        <p14:creationId xmlns:p14="http://schemas.microsoft.com/office/powerpoint/2010/main" val="1710675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457200" y="18288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a typeface="ＭＳ Ｐゴシック" pitchFamily="-65" charset="-128"/>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a typeface="ＭＳ Ｐゴシック" pitchFamily="-65" charset="-128"/>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662B7702-30CA-428A-AA29-CB4EDA584A52}" type="slidenum">
              <a:rPr lang="en-GB">
                <a:solidFill>
                  <a:srgbClr val="000000"/>
                </a:solidFill>
                <a:ea typeface="ＭＳ Ｐゴシック" pitchFamily="-65" charset="-128"/>
              </a:rPr>
              <a:pPr fontAlgn="base">
                <a:spcBef>
                  <a:spcPct val="0"/>
                </a:spcBef>
                <a:spcAft>
                  <a:spcPct val="0"/>
                </a:spcAft>
                <a:defRPr/>
              </a:pPr>
              <a:t>‹#›</a:t>
            </a:fld>
            <a:endParaRPr lang="en-GB" dirty="0">
              <a:solidFill>
                <a:srgbClr val="000000"/>
              </a:solidFill>
              <a:ea typeface="ＭＳ Ｐゴシック" pitchFamily="-65" charset="-128"/>
            </a:endParaRPr>
          </a:p>
        </p:txBody>
      </p:sp>
      <p:pic>
        <p:nvPicPr>
          <p:cNvPr id="1031" name="Picture 9" descr="Powerpoint bands.tif"/>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6103938"/>
            <a:ext cx="9144000"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16982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a:solidFill>
            <a:srgbClr val="0000FF"/>
          </a:solidFill>
          <a:latin typeface="+mj-lt"/>
          <a:ea typeface="ＭＳ Ｐゴシック" pitchFamily="-65" charset="-128"/>
          <a:cs typeface="ＭＳ Ｐゴシック" pitchFamily="-65" charset="-128"/>
        </a:defRPr>
      </a:lvl1pPr>
      <a:lvl2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2pPr>
      <a:lvl3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3pPr>
      <a:lvl4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4pPr>
      <a:lvl5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5pPr>
      <a:lvl6pPr marL="457200" algn="ctr" rtl="0" eaLnBrk="1" fontAlgn="base" hangingPunct="1">
        <a:spcBef>
          <a:spcPct val="0"/>
        </a:spcBef>
        <a:spcAft>
          <a:spcPct val="0"/>
        </a:spcAft>
        <a:defRPr sz="4400">
          <a:solidFill>
            <a:schemeClr val="tx2"/>
          </a:solidFill>
          <a:latin typeface="Arial" pitchFamily="-65" charset="0"/>
        </a:defRPr>
      </a:lvl6pPr>
      <a:lvl7pPr marL="914400" algn="ctr" rtl="0" eaLnBrk="1" fontAlgn="base" hangingPunct="1">
        <a:spcBef>
          <a:spcPct val="0"/>
        </a:spcBef>
        <a:spcAft>
          <a:spcPct val="0"/>
        </a:spcAft>
        <a:defRPr sz="4400">
          <a:solidFill>
            <a:schemeClr val="tx2"/>
          </a:solidFill>
          <a:latin typeface="Arial" pitchFamily="-65" charset="0"/>
        </a:defRPr>
      </a:lvl7pPr>
      <a:lvl8pPr marL="1371600" algn="ctr" rtl="0" eaLnBrk="1" fontAlgn="base" hangingPunct="1">
        <a:spcBef>
          <a:spcPct val="0"/>
        </a:spcBef>
        <a:spcAft>
          <a:spcPct val="0"/>
        </a:spcAft>
        <a:defRPr sz="4400">
          <a:solidFill>
            <a:schemeClr val="tx2"/>
          </a:solidFill>
          <a:latin typeface="Arial" pitchFamily="-65" charset="0"/>
        </a:defRPr>
      </a:lvl8pPr>
      <a:lvl9pPr marL="1828800" algn="ctr" rtl="0" eaLnBrk="1" fontAlgn="base" hangingPunct="1">
        <a:spcBef>
          <a:spcPct val="0"/>
        </a:spcBef>
        <a:spcAft>
          <a:spcPct val="0"/>
        </a:spcAft>
        <a:defRPr sz="4400">
          <a:solidFill>
            <a:schemeClr val="tx2"/>
          </a:solidFill>
          <a:latin typeface="Arial" pitchFamily="-65" charset="0"/>
        </a:defRPr>
      </a:lvl9pPr>
    </p:titleStyle>
    <p:bodyStyle>
      <a:lvl1pPr marL="342900" indent="-342900" algn="l" rtl="0" eaLnBrk="1" fontAlgn="base" hangingPunct="1">
        <a:spcBef>
          <a:spcPct val="20000"/>
        </a:spcBef>
        <a:spcAft>
          <a:spcPct val="0"/>
        </a:spcAft>
        <a:buClr>
          <a:srgbClr val="FF3300"/>
        </a:buClr>
        <a:buChar char="•"/>
        <a:defRPr sz="3200">
          <a:solidFill>
            <a:srgbClr val="0000FF"/>
          </a:solidFill>
          <a:latin typeface="+mn-lt"/>
          <a:ea typeface="ＭＳ Ｐゴシック" pitchFamily="-65" charset="-128"/>
          <a:cs typeface="ＭＳ Ｐゴシック" pitchFamily="-65" charset="-128"/>
        </a:defRPr>
      </a:lvl1pPr>
      <a:lvl2pPr marL="742950" indent="-285750" algn="l" rtl="0" eaLnBrk="1" fontAlgn="base" hangingPunct="1">
        <a:spcBef>
          <a:spcPct val="20000"/>
        </a:spcBef>
        <a:spcAft>
          <a:spcPct val="0"/>
        </a:spcAft>
        <a:buClr>
          <a:srgbClr val="FF3300"/>
        </a:buClr>
        <a:buChar char="–"/>
        <a:defRPr sz="2800">
          <a:solidFill>
            <a:srgbClr val="0000FF"/>
          </a:solidFill>
          <a:latin typeface="+mn-lt"/>
          <a:ea typeface="ＭＳ Ｐゴシック" pitchFamily="-65" charset="-128"/>
        </a:defRPr>
      </a:lvl2pPr>
      <a:lvl3pPr marL="1143000" indent="-228600" algn="l" rtl="0" eaLnBrk="1" fontAlgn="base" hangingPunct="1">
        <a:spcBef>
          <a:spcPct val="20000"/>
        </a:spcBef>
        <a:spcAft>
          <a:spcPct val="0"/>
        </a:spcAft>
        <a:buClr>
          <a:srgbClr val="FF3300"/>
        </a:buClr>
        <a:buChar char="•"/>
        <a:defRPr sz="2400">
          <a:solidFill>
            <a:srgbClr val="0000FF"/>
          </a:solidFill>
          <a:latin typeface="+mn-lt"/>
          <a:ea typeface="ＭＳ Ｐゴシック" pitchFamily="-65" charset="-128"/>
        </a:defRPr>
      </a:lvl3pPr>
      <a:lvl4pPr marL="1600200" indent="-228600" algn="l" rtl="0" eaLnBrk="1" fontAlgn="base" hangingPunct="1">
        <a:spcBef>
          <a:spcPct val="20000"/>
        </a:spcBef>
        <a:spcAft>
          <a:spcPct val="0"/>
        </a:spcAft>
        <a:buClr>
          <a:srgbClr val="FF3300"/>
        </a:buClr>
        <a:buChar char="–"/>
        <a:defRPr sz="2000">
          <a:solidFill>
            <a:srgbClr val="0000FF"/>
          </a:solidFill>
          <a:latin typeface="+mn-lt"/>
          <a:ea typeface="ＭＳ Ｐゴシック" pitchFamily="-65" charset="-128"/>
        </a:defRPr>
      </a:lvl4pPr>
      <a:lvl5pPr marL="2057400" indent="-228600" algn="l" rtl="0" eaLnBrk="1" fontAlgn="base" hangingPunct="1">
        <a:spcBef>
          <a:spcPct val="20000"/>
        </a:spcBef>
        <a:spcAft>
          <a:spcPct val="0"/>
        </a:spcAft>
        <a:buClr>
          <a:srgbClr val="FF3300"/>
        </a:buClr>
        <a:buChar char="»"/>
        <a:defRPr sz="2000">
          <a:solidFill>
            <a:srgbClr val="0000FF"/>
          </a:solidFill>
          <a:latin typeface="+mn-lt"/>
          <a:ea typeface="ＭＳ Ｐゴシック" pitchFamily="-65"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gov.uk/government/uploads/system/uploads/attachment_data/file/551575/6.2439_KG_NCA_Sexting_in_Schools_WEB__1_.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a:t>Peer on Peer (Child on child)</a:t>
            </a:r>
            <a:br>
              <a:rPr lang="en-GB" sz="4000" dirty="0"/>
            </a:br>
            <a:r>
              <a:rPr lang="en-GB" sz="4000" dirty="0"/>
              <a:t>Abuse</a:t>
            </a:r>
          </a:p>
        </p:txBody>
      </p:sp>
      <p:sp>
        <p:nvSpPr>
          <p:cNvPr id="3" name="Content Placeholder 2"/>
          <p:cNvSpPr>
            <a:spLocks noGrp="1"/>
          </p:cNvSpPr>
          <p:nvPr>
            <p:ph idx="1"/>
          </p:nvPr>
        </p:nvSpPr>
        <p:spPr>
          <a:xfrm>
            <a:off x="395536" y="1268760"/>
            <a:ext cx="8229600" cy="3886200"/>
          </a:xfrm>
        </p:spPr>
        <p:txBody>
          <a:bodyPr/>
          <a:lstStyle/>
          <a:p>
            <a:pPr marL="0" indent="0">
              <a:buNone/>
            </a:pPr>
            <a:r>
              <a:rPr lang="en-GB" b="1" dirty="0" smtClean="0"/>
              <a:t>All </a:t>
            </a:r>
            <a:r>
              <a:rPr lang="en-GB" dirty="0"/>
              <a:t>staff should be aware that safeguarding issues can manifest themselves via </a:t>
            </a:r>
            <a:r>
              <a:rPr lang="en-GB" b="1" dirty="0"/>
              <a:t>peer on peer abuse</a:t>
            </a:r>
            <a:r>
              <a:rPr lang="en-GB" dirty="0"/>
              <a:t>. This is most likely to include, but may not be limited to, </a:t>
            </a:r>
            <a:r>
              <a:rPr lang="en-GB" dirty="0">
                <a:solidFill>
                  <a:srgbClr val="FF0000"/>
                </a:solidFill>
              </a:rPr>
              <a:t>bullying (including cyberbullying</a:t>
            </a:r>
            <a:r>
              <a:rPr lang="en-GB" dirty="0"/>
              <a:t>), </a:t>
            </a:r>
            <a:r>
              <a:rPr lang="en-GB" dirty="0">
                <a:solidFill>
                  <a:srgbClr val="FF0000"/>
                </a:solidFill>
              </a:rPr>
              <a:t>gender based violence/sexual assaults </a:t>
            </a:r>
            <a:r>
              <a:rPr lang="en-GB" dirty="0"/>
              <a:t>and </a:t>
            </a:r>
            <a:r>
              <a:rPr lang="en-GB" dirty="0">
                <a:solidFill>
                  <a:srgbClr val="FF0000"/>
                </a:solidFill>
              </a:rPr>
              <a:t>sexting</a:t>
            </a:r>
            <a:r>
              <a:rPr lang="en-GB" dirty="0"/>
              <a:t>. Staff should be clear as to the school or college’s policy and procedures with regards to peer on peer abuse. </a:t>
            </a:r>
            <a:endParaRPr lang="en-GB" dirty="0" smtClean="0"/>
          </a:p>
          <a:p>
            <a:pPr marL="0" indent="0" algn="r">
              <a:buNone/>
            </a:pPr>
            <a:r>
              <a:rPr lang="en-GB" sz="2000" dirty="0" smtClean="0"/>
              <a:t>KCSIE, 2016</a:t>
            </a:r>
            <a:endParaRPr lang="en-GB" sz="2000" dirty="0"/>
          </a:p>
          <a:p>
            <a:endParaRPr lang="en-GB" dirty="0"/>
          </a:p>
        </p:txBody>
      </p:sp>
    </p:spTree>
    <p:extLst>
      <p:ext uri="{BB962C8B-B14F-4D97-AF65-F5344CB8AC3E}">
        <p14:creationId xmlns:p14="http://schemas.microsoft.com/office/powerpoint/2010/main" val="1372468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404664"/>
            <a:ext cx="8229600" cy="3886200"/>
          </a:xfrm>
        </p:spPr>
        <p:txBody>
          <a:bodyPr/>
          <a:lstStyle/>
          <a:p>
            <a:pPr marL="0" indent="0">
              <a:buNone/>
            </a:pPr>
            <a:r>
              <a:rPr lang="en-GB" dirty="0" smtClean="0"/>
              <a:t>Peer </a:t>
            </a:r>
            <a:r>
              <a:rPr lang="en-GB" dirty="0"/>
              <a:t>on peer abuse can manifest itself in many ways. Governors and proprietors should ensure </a:t>
            </a:r>
            <a:r>
              <a:rPr lang="en-GB" dirty="0">
                <a:solidFill>
                  <a:srgbClr val="FF0000"/>
                </a:solidFill>
              </a:rPr>
              <a:t>sexting</a:t>
            </a:r>
            <a:r>
              <a:rPr lang="en-GB" dirty="0"/>
              <a:t> and the school or college’s approach to it is reflected in the child protection policy. The department provides searching screening and confiscation advice for schools. The </a:t>
            </a:r>
            <a:r>
              <a:rPr lang="en-GB" dirty="0">
                <a:hlinkClick r:id="rId2"/>
              </a:rPr>
              <a:t>UK Council for Child Internet Safety (UKCCIS) Education Group</a:t>
            </a:r>
            <a:r>
              <a:rPr lang="en-GB" dirty="0"/>
              <a:t> has recently published sexting advice for schools and colleges. </a:t>
            </a:r>
            <a:endParaRPr lang="en-GB" dirty="0" smtClean="0"/>
          </a:p>
          <a:p>
            <a:pPr marL="0" lvl="0" indent="0" algn="r">
              <a:buNone/>
            </a:pPr>
            <a:r>
              <a:rPr lang="en-GB" sz="2000" dirty="0"/>
              <a:t>KCSIE, 2016</a:t>
            </a:r>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val="24786164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124744"/>
            <a:ext cx="8229600" cy="3886200"/>
          </a:xfrm>
        </p:spPr>
        <p:txBody>
          <a:bodyPr/>
          <a:lstStyle/>
          <a:p>
            <a:pPr marL="0" indent="0">
              <a:buNone/>
            </a:pPr>
            <a:r>
              <a:rPr lang="en-GB" dirty="0" smtClean="0"/>
              <a:t>Governors </a:t>
            </a:r>
            <a:r>
              <a:rPr lang="en-GB" dirty="0"/>
              <a:t>and proprietors should ensure the child protection policy reflects the different gender issues that can be prevalent when dealing with peer on peer abuse. This could, for example, include girls being sexually touched/assaulted or boys being subject to initiation/hazing type violence</a:t>
            </a:r>
            <a:r>
              <a:rPr lang="en-GB" dirty="0" smtClean="0"/>
              <a:t>.</a:t>
            </a:r>
          </a:p>
          <a:p>
            <a:pPr marL="0" lvl="0" indent="0" algn="r">
              <a:buNone/>
            </a:pPr>
            <a:r>
              <a:rPr lang="en-GB" sz="2000" dirty="0"/>
              <a:t>KCSIE, 2016</a:t>
            </a:r>
          </a:p>
          <a:p>
            <a:pPr marL="0" indent="0">
              <a:buNone/>
            </a:pPr>
            <a:r>
              <a:rPr lang="en-GB" dirty="0" smtClean="0"/>
              <a:t> </a:t>
            </a:r>
          </a:p>
          <a:p>
            <a:pPr marL="0" indent="0">
              <a:buNone/>
            </a:pPr>
            <a:endParaRPr lang="en-GB" dirty="0"/>
          </a:p>
        </p:txBody>
      </p:sp>
    </p:spTree>
    <p:extLst>
      <p:ext uri="{BB962C8B-B14F-4D97-AF65-F5344CB8AC3E}">
        <p14:creationId xmlns:p14="http://schemas.microsoft.com/office/powerpoint/2010/main" val="20618031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Allegations of abuse made against other children</a:t>
            </a:r>
            <a:endParaRPr lang="en-GB" dirty="0"/>
          </a:p>
        </p:txBody>
      </p:sp>
      <p:sp>
        <p:nvSpPr>
          <p:cNvPr id="3" name="Content Placeholder 2"/>
          <p:cNvSpPr>
            <a:spLocks noGrp="1"/>
          </p:cNvSpPr>
          <p:nvPr>
            <p:ph idx="1"/>
          </p:nvPr>
        </p:nvSpPr>
        <p:spPr/>
        <p:txBody>
          <a:bodyPr/>
          <a:lstStyle/>
          <a:p>
            <a:pPr marL="0" indent="0">
              <a:buNone/>
            </a:pPr>
            <a:r>
              <a:rPr lang="en-GB" sz="2400" dirty="0" smtClean="0"/>
              <a:t>Staff </a:t>
            </a:r>
            <a:r>
              <a:rPr lang="en-GB" sz="2400" dirty="0"/>
              <a:t>should recognise that children are capable of abusing their peers. Governing bodies and proprietors should ensure their child protection policy includes </a:t>
            </a:r>
            <a:r>
              <a:rPr lang="en-GB" sz="2400" dirty="0">
                <a:solidFill>
                  <a:srgbClr val="FF0000"/>
                </a:solidFill>
              </a:rPr>
              <a:t>procedures to minimise the risk of peer on peer abuse </a:t>
            </a:r>
            <a:r>
              <a:rPr lang="en-GB" sz="2400" dirty="0"/>
              <a:t>and sets out </a:t>
            </a:r>
            <a:r>
              <a:rPr lang="en-GB" sz="2400" dirty="0">
                <a:solidFill>
                  <a:srgbClr val="FF0000"/>
                </a:solidFill>
              </a:rPr>
              <a:t>how allegations of peer on peer abuse will be investigated and dealt with</a:t>
            </a:r>
            <a:r>
              <a:rPr lang="en-GB" sz="2400" dirty="0"/>
              <a:t>. The policy should reflect the </a:t>
            </a:r>
            <a:r>
              <a:rPr lang="en-GB" sz="2400" dirty="0">
                <a:solidFill>
                  <a:srgbClr val="FF0000"/>
                </a:solidFill>
              </a:rPr>
              <a:t>different forms</a:t>
            </a:r>
            <a:r>
              <a:rPr lang="en-GB" sz="2400" dirty="0"/>
              <a:t> peer on peer abuse can take, make clear that abuse is abuse and should never be tolerated or passed off as “banter” or “part of growing up”. It should be clear as to how victims of peer on peer abuse will be </a:t>
            </a:r>
            <a:r>
              <a:rPr lang="en-GB" sz="2400" dirty="0">
                <a:solidFill>
                  <a:srgbClr val="FF0000"/>
                </a:solidFill>
              </a:rPr>
              <a:t>supported</a:t>
            </a:r>
            <a:r>
              <a:rPr lang="en-GB" sz="2400" dirty="0"/>
              <a:t>. </a:t>
            </a:r>
          </a:p>
          <a:p>
            <a:pPr marL="0" indent="0" algn="r">
              <a:buNone/>
            </a:pPr>
            <a:r>
              <a:rPr lang="en-GB" sz="2400" dirty="0" smtClean="0"/>
              <a:t>KCSIE, 2016</a:t>
            </a:r>
            <a:endParaRPr lang="en-GB" sz="2400" dirty="0"/>
          </a:p>
        </p:txBody>
      </p:sp>
    </p:spTree>
    <p:extLst>
      <p:ext uri="{BB962C8B-B14F-4D97-AF65-F5344CB8AC3E}">
        <p14:creationId xmlns:p14="http://schemas.microsoft.com/office/powerpoint/2010/main" val="1247734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Important Points</a:t>
            </a:r>
            <a:endParaRPr lang="en-GB" dirty="0"/>
          </a:p>
        </p:txBody>
      </p:sp>
      <p:sp>
        <p:nvSpPr>
          <p:cNvPr id="3" name="Content Placeholder 2"/>
          <p:cNvSpPr>
            <a:spLocks noGrp="1"/>
          </p:cNvSpPr>
          <p:nvPr>
            <p:ph idx="1"/>
          </p:nvPr>
        </p:nvSpPr>
        <p:spPr/>
        <p:txBody>
          <a:bodyPr/>
          <a:lstStyle/>
          <a:p>
            <a:r>
              <a:rPr lang="en-GB" smtClean="0"/>
              <a:t>Awareness of issue</a:t>
            </a:r>
          </a:p>
          <a:p>
            <a:r>
              <a:rPr lang="en-GB" smtClean="0"/>
              <a:t>Ethos</a:t>
            </a:r>
          </a:p>
          <a:p>
            <a:r>
              <a:rPr lang="en-GB" smtClean="0"/>
              <a:t>Curriculum</a:t>
            </a:r>
          </a:p>
          <a:p>
            <a:r>
              <a:rPr lang="en-GB" smtClean="0"/>
              <a:t>Risk of potential harm</a:t>
            </a:r>
          </a:p>
          <a:p>
            <a:r>
              <a:rPr lang="en-GB" smtClean="0"/>
              <a:t>Policies</a:t>
            </a:r>
            <a:endParaRPr lang="en-GB" dirty="0"/>
          </a:p>
        </p:txBody>
      </p:sp>
    </p:spTree>
    <p:extLst>
      <p:ext uri="{BB962C8B-B14F-4D97-AF65-F5344CB8AC3E}">
        <p14:creationId xmlns:p14="http://schemas.microsoft.com/office/powerpoint/2010/main" val="2419594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06045509"/>
              </p:ext>
            </p:extLst>
          </p:nvPr>
        </p:nvGraphicFramePr>
        <p:xfrm>
          <a:off x="1835694" y="1556792"/>
          <a:ext cx="5904660" cy="1944214"/>
        </p:xfrm>
        <a:graphic>
          <a:graphicData uri="http://schemas.openxmlformats.org/drawingml/2006/table">
            <a:tbl>
              <a:tblPr firstRow="1" firstCol="1" bandRow="1"/>
              <a:tblGrid>
                <a:gridCol w="1180932"/>
                <a:gridCol w="1180932"/>
                <a:gridCol w="1180932"/>
                <a:gridCol w="1180932"/>
                <a:gridCol w="1180932"/>
              </a:tblGrid>
              <a:tr h="264029">
                <a:tc>
                  <a:txBody>
                    <a:bodyPr/>
                    <a:lstStyle/>
                    <a:p>
                      <a:pPr algn="ctr">
                        <a:spcAft>
                          <a:spcPts val="0"/>
                        </a:spcAft>
                      </a:pPr>
                      <a:r>
                        <a:rPr lang="en-GB" sz="1100" b="1" dirty="0">
                          <a:solidFill>
                            <a:srgbClr val="5F497A"/>
                          </a:solidFill>
                          <a:effectLst/>
                          <a:latin typeface="Calibri"/>
                          <a:ea typeface="Calibri"/>
                          <a:cs typeface="Times New Roman"/>
                        </a:rPr>
                        <a:t>Year</a:t>
                      </a:r>
                      <a:endParaRPr lang="en-GB" sz="1100" dirty="0">
                        <a:effectLst/>
                        <a:latin typeface="Calibri"/>
                        <a:ea typeface="Calibri"/>
                        <a:cs typeface="Times New Roman"/>
                      </a:endParaRPr>
                    </a:p>
                  </a:txBody>
                  <a:tcPr marL="68580" marR="68580" marT="0" marB="0">
                    <a:lnL>
                      <a:noFill/>
                    </a:lnL>
                    <a:lnR>
                      <a:noFill/>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algn="ctr">
                        <a:spcAft>
                          <a:spcPts val="0"/>
                        </a:spcAft>
                      </a:pPr>
                      <a:r>
                        <a:rPr lang="en-GB" sz="1100" dirty="0" smtClean="0">
                          <a:effectLst/>
                          <a:latin typeface="Calibri"/>
                          <a:ea typeface="Calibri"/>
                          <a:cs typeface="Times New Roman"/>
                        </a:rPr>
                        <a:t>2016</a:t>
                      </a:r>
                      <a:endParaRPr lang="en-GB" sz="1100" dirty="0">
                        <a:effectLst/>
                        <a:latin typeface="Calibri"/>
                        <a:ea typeface="Calibri"/>
                        <a:cs typeface="Times New Roman"/>
                      </a:endParaRPr>
                    </a:p>
                  </a:txBody>
                  <a:tcPr marL="68580" marR="68580" marT="0" marB="0">
                    <a:lnL>
                      <a:noFill/>
                    </a:lnL>
                    <a:lnR>
                      <a:noFill/>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algn="ctr">
                        <a:spcAft>
                          <a:spcPts val="0"/>
                        </a:spcAft>
                      </a:pPr>
                      <a:r>
                        <a:rPr lang="en-GB" sz="1100" b="1" dirty="0">
                          <a:solidFill>
                            <a:srgbClr val="5F497A"/>
                          </a:solidFill>
                          <a:effectLst/>
                          <a:latin typeface="Calibri"/>
                          <a:ea typeface="Calibri"/>
                          <a:cs typeface="Times New Roman"/>
                        </a:rPr>
                        <a:t>2014</a:t>
                      </a:r>
                      <a:endParaRPr lang="en-GB" sz="1100" dirty="0">
                        <a:effectLst/>
                        <a:latin typeface="Calibri"/>
                        <a:ea typeface="Calibri"/>
                        <a:cs typeface="Times New Roman"/>
                      </a:endParaRPr>
                    </a:p>
                  </a:txBody>
                  <a:tcPr marL="68580" marR="68580" marT="0" marB="0">
                    <a:lnL>
                      <a:noFill/>
                    </a:lnL>
                    <a:lnR>
                      <a:noFill/>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algn="ctr">
                        <a:spcAft>
                          <a:spcPts val="0"/>
                        </a:spcAft>
                      </a:pPr>
                      <a:r>
                        <a:rPr lang="en-GB" sz="1100" b="1">
                          <a:solidFill>
                            <a:srgbClr val="5F497A"/>
                          </a:solidFill>
                          <a:effectLst/>
                          <a:latin typeface="Calibri"/>
                          <a:ea typeface="Calibri"/>
                          <a:cs typeface="Times New Roman"/>
                        </a:rPr>
                        <a:t>2012</a:t>
                      </a:r>
                      <a:endParaRPr lang="en-GB" sz="1100">
                        <a:effectLst/>
                        <a:latin typeface="Calibri"/>
                        <a:ea typeface="Calibri"/>
                        <a:cs typeface="Times New Roman"/>
                      </a:endParaRPr>
                    </a:p>
                  </a:txBody>
                  <a:tcPr marL="68580" marR="68580" marT="0" marB="0">
                    <a:lnL>
                      <a:noFill/>
                    </a:lnL>
                    <a:lnR>
                      <a:noFill/>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algn="ctr">
                        <a:spcAft>
                          <a:spcPts val="0"/>
                        </a:spcAft>
                      </a:pPr>
                      <a:r>
                        <a:rPr lang="en-GB" sz="1100" b="1">
                          <a:solidFill>
                            <a:srgbClr val="5F497A"/>
                          </a:solidFill>
                          <a:effectLst/>
                          <a:latin typeface="Calibri"/>
                          <a:ea typeface="Calibri"/>
                          <a:cs typeface="Times New Roman"/>
                        </a:rPr>
                        <a:t>Direction</a:t>
                      </a:r>
                      <a:endParaRPr lang="en-GB" sz="1100">
                        <a:effectLst/>
                        <a:latin typeface="Calibri"/>
                        <a:ea typeface="Calibri"/>
                        <a:cs typeface="Times New Roman"/>
                      </a:endParaRPr>
                    </a:p>
                  </a:txBody>
                  <a:tcPr marL="68580" marR="68580" marT="0" marB="0">
                    <a:lnL>
                      <a:noFill/>
                    </a:lnL>
                    <a:lnR>
                      <a:noFill/>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r>
              <a:tr h="336037">
                <a:tc>
                  <a:txBody>
                    <a:bodyPr/>
                    <a:lstStyle/>
                    <a:p>
                      <a:pPr algn="ctr">
                        <a:spcAft>
                          <a:spcPts val="0"/>
                        </a:spcAft>
                      </a:pPr>
                      <a:r>
                        <a:rPr lang="en-GB" sz="1100" b="1">
                          <a:solidFill>
                            <a:srgbClr val="5F497A"/>
                          </a:solidFill>
                          <a:effectLst/>
                          <a:latin typeface="Calibri"/>
                          <a:ea typeface="Calibri"/>
                          <a:cs typeface="Times New Roman"/>
                        </a:rPr>
                        <a:t>2 *</a:t>
                      </a:r>
                      <a:endParaRPr lang="en-GB" sz="1100">
                        <a:effectLst/>
                        <a:latin typeface="Calibri"/>
                        <a:ea typeface="Calibri"/>
                        <a:cs typeface="Times New Roman"/>
                      </a:endParaRPr>
                    </a:p>
                  </a:txBody>
                  <a:tcPr marL="68580" marR="68580" marT="0" marB="0">
                    <a:lnL>
                      <a:noFill/>
                    </a:lnL>
                    <a:lnR>
                      <a:noFill/>
                    </a:lnR>
                    <a:lnT w="12700" cap="flat" cmpd="sng" algn="ctr">
                      <a:solidFill>
                        <a:srgbClr val="8064A2"/>
                      </a:solidFill>
                      <a:prstDash val="solid"/>
                      <a:round/>
                      <a:headEnd type="none" w="med" len="med"/>
                      <a:tailEnd type="none" w="med" len="med"/>
                    </a:lnT>
                    <a:lnB>
                      <a:noFill/>
                    </a:lnB>
                    <a:solidFill>
                      <a:srgbClr val="DFD8E8"/>
                    </a:solidFill>
                  </a:tcPr>
                </a:tc>
                <a:tc>
                  <a:txBody>
                    <a:bodyPr/>
                    <a:lstStyle/>
                    <a:p>
                      <a:pPr algn="ctr">
                        <a:spcAft>
                          <a:spcPts val="0"/>
                        </a:spcAft>
                      </a:pPr>
                      <a:r>
                        <a:rPr lang="en-GB" sz="1100" dirty="0" smtClean="0">
                          <a:effectLst/>
                          <a:latin typeface="Calibri"/>
                          <a:ea typeface="Calibri"/>
                          <a:cs typeface="Times New Roman"/>
                        </a:rPr>
                        <a:t>59.4%</a:t>
                      </a:r>
                      <a:endParaRPr lang="en-GB" sz="1100" dirty="0">
                        <a:effectLst/>
                        <a:latin typeface="Calibri"/>
                        <a:ea typeface="Calibri"/>
                        <a:cs typeface="Times New Roman"/>
                      </a:endParaRPr>
                    </a:p>
                  </a:txBody>
                  <a:tcPr marL="68580" marR="68580" marT="0" marB="0">
                    <a:lnL>
                      <a:noFill/>
                    </a:lnL>
                    <a:lnR>
                      <a:noFill/>
                    </a:lnR>
                    <a:lnT w="12700" cap="flat" cmpd="sng" algn="ctr">
                      <a:solidFill>
                        <a:srgbClr val="8064A2"/>
                      </a:solidFill>
                      <a:prstDash val="solid"/>
                      <a:round/>
                      <a:headEnd type="none" w="med" len="med"/>
                      <a:tailEnd type="none" w="med" len="med"/>
                    </a:lnT>
                    <a:lnB>
                      <a:noFill/>
                    </a:lnB>
                    <a:solidFill>
                      <a:srgbClr val="DFD8E8"/>
                    </a:solidFill>
                  </a:tcPr>
                </a:tc>
                <a:tc>
                  <a:txBody>
                    <a:bodyPr/>
                    <a:lstStyle/>
                    <a:p>
                      <a:pPr algn="ctr">
                        <a:spcAft>
                          <a:spcPts val="0"/>
                        </a:spcAft>
                      </a:pPr>
                      <a:r>
                        <a:rPr lang="en-GB" sz="1100" dirty="0">
                          <a:solidFill>
                            <a:srgbClr val="5F497A"/>
                          </a:solidFill>
                          <a:effectLst/>
                          <a:latin typeface="Calibri"/>
                          <a:ea typeface="Calibri"/>
                          <a:cs typeface="Times New Roman"/>
                        </a:rPr>
                        <a:t>60.9%</a:t>
                      </a:r>
                      <a:endParaRPr lang="en-GB" sz="1100" dirty="0">
                        <a:effectLst/>
                        <a:latin typeface="Calibri"/>
                        <a:ea typeface="Calibri"/>
                        <a:cs typeface="Times New Roman"/>
                      </a:endParaRPr>
                    </a:p>
                  </a:txBody>
                  <a:tcPr marL="68580" marR="68580" marT="0" marB="0">
                    <a:lnL>
                      <a:noFill/>
                    </a:lnL>
                    <a:lnR>
                      <a:noFill/>
                    </a:lnR>
                    <a:lnT w="12700" cap="flat" cmpd="sng" algn="ctr">
                      <a:solidFill>
                        <a:srgbClr val="8064A2"/>
                      </a:solidFill>
                      <a:prstDash val="solid"/>
                      <a:round/>
                      <a:headEnd type="none" w="med" len="med"/>
                      <a:tailEnd type="none" w="med" len="med"/>
                    </a:lnT>
                    <a:lnB>
                      <a:noFill/>
                    </a:lnB>
                    <a:solidFill>
                      <a:srgbClr val="DFD8E8"/>
                    </a:solidFill>
                  </a:tcPr>
                </a:tc>
                <a:tc>
                  <a:txBody>
                    <a:bodyPr/>
                    <a:lstStyle/>
                    <a:p>
                      <a:pPr algn="ctr">
                        <a:spcAft>
                          <a:spcPts val="0"/>
                        </a:spcAft>
                      </a:pPr>
                      <a:r>
                        <a:rPr lang="en-GB" sz="1100">
                          <a:solidFill>
                            <a:srgbClr val="5F497A"/>
                          </a:solidFill>
                          <a:effectLst/>
                          <a:latin typeface="Calibri"/>
                          <a:ea typeface="Calibri"/>
                          <a:cs typeface="Times New Roman"/>
                        </a:rPr>
                        <a:t>65.5%</a:t>
                      </a:r>
                      <a:endParaRPr lang="en-GB" sz="1100">
                        <a:effectLst/>
                        <a:latin typeface="Calibri"/>
                        <a:ea typeface="Calibri"/>
                        <a:cs typeface="Times New Roman"/>
                      </a:endParaRPr>
                    </a:p>
                  </a:txBody>
                  <a:tcPr marL="68580" marR="68580" marT="0" marB="0">
                    <a:lnL>
                      <a:noFill/>
                    </a:lnL>
                    <a:lnR>
                      <a:noFill/>
                    </a:lnR>
                    <a:lnT w="12700" cap="flat" cmpd="sng" algn="ctr">
                      <a:solidFill>
                        <a:srgbClr val="8064A2"/>
                      </a:solidFill>
                      <a:prstDash val="solid"/>
                      <a:round/>
                      <a:headEnd type="none" w="med" len="med"/>
                      <a:tailEnd type="none" w="med" len="med"/>
                    </a:lnT>
                    <a:lnB>
                      <a:noFill/>
                    </a:lnB>
                    <a:solidFill>
                      <a:srgbClr val="DFD8E8"/>
                    </a:solidFill>
                  </a:tcPr>
                </a:tc>
                <a:tc>
                  <a:txBody>
                    <a:bodyPr/>
                    <a:lstStyle/>
                    <a:p>
                      <a:pPr algn="ctr">
                        <a:spcAft>
                          <a:spcPts val="0"/>
                        </a:spcAft>
                      </a:pPr>
                      <a:r>
                        <a:rPr lang="en-GB" sz="1400" dirty="0" smtClean="0">
                          <a:solidFill>
                            <a:srgbClr val="FF0000"/>
                          </a:solidFill>
                          <a:effectLst/>
                          <a:latin typeface="Wingdings"/>
                          <a:ea typeface="Calibri"/>
                          <a:cs typeface="Times New Roman"/>
                        </a:rPr>
                        <a:t>ò</a:t>
                      </a:r>
                      <a:endParaRPr lang="en-GB" sz="1100" dirty="0">
                        <a:effectLst/>
                        <a:latin typeface="Calibri"/>
                        <a:ea typeface="Calibri"/>
                        <a:cs typeface="Times New Roman"/>
                      </a:endParaRPr>
                    </a:p>
                  </a:txBody>
                  <a:tcPr marL="68580" marR="68580" marT="0" marB="0">
                    <a:lnL>
                      <a:noFill/>
                    </a:lnL>
                    <a:lnR>
                      <a:noFill/>
                    </a:lnR>
                    <a:lnT w="12700" cap="flat" cmpd="sng" algn="ctr">
                      <a:solidFill>
                        <a:srgbClr val="8064A2"/>
                      </a:solidFill>
                      <a:prstDash val="solid"/>
                      <a:round/>
                      <a:headEnd type="none" w="med" len="med"/>
                      <a:tailEnd type="none" w="med" len="med"/>
                    </a:lnT>
                    <a:lnB>
                      <a:noFill/>
                    </a:lnB>
                    <a:solidFill>
                      <a:srgbClr val="DFD8E8"/>
                    </a:solidFill>
                  </a:tcPr>
                </a:tc>
              </a:tr>
              <a:tr h="336037">
                <a:tc>
                  <a:txBody>
                    <a:bodyPr/>
                    <a:lstStyle/>
                    <a:p>
                      <a:pPr algn="ctr">
                        <a:spcAft>
                          <a:spcPts val="0"/>
                        </a:spcAft>
                      </a:pPr>
                      <a:r>
                        <a:rPr lang="en-GB" sz="1100" b="1">
                          <a:solidFill>
                            <a:srgbClr val="5F497A"/>
                          </a:solidFill>
                          <a:effectLst/>
                          <a:latin typeface="Calibri"/>
                          <a:ea typeface="Calibri"/>
                          <a:cs typeface="Times New Roman"/>
                        </a:rPr>
                        <a:t>4</a:t>
                      </a:r>
                      <a:endParaRPr lang="en-GB"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spcAft>
                          <a:spcPts val="0"/>
                        </a:spcAft>
                      </a:pPr>
                      <a:r>
                        <a:rPr lang="en-GB" sz="1100" dirty="0" smtClean="0">
                          <a:effectLst/>
                          <a:latin typeface="Calibri"/>
                          <a:ea typeface="Calibri"/>
                          <a:cs typeface="Times New Roman"/>
                        </a:rPr>
                        <a:t>57.3%</a:t>
                      </a:r>
                      <a:endParaRPr lang="en-GB" sz="1100" dirty="0">
                        <a:effectLst/>
                        <a:latin typeface="Calibri"/>
                        <a:ea typeface="Calibri"/>
                        <a:cs typeface="Times New Roman"/>
                      </a:endParaRPr>
                    </a:p>
                  </a:txBody>
                  <a:tcPr marL="68580" marR="68580" marT="0" marB="0">
                    <a:lnL>
                      <a:noFill/>
                    </a:lnL>
                    <a:lnR>
                      <a:noFill/>
                    </a:lnR>
                    <a:lnT>
                      <a:noFill/>
                    </a:lnT>
                    <a:lnB>
                      <a:noFill/>
                    </a:lnB>
                  </a:tcPr>
                </a:tc>
                <a:tc>
                  <a:txBody>
                    <a:bodyPr/>
                    <a:lstStyle/>
                    <a:p>
                      <a:pPr algn="ctr">
                        <a:spcAft>
                          <a:spcPts val="0"/>
                        </a:spcAft>
                      </a:pPr>
                      <a:r>
                        <a:rPr lang="en-GB" sz="1100" dirty="0">
                          <a:solidFill>
                            <a:srgbClr val="5F497A"/>
                          </a:solidFill>
                          <a:effectLst/>
                          <a:latin typeface="Calibri"/>
                          <a:ea typeface="Calibri"/>
                          <a:cs typeface="Times New Roman"/>
                        </a:rPr>
                        <a:t>58.3%</a:t>
                      </a:r>
                      <a:endParaRPr lang="en-GB" sz="1100" dirty="0">
                        <a:effectLst/>
                        <a:latin typeface="Calibri"/>
                        <a:ea typeface="Calibri"/>
                        <a:cs typeface="Times New Roman"/>
                      </a:endParaRPr>
                    </a:p>
                  </a:txBody>
                  <a:tcPr marL="68580" marR="68580" marT="0" marB="0">
                    <a:lnL>
                      <a:noFill/>
                    </a:lnL>
                    <a:lnR>
                      <a:noFill/>
                    </a:lnR>
                    <a:lnT>
                      <a:noFill/>
                    </a:lnT>
                    <a:lnB>
                      <a:noFill/>
                    </a:lnB>
                  </a:tcPr>
                </a:tc>
                <a:tc>
                  <a:txBody>
                    <a:bodyPr/>
                    <a:lstStyle/>
                    <a:p>
                      <a:pPr algn="ctr">
                        <a:spcAft>
                          <a:spcPts val="0"/>
                        </a:spcAft>
                      </a:pPr>
                      <a:r>
                        <a:rPr lang="en-GB" sz="1100">
                          <a:solidFill>
                            <a:srgbClr val="5F497A"/>
                          </a:solidFill>
                          <a:effectLst/>
                          <a:latin typeface="Calibri"/>
                          <a:ea typeface="Calibri"/>
                          <a:cs typeface="Times New Roman"/>
                        </a:rPr>
                        <a:t>56.3%</a:t>
                      </a:r>
                      <a:endParaRPr lang="en-GB"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spcAft>
                          <a:spcPts val="0"/>
                        </a:spcAft>
                      </a:pPr>
                      <a:r>
                        <a:rPr lang="en-GB" sz="1400" dirty="0" smtClean="0">
                          <a:solidFill>
                            <a:srgbClr val="FF0000"/>
                          </a:solidFill>
                          <a:effectLst/>
                          <a:latin typeface="Wingdings"/>
                          <a:ea typeface="Calibri"/>
                          <a:cs typeface="Times New Roman"/>
                        </a:rPr>
                        <a:t>ò</a:t>
                      </a:r>
                      <a:endParaRPr lang="en-GB" sz="1100" dirty="0">
                        <a:effectLst/>
                        <a:latin typeface="+mn-lt"/>
                        <a:ea typeface="Calibri"/>
                        <a:cs typeface="Times New Roman"/>
                      </a:endParaRPr>
                    </a:p>
                  </a:txBody>
                  <a:tcPr marL="68580" marR="68580" marT="0" marB="0">
                    <a:lnL>
                      <a:noFill/>
                    </a:lnL>
                    <a:lnR>
                      <a:noFill/>
                    </a:lnR>
                    <a:lnT>
                      <a:noFill/>
                    </a:lnT>
                    <a:lnB>
                      <a:noFill/>
                    </a:lnB>
                  </a:tcPr>
                </a:tc>
              </a:tr>
              <a:tr h="336037">
                <a:tc>
                  <a:txBody>
                    <a:bodyPr/>
                    <a:lstStyle/>
                    <a:p>
                      <a:pPr algn="ctr">
                        <a:spcAft>
                          <a:spcPts val="0"/>
                        </a:spcAft>
                      </a:pPr>
                      <a:r>
                        <a:rPr lang="en-GB" sz="1100" b="1">
                          <a:solidFill>
                            <a:srgbClr val="5F497A"/>
                          </a:solidFill>
                          <a:effectLst/>
                          <a:latin typeface="Calibri"/>
                          <a:ea typeface="Calibri"/>
                          <a:cs typeface="Times New Roman"/>
                        </a:rPr>
                        <a:t>6</a:t>
                      </a:r>
                      <a:endParaRPr lang="en-GB" sz="1100">
                        <a:effectLst/>
                        <a:latin typeface="Calibri"/>
                        <a:ea typeface="Calibri"/>
                        <a:cs typeface="Times New Roman"/>
                      </a:endParaRPr>
                    </a:p>
                  </a:txBody>
                  <a:tcPr marL="68580" marR="68580" marT="0" marB="0">
                    <a:lnL>
                      <a:noFill/>
                    </a:lnL>
                    <a:lnR>
                      <a:noFill/>
                    </a:lnR>
                    <a:lnT>
                      <a:noFill/>
                    </a:lnT>
                    <a:lnB>
                      <a:noFill/>
                    </a:lnB>
                    <a:solidFill>
                      <a:srgbClr val="DFD8E8"/>
                    </a:solidFill>
                  </a:tcPr>
                </a:tc>
                <a:tc>
                  <a:txBody>
                    <a:bodyPr/>
                    <a:lstStyle/>
                    <a:p>
                      <a:pPr algn="ctr">
                        <a:spcAft>
                          <a:spcPts val="0"/>
                        </a:spcAft>
                      </a:pPr>
                      <a:r>
                        <a:rPr lang="en-GB" sz="1100" dirty="0" smtClean="0">
                          <a:effectLst/>
                          <a:latin typeface="Calibri"/>
                          <a:ea typeface="Calibri"/>
                          <a:cs typeface="Times New Roman"/>
                        </a:rPr>
                        <a:t>69.9%</a:t>
                      </a:r>
                      <a:endParaRPr lang="en-GB" sz="1100" dirty="0">
                        <a:effectLst/>
                        <a:latin typeface="Calibri"/>
                        <a:ea typeface="Calibri"/>
                        <a:cs typeface="Times New Roman"/>
                      </a:endParaRPr>
                    </a:p>
                  </a:txBody>
                  <a:tcPr marL="68580" marR="68580" marT="0" marB="0">
                    <a:lnL>
                      <a:noFill/>
                    </a:lnL>
                    <a:lnR>
                      <a:noFill/>
                    </a:lnR>
                    <a:lnT>
                      <a:noFill/>
                    </a:lnT>
                    <a:lnB>
                      <a:noFill/>
                    </a:lnB>
                    <a:solidFill>
                      <a:srgbClr val="DFD8E8"/>
                    </a:solidFill>
                  </a:tcPr>
                </a:tc>
                <a:tc>
                  <a:txBody>
                    <a:bodyPr/>
                    <a:lstStyle/>
                    <a:p>
                      <a:pPr algn="ctr">
                        <a:spcAft>
                          <a:spcPts val="0"/>
                        </a:spcAft>
                      </a:pPr>
                      <a:r>
                        <a:rPr lang="en-GB" sz="1100" dirty="0">
                          <a:solidFill>
                            <a:srgbClr val="5F497A"/>
                          </a:solidFill>
                          <a:effectLst/>
                          <a:latin typeface="Calibri"/>
                          <a:ea typeface="Calibri"/>
                          <a:cs typeface="Times New Roman"/>
                        </a:rPr>
                        <a:t>69.7%</a:t>
                      </a:r>
                      <a:endParaRPr lang="en-GB" sz="1100" dirty="0">
                        <a:effectLst/>
                        <a:latin typeface="Calibri"/>
                        <a:ea typeface="Calibri"/>
                        <a:cs typeface="Times New Roman"/>
                      </a:endParaRPr>
                    </a:p>
                  </a:txBody>
                  <a:tcPr marL="68580" marR="68580" marT="0" marB="0">
                    <a:lnL>
                      <a:noFill/>
                    </a:lnL>
                    <a:lnR>
                      <a:noFill/>
                    </a:lnR>
                    <a:lnT>
                      <a:noFill/>
                    </a:lnT>
                    <a:lnB>
                      <a:noFill/>
                    </a:lnB>
                    <a:solidFill>
                      <a:srgbClr val="DFD8E8"/>
                    </a:solidFill>
                  </a:tcPr>
                </a:tc>
                <a:tc>
                  <a:txBody>
                    <a:bodyPr/>
                    <a:lstStyle/>
                    <a:p>
                      <a:pPr algn="ctr">
                        <a:spcAft>
                          <a:spcPts val="0"/>
                        </a:spcAft>
                      </a:pPr>
                      <a:r>
                        <a:rPr lang="en-GB" sz="1100" dirty="0">
                          <a:solidFill>
                            <a:srgbClr val="5F497A"/>
                          </a:solidFill>
                          <a:effectLst/>
                          <a:latin typeface="Calibri"/>
                          <a:ea typeface="Calibri"/>
                          <a:cs typeface="Times New Roman"/>
                        </a:rPr>
                        <a:t>68.8%</a:t>
                      </a:r>
                      <a:endParaRPr lang="en-GB" sz="1100" dirty="0">
                        <a:effectLst/>
                        <a:latin typeface="Calibri"/>
                        <a:ea typeface="Calibri"/>
                        <a:cs typeface="Times New Roman"/>
                      </a:endParaRPr>
                    </a:p>
                  </a:txBody>
                  <a:tcPr marL="68580" marR="68580" marT="0" marB="0">
                    <a:lnL>
                      <a:noFill/>
                    </a:lnL>
                    <a:lnR>
                      <a:noFill/>
                    </a:lnR>
                    <a:lnT>
                      <a:noFill/>
                    </a:lnT>
                    <a:lnB>
                      <a:noFill/>
                    </a:lnB>
                    <a:solidFill>
                      <a:srgbClr val="DFD8E8"/>
                    </a:solidFill>
                  </a:tcPr>
                </a:tc>
                <a:tc>
                  <a:txBody>
                    <a:bodyPr/>
                    <a:lstStyle/>
                    <a:p>
                      <a:pPr algn="ctr">
                        <a:spcAft>
                          <a:spcPts val="0"/>
                        </a:spcAft>
                      </a:pPr>
                      <a:r>
                        <a:rPr lang="en-GB" sz="1400" dirty="0" smtClean="0">
                          <a:solidFill>
                            <a:srgbClr val="00B050"/>
                          </a:solidFill>
                          <a:effectLst/>
                          <a:latin typeface="Wingdings"/>
                          <a:ea typeface="Calibri"/>
                          <a:cs typeface="Times New Roman"/>
                        </a:rPr>
                        <a:t>ñ</a:t>
                      </a:r>
                      <a:endParaRPr lang="en-GB" sz="1100" dirty="0">
                        <a:effectLst/>
                        <a:latin typeface="Calibri"/>
                        <a:ea typeface="Calibri"/>
                        <a:cs typeface="Times New Roman"/>
                      </a:endParaRPr>
                    </a:p>
                  </a:txBody>
                  <a:tcPr marL="68580" marR="68580" marT="0" marB="0">
                    <a:lnL>
                      <a:noFill/>
                    </a:lnL>
                    <a:lnR>
                      <a:noFill/>
                    </a:lnR>
                    <a:lnT>
                      <a:noFill/>
                    </a:lnT>
                    <a:lnB>
                      <a:noFill/>
                    </a:lnB>
                    <a:solidFill>
                      <a:srgbClr val="DFD8E8"/>
                    </a:solidFill>
                  </a:tcPr>
                </a:tc>
              </a:tr>
              <a:tr h="336037">
                <a:tc>
                  <a:txBody>
                    <a:bodyPr/>
                    <a:lstStyle/>
                    <a:p>
                      <a:pPr algn="ctr">
                        <a:spcAft>
                          <a:spcPts val="0"/>
                        </a:spcAft>
                      </a:pPr>
                      <a:r>
                        <a:rPr lang="en-GB" sz="1100" b="1">
                          <a:solidFill>
                            <a:srgbClr val="5F497A"/>
                          </a:solidFill>
                          <a:effectLst/>
                          <a:latin typeface="Calibri"/>
                          <a:ea typeface="Calibri"/>
                          <a:cs typeface="Times New Roman"/>
                        </a:rPr>
                        <a:t>8</a:t>
                      </a:r>
                      <a:endParaRPr lang="en-GB"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spcAft>
                          <a:spcPts val="0"/>
                        </a:spcAft>
                      </a:pPr>
                      <a:r>
                        <a:rPr lang="en-GB" sz="1100" dirty="0" smtClean="0">
                          <a:effectLst/>
                          <a:latin typeface="Calibri"/>
                          <a:ea typeface="Calibri"/>
                          <a:cs typeface="Times New Roman"/>
                        </a:rPr>
                        <a:t>72.5%</a:t>
                      </a:r>
                      <a:endParaRPr lang="en-GB" sz="1100" dirty="0">
                        <a:effectLst/>
                        <a:latin typeface="Calibri"/>
                        <a:ea typeface="Calibri"/>
                        <a:cs typeface="Times New Roman"/>
                      </a:endParaRPr>
                    </a:p>
                  </a:txBody>
                  <a:tcPr marL="68580" marR="68580" marT="0" marB="0">
                    <a:lnL>
                      <a:noFill/>
                    </a:lnL>
                    <a:lnR>
                      <a:noFill/>
                    </a:lnR>
                    <a:lnT>
                      <a:noFill/>
                    </a:lnT>
                    <a:lnB>
                      <a:noFill/>
                    </a:lnB>
                  </a:tcPr>
                </a:tc>
                <a:tc>
                  <a:txBody>
                    <a:bodyPr/>
                    <a:lstStyle/>
                    <a:p>
                      <a:pPr algn="ctr">
                        <a:spcAft>
                          <a:spcPts val="0"/>
                        </a:spcAft>
                      </a:pPr>
                      <a:r>
                        <a:rPr lang="en-GB" sz="1100" dirty="0">
                          <a:solidFill>
                            <a:srgbClr val="5F497A"/>
                          </a:solidFill>
                          <a:effectLst/>
                          <a:latin typeface="Calibri"/>
                          <a:ea typeface="Calibri"/>
                          <a:cs typeface="Times New Roman"/>
                        </a:rPr>
                        <a:t>71.8%</a:t>
                      </a:r>
                      <a:endParaRPr lang="en-GB" sz="1100" dirty="0">
                        <a:effectLst/>
                        <a:latin typeface="Calibri"/>
                        <a:ea typeface="Calibri"/>
                        <a:cs typeface="Times New Roman"/>
                      </a:endParaRPr>
                    </a:p>
                  </a:txBody>
                  <a:tcPr marL="68580" marR="68580" marT="0" marB="0">
                    <a:lnL>
                      <a:noFill/>
                    </a:lnL>
                    <a:lnR>
                      <a:noFill/>
                    </a:lnR>
                    <a:lnT>
                      <a:noFill/>
                    </a:lnT>
                    <a:lnB>
                      <a:noFill/>
                    </a:lnB>
                  </a:tcPr>
                </a:tc>
                <a:tc>
                  <a:txBody>
                    <a:bodyPr/>
                    <a:lstStyle/>
                    <a:p>
                      <a:pPr algn="ctr">
                        <a:spcAft>
                          <a:spcPts val="0"/>
                        </a:spcAft>
                      </a:pPr>
                      <a:r>
                        <a:rPr lang="en-GB" sz="1100" dirty="0">
                          <a:solidFill>
                            <a:srgbClr val="5F497A"/>
                          </a:solidFill>
                          <a:effectLst/>
                          <a:latin typeface="Calibri"/>
                          <a:ea typeface="Calibri"/>
                          <a:cs typeface="Times New Roman"/>
                        </a:rPr>
                        <a:t>73.2%</a:t>
                      </a:r>
                      <a:endParaRPr lang="en-GB" sz="1100" dirty="0">
                        <a:effectLst/>
                        <a:latin typeface="Calibri"/>
                        <a:ea typeface="Calibri"/>
                        <a:cs typeface="Times New Roman"/>
                      </a:endParaRPr>
                    </a:p>
                  </a:txBody>
                  <a:tcPr marL="68580" marR="68580" marT="0" marB="0">
                    <a:lnL>
                      <a:noFill/>
                    </a:lnL>
                    <a:lnR>
                      <a:noFill/>
                    </a:lnR>
                    <a:lnT>
                      <a:noFill/>
                    </a:lnT>
                    <a:lnB>
                      <a:noFill/>
                    </a:lnB>
                  </a:tcPr>
                </a:tc>
                <a:tc>
                  <a:txBody>
                    <a:bodyPr/>
                    <a:lstStyle/>
                    <a:p>
                      <a:pPr algn="ctr">
                        <a:spcAft>
                          <a:spcPts val="0"/>
                        </a:spcAft>
                      </a:pPr>
                      <a:r>
                        <a:rPr lang="en-GB" sz="1400" dirty="0" smtClean="0">
                          <a:solidFill>
                            <a:srgbClr val="00B050"/>
                          </a:solidFill>
                          <a:effectLst/>
                          <a:latin typeface="Wingdings"/>
                          <a:ea typeface="Calibri"/>
                          <a:cs typeface="Times New Roman"/>
                        </a:rPr>
                        <a:t>ñ</a:t>
                      </a:r>
                      <a:endParaRPr lang="en-GB" sz="1100" dirty="0">
                        <a:effectLst/>
                        <a:latin typeface="Calibri"/>
                        <a:ea typeface="Calibri"/>
                        <a:cs typeface="Times New Roman"/>
                      </a:endParaRPr>
                    </a:p>
                  </a:txBody>
                  <a:tcPr marL="68580" marR="68580" marT="0" marB="0">
                    <a:lnL>
                      <a:noFill/>
                    </a:lnL>
                    <a:lnR>
                      <a:noFill/>
                    </a:lnR>
                    <a:lnT>
                      <a:noFill/>
                    </a:lnT>
                    <a:lnB>
                      <a:noFill/>
                    </a:lnB>
                  </a:tcPr>
                </a:tc>
              </a:tr>
              <a:tr h="336037">
                <a:tc>
                  <a:txBody>
                    <a:bodyPr/>
                    <a:lstStyle/>
                    <a:p>
                      <a:pPr algn="ctr">
                        <a:spcAft>
                          <a:spcPts val="0"/>
                        </a:spcAft>
                      </a:pPr>
                      <a:r>
                        <a:rPr lang="en-GB" sz="1100" b="1" dirty="0">
                          <a:solidFill>
                            <a:srgbClr val="5F497A"/>
                          </a:solidFill>
                          <a:effectLst/>
                          <a:latin typeface="Calibri"/>
                          <a:ea typeface="Calibri"/>
                          <a:cs typeface="Times New Roman"/>
                        </a:rPr>
                        <a:t>10</a:t>
                      </a:r>
                      <a:endParaRPr lang="en-GB" sz="1100" dirty="0">
                        <a:effectLst/>
                        <a:latin typeface="Calibri"/>
                        <a:ea typeface="Calibri"/>
                        <a:cs typeface="Times New Roman"/>
                      </a:endParaRPr>
                    </a:p>
                  </a:txBody>
                  <a:tcPr marL="68580" marR="68580" marT="0" marB="0">
                    <a:lnL>
                      <a:noFill/>
                    </a:lnL>
                    <a:lnR>
                      <a:noFill/>
                    </a:lnR>
                    <a:lnT>
                      <a:noFill/>
                    </a:lnT>
                    <a:lnB w="12700" cap="flat" cmpd="sng" algn="ctr">
                      <a:solidFill>
                        <a:srgbClr val="8064A2"/>
                      </a:solidFill>
                      <a:prstDash val="solid"/>
                      <a:round/>
                      <a:headEnd type="none" w="med" len="med"/>
                      <a:tailEnd type="none" w="med" len="med"/>
                    </a:lnB>
                    <a:solidFill>
                      <a:srgbClr val="DFD8E8"/>
                    </a:solidFill>
                  </a:tcPr>
                </a:tc>
                <a:tc>
                  <a:txBody>
                    <a:bodyPr/>
                    <a:lstStyle/>
                    <a:p>
                      <a:pPr algn="ctr">
                        <a:spcAft>
                          <a:spcPts val="0"/>
                        </a:spcAft>
                      </a:pPr>
                      <a:r>
                        <a:rPr lang="en-GB" sz="1100" dirty="0" smtClean="0">
                          <a:effectLst/>
                          <a:latin typeface="Calibri"/>
                          <a:ea typeface="Calibri"/>
                          <a:cs typeface="Times New Roman"/>
                        </a:rPr>
                        <a:t>78.4%</a:t>
                      </a:r>
                      <a:endParaRPr lang="en-GB" sz="1100" dirty="0">
                        <a:effectLst/>
                        <a:latin typeface="Calibri"/>
                        <a:ea typeface="Calibri"/>
                        <a:cs typeface="Times New Roman"/>
                      </a:endParaRPr>
                    </a:p>
                  </a:txBody>
                  <a:tcPr marL="68580" marR="68580" marT="0" marB="0">
                    <a:lnL>
                      <a:noFill/>
                    </a:lnL>
                    <a:lnR>
                      <a:noFill/>
                    </a:lnR>
                    <a:lnT>
                      <a:noFill/>
                    </a:lnT>
                    <a:lnB w="12700" cap="flat" cmpd="sng" algn="ctr">
                      <a:solidFill>
                        <a:srgbClr val="8064A2"/>
                      </a:solidFill>
                      <a:prstDash val="solid"/>
                      <a:round/>
                      <a:headEnd type="none" w="med" len="med"/>
                      <a:tailEnd type="none" w="med" len="med"/>
                    </a:lnB>
                    <a:solidFill>
                      <a:srgbClr val="DFD8E8"/>
                    </a:solidFill>
                  </a:tcPr>
                </a:tc>
                <a:tc>
                  <a:txBody>
                    <a:bodyPr/>
                    <a:lstStyle/>
                    <a:p>
                      <a:pPr algn="ctr">
                        <a:spcAft>
                          <a:spcPts val="0"/>
                        </a:spcAft>
                      </a:pPr>
                      <a:r>
                        <a:rPr lang="en-GB" sz="1100" dirty="0">
                          <a:solidFill>
                            <a:srgbClr val="5F497A"/>
                          </a:solidFill>
                          <a:effectLst/>
                          <a:latin typeface="Calibri"/>
                          <a:ea typeface="Calibri"/>
                          <a:cs typeface="Times New Roman"/>
                        </a:rPr>
                        <a:t>76.0%</a:t>
                      </a:r>
                      <a:endParaRPr lang="en-GB" sz="1100" dirty="0">
                        <a:effectLst/>
                        <a:latin typeface="Calibri"/>
                        <a:ea typeface="Calibri"/>
                        <a:cs typeface="Times New Roman"/>
                      </a:endParaRPr>
                    </a:p>
                  </a:txBody>
                  <a:tcPr marL="68580" marR="68580" marT="0" marB="0">
                    <a:lnL>
                      <a:noFill/>
                    </a:lnL>
                    <a:lnR>
                      <a:noFill/>
                    </a:lnR>
                    <a:lnT>
                      <a:noFill/>
                    </a:lnT>
                    <a:lnB w="12700" cap="flat" cmpd="sng" algn="ctr">
                      <a:solidFill>
                        <a:srgbClr val="8064A2"/>
                      </a:solidFill>
                      <a:prstDash val="solid"/>
                      <a:round/>
                      <a:headEnd type="none" w="med" len="med"/>
                      <a:tailEnd type="none" w="med" len="med"/>
                    </a:lnB>
                    <a:solidFill>
                      <a:srgbClr val="DFD8E8"/>
                    </a:solidFill>
                  </a:tcPr>
                </a:tc>
                <a:tc>
                  <a:txBody>
                    <a:bodyPr/>
                    <a:lstStyle/>
                    <a:p>
                      <a:pPr algn="ctr">
                        <a:spcAft>
                          <a:spcPts val="0"/>
                        </a:spcAft>
                      </a:pPr>
                      <a:r>
                        <a:rPr lang="en-GB" sz="1100" dirty="0">
                          <a:solidFill>
                            <a:srgbClr val="5F497A"/>
                          </a:solidFill>
                          <a:effectLst/>
                          <a:latin typeface="Calibri"/>
                          <a:ea typeface="Calibri"/>
                          <a:cs typeface="Times New Roman"/>
                        </a:rPr>
                        <a:t>80.8%</a:t>
                      </a:r>
                      <a:endParaRPr lang="en-GB" sz="1100" dirty="0">
                        <a:effectLst/>
                        <a:latin typeface="Calibri"/>
                        <a:ea typeface="Calibri"/>
                        <a:cs typeface="Times New Roman"/>
                      </a:endParaRPr>
                    </a:p>
                  </a:txBody>
                  <a:tcPr marL="68580" marR="68580" marT="0" marB="0">
                    <a:lnL>
                      <a:noFill/>
                    </a:lnL>
                    <a:lnR>
                      <a:noFill/>
                    </a:lnR>
                    <a:lnT>
                      <a:noFill/>
                    </a:lnT>
                    <a:lnB w="12700" cap="flat" cmpd="sng" algn="ctr">
                      <a:solidFill>
                        <a:srgbClr val="8064A2"/>
                      </a:solidFill>
                      <a:prstDash val="solid"/>
                      <a:round/>
                      <a:headEnd type="none" w="med" len="med"/>
                      <a:tailEnd type="none" w="med" len="med"/>
                    </a:lnB>
                    <a:solidFill>
                      <a:srgbClr val="DFD8E8"/>
                    </a:solidFill>
                  </a:tcPr>
                </a:tc>
                <a:tc>
                  <a:txBody>
                    <a:bodyPr/>
                    <a:lstStyle/>
                    <a:p>
                      <a:pPr algn="ctr">
                        <a:spcAft>
                          <a:spcPts val="0"/>
                        </a:spcAft>
                      </a:pPr>
                      <a:r>
                        <a:rPr lang="en-GB" sz="1400" dirty="0" smtClean="0">
                          <a:solidFill>
                            <a:srgbClr val="00B050"/>
                          </a:solidFill>
                          <a:effectLst/>
                          <a:latin typeface="Wingdings"/>
                          <a:ea typeface="Calibri"/>
                          <a:cs typeface="Times New Roman"/>
                        </a:rPr>
                        <a:t>ñ</a:t>
                      </a:r>
                      <a:endParaRPr lang="en-GB" sz="1100" dirty="0">
                        <a:effectLst/>
                        <a:latin typeface="Calibri"/>
                        <a:ea typeface="Calibri"/>
                        <a:cs typeface="Times New Roman"/>
                      </a:endParaRPr>
                    </a:p>
                  </a:txBody>
                  <a:tcPr marL="68580" marR="68580" marT="0" marB="0">
                    <a:lnL>
                      <a:noFill/>
                    </a:lnL>
                    <a:lnR>
                      <a:noFill/>
                    </a:lnR>
                    <a:lnT>
                      <a:noFill/>
                    </a:lnT>
                    <a:lnB w="12700" cap="flat" cmpd="sng" algn="ctr">
                      <a:solidFill>
                        <a:srgbClr val="8064A2"/>
                      </a:solidFill>
                      <a:prstDash val="solid"/>
                      <a:round/>
                      <a:headEnd type="none" w="med" len="med"/>
                      <a:tailEnd type="none" w="med" len="med"/>
                    </a:lnB>
                    <a:solidFill>
                      <a:srgbClr val="DFD8E8"/>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096927764"/>
              </p:ext>
            </p:extLst>
          </p:nvPr>
        </p:nvGraphicFramePr>
        <p:xfrm>
          <a:off x="1475656" y="4293096"/>
          <a:ext cx="6408710" cy="1944216"/>
        </p:xfrm>
        <a:graphic>
          <a:graphicData uri="http://schemas.openxmlformats.org/drawingml/2006/table">
            <a:tbl>
              <a:tblPr firstRow="1" firstCol="1" bandRow="1"/>
              <a:tblGrid>
                <a:gridCol w="915530"/>
                <a:gridCol w="915530"/>
                <a:gridCol w="915530"/>
                <a:gridCol w="915530"/>
                <a:gridCol w="915530"/>
                <a:gridCol w="915530"/>
                <a:gridCol w="915530"/>
              </a:tblGrid>
              <a:tr h="324036">
                <a:tc rowSpan="2">
                  <a:txBody>
                    <a:bodyPr/>
                    <a:lstStyle/>
                    <a:p>
                      <a:pPr algn="ctr">
                        <a:spcAft>
                          <a:spcPts val="0"/>
                        </a:spcAft>
                      </a:pPr>
                      <a:r>
                        <a:rPr lang="en-GB" sz="1100" b="1" dirty="0">
                          <a:solidFill>
                            <a:srgbClr val="5F497A"/>
                          </a:solidFill>
                          <a:effectLst/>
                          <a:latin typeface="Calibri"/>
                          <a:ea typeface="Calibri"/>
                          <a:cs typeface="Times New Roman"/>
                        </a:rPr>
                        <a:t>Year</a:t>
                      </a:r>
                      <a:endParaRPr lang="en-GB" sz="1100" dirty="0">
                        <a:effectLst/>
                        <a:latin typeface="Calibri"/>
                        <a:ea typeface="Calibri"/>
                        <a:cs typeface="Times New Roman"/>
                      </a:endParaRPr>
                    </a:p>
                  </a:txBody>
                  <a:tcPr marL="68580" marR="68580" marT="0" marB="0">
                    <a:lnL>
                      <a:noFill/>
                    </a:lnL>
                    <a:lnR>
                      <a:noFill/>
                    </a:lnR>
                    <a:lnT w="12700" cap="flat" cmpd="sng" algn="ctr">
                      <a:solidFill>
                        <a:srgbClr val="8064A2"/>
                      </a:solidFill>
                      <a:prstDash val="solid"/>
                      <a:round/>
                      <a:headEnd type="none" w="med" len="med"/>
                      <a:tailEnd type="none" w="med" len="med"/>
                    </a:lnT>
                    <a:lnB>
                      <a:noFill/>
                    </a:lnB>
                  </a:tcPr>
                </a:tc>
                <a:tc>
                  <a:txBody>
                    <a:bodyPr/>
                    <a:lstStyle/>
                    <a:p>
                      <a:pPr algn="ctr">
                        <a:spcAft>
                          <a:spcPts val="0"/>
                        </a:spcAft>
                      </a:pPr>
                      <a:endParaRPr lang="en-GB" sz="1100">
                        <a:effectLst/>
                        <a:latin typeface="Calibri"/>
                        <a:ea typeface="Calibri"/>
                        <a:cs typeface="Times New Roman"/>
                      </a:endParaRPr>
                    </a:p>
                  </a:txBody>
                  <a:tcPr marL="68580" marR="68580" marT="0" marB="0">
                    <a:lnL>
                      <a:noFill/>
                    </a:lnL>
                    <a:lnR>
                      <a:noFill/>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gridSpan="2">
                  <a:txBody>
                    <a:bodyPr/>
                    <a:lstStyle/>
                    <a:p>
                      <a:pPr algn="ctr">
                        <a:spcAft>
                          <a:spcPts val="0"/>
                        </a:spcAft>
                      </a:pPr>
                      <a:r>
                        <a:rPr lang="en-GB" sz="1100" b="1" dirty="0">
                          <a:solidFill>
                            <a:srgbClr val="5F497A"/>
                          </a:solidFill>
                          <a:effectLst/>
                          <a:latin typeface="Calibri"/>
                          <a:ea typeface="Calibri"/>
                          <a:cs typeface="Times New Roman"/>
                        </a:rPr>
                        <a:t>Been bullied</a:t>
                      </a:r>
                      <a:endParaRPr lang="en-GB" sz="1100" dirty="0">
                        <a:effectLst/>
                        <a:latin typeface="Calibri"/>
                        <a:ea typeface="Calibri"/>
                        <a:cs typeface="Times New Roman"/>
                      </a:endParaRPr>
                    </a:p>
                  </a:txBody>
                  <a:tcPr marL="68580" marR="68580" marT="0" marB="0">
                    <a:lnL>
                      <a:noFill/>
                    </a:lnL>
                    <a:lnR>
                      <a:noFill/>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hMerge="1">
                  <a:txBody>
                    <a:bodyPr/>
                    <a:lstStyle/>
                    <a:p>
                      <a:endParaRPr lang="en-GB"/>
                    </a:p>
                  </a:txBody>
                  <a:tcPr/>
                </a:tc>
                <a:tc>
                  <a:txBody>
                    <a:bodyPr/>
                    <a:lstStyle/>
                    <a:p>
                      <a:pPr algn="ctr">
                        <a:spcAft>
                          <a:spcPts val="0"/>
                        </a:spcAft>
                      </a:pPr>
                      <a:endParaRPr lang="en-GB" sz="1100">
                        <a:effectLst/>
                        <a:latin typeface="Calibri"/>
                        <a:ea typeface="Calibri"/>
                        <a:cs typeface="Times New Roman"/>
                      </a:endParaRPr>
                    </a:p>
                  </a:txBody>
                  <a:tcPr marL="68580" marR="68580" marT="0" marB="0">
                    <a:lnL>
                      <a:noFill/>
                    </a:lnL>
                    <a:lnR>
                      <a:noFill/>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gridSpan="2">
                  <a:txBody>
                    <a:bodyPr/>
                    <a:lstStyle/>
                    <a:p>
                      <a:pPr algn="ctr">
                        <a:spcAft>
                          <a:spcPts val="0"/>
                        </a:spcAft>
                      </a:pPr>
                      <a:r>
                        <a:rPr lang="en-GB" sz="1100" b="1">
                          <a:solidFill>
                            <a:srgbClr val="5F497A"/>
                          </a:solidFill>
                          <a:effectLst/>
                          <a:latin typeface="Calibri"/>
                          <a:ea typeface="Calibri"/>
                          <a:cs typeface="Times New Roman"/>
                        </a:rPr>
                        <a:t>Been a bully</a:t>
                      </a:r>
                      <a:endParaRPr lang="en-GB" sz="1100">
                        <a:effectLst/>
                        <a:latin typeface="Calibri"/>
                        <a:ea typeface="Calibri"/>
                        <a:cs typeface="Times New Roman"/>
                      </a:endParaRPr>
                    </a:p>
                  </a:txBody>
                  <a:tcPr marL="68580" marR="68580" marT="0" marB="0">
                    <a:lnL>
                      <a:noFill/>
                    </a:lnL>
                    <a:lnR>
                      <a:noFill/>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hMerge="1">
                  <a:txBody>
                    <a:bodyPr/>
                    <a:lstStyle/>
                    <a:p>
                      <a:endParaRPr lang="en-GB"/>
                    </a:p>
                  </a:txBody>
                  <a:tcPr/>
                </a:tc>
              </a:tr>
              <a:tr h="324036">
                <a:tc vMerge="1">
                  <a:txBody>
                    <a:bodyPr/>
                    <a:lstStyle/>
                    <a:p>
                      <a:endParaRPr lang="en-GB"/>
                    </a:p>
                  </a:txBody>
                  <a:tcPr/>
                </a:tc>
                <a:tc>
                  <a:txBody>
                    <a:bodyPr/>
                    <a:lstStyle/>
                    <a:p>
                      <a:pPr algn="ctr">
                        <a:spcAft>
                          <a:spcPts val="0"/>
                        </a:spcAft>
                      </a:pPr>
                      <a:r>
                        <a:rPr lang="en-GB" sz="1100" dirty="0" smtClean="0">
                          <a:effectLst/>
                          <a:latin typeface="Calibri"/>
                          <a:ea typeface="Calibri"/>
                          <a:cs typeface="Times New Roman"/>
                        </a:rPr>
                        <a:t>2016</a:t>
                      </a:r>
                      <a:endParaRPr lang="en-GB" sz="1100" dirty="0">
                        <a:effectLst/>
                        <a:latin typeface="Calibri"/>
                        <a:ea typeface="Calibri"/>
                        <a:cs typeface="Times New Roman"/>
                      </a:endParaRPr>
                    </a:p>
                  </a:txBody>
                  <a:tcPr marL="68580" marR="68580" marT="0" marB="0">
                    <a:lnL>
                      <a:noFill/>
                    </a:lnL>
                    <a:lnR>
                      <a:noFill/>
                    </a:lnR>
                    <a:lnT w="12700" cap="flat" cmpd="sng" algn="ctr">
                      <a:solidFill>
                        <a:srgbClr val="8064A2"/>
                      </a:solidFill>
                      <a:prstDash val="solid"/>
                      <a:round/>
                      <a:headEnd type="none" w="med" len="med"/>
                      <a:tailEnd type="none" w="med" len="med"/>
                    </a:lnT>
                    <a:lnB>
                      <a:noFill/>
                    </a:lnB>
                    <a:solidFill>
                      <a:srgbClr val="DFD8E8"/>
                    </a:solidFill>
                  </a:tcPr>
                </a:tc>
                <a:tc>
                  <a:txBody>
                    <a:bodyPr/>
                    <a:lstStyle/>
                    <a:p>
                      <a:pPr algn="ctr">
                        <a:spcAft>
                          <a:spcPts val="0"/>
                        </a:spcAft>
                      </a:pPr>
                      <a:r>
                        <a:rPr lang="en-GB" sz="1100" dirty="0">
                          <a:solidFill>
                            <a:srgbClr val="5F497A"/>
                          </a:solidFill>
                          <a:effectLst/>
                          <a:latin typeface="Calibri"/>
                          <a:ea typeface="Calibri"/>
                          <a:cs typeface="Times New Roman"/>
                        </a:rPr>
                        <a:t>2014</a:t>
                      </a:r>
                      <a:endParaRPr lang="en-GB" sz="1100" dirty="0">
                        <a:effectLst/>
                        <a:latin typeface="Calibri"/>
                        <a:ea typeface="Calibri"/>
                        <a:cs typeface="Times New Roman"/>
                      </a:endParaRPr>
                    </a:p>
                  </a:txBody>
                  <a:tcPr marL="68580" marR="68580" marT="0" marB="0">
                    <a:lnL>
                      <a:noFill/>
                    </a:lnL>
                    <a:lnR>
                      <a:noFill/>
                    </a:lnR>
                    <a:lnT w="12700" cap="flat" cmpd="sng" algn="ctr">
                      <a:solidFill>
                        <a:srgbClr val="8064A2"/>
                      </a:solidFill>
                      <a:prstDash val="solid"/>
                      <a:round/>
                      <a:headEnd type="none" w="med" len="med"/>
                      <a:tailEnd type="none" w="med" len="med"/>
                    </a:lnT>
                    <a:lnB>
                      <a:noFill/>
                    </a:lnB>
                    <a:solidFill>
                      <a:srgbClr val="DFD8E8"/>
                    </a:solidFill>
                  </a:tcPr>
                </a:tc>
                <a:tc>
                  <a:txBody>
                    <a:bodyPr/>
                    <a:lstStyle/>
                    <a:p>
                      <a:pPr algn="ctr">
                        <a:spcAft>
                          <a:spcPts val="0"/>
                        </a:spcAft>
                      </a:pPr>
                      <a:r>
                        <a:rPr lang="en-GB" sz="1100" dirty="0">
                          <a:solidFill>
                            <a:srgbClr val="5F497A"/>
                          </a:solidFill>
                          <a:effectLst/>
                          <a:latin typeface="Calibri"/>
                          <a:ea typeface="Calibri"/>
                          <a:cs typeface="Times New Roman"/>
                        </a:rPr>
                        <a:t>2012</a:t>
                      </a:r>
                      <a:endParaRPr lang="en-GB" sz="1100" dirty="0">
                        <a:effectLst/>
                        <a:latin typeface="Calibri"/>
                        <a:ea typeface="Calibri"/>
                        <a:cs typeface="Times New Roman"/>
                      </a:endParaRPr>
                    </a:p>
                  </a:txBody>
                  <a:tcPr marL="68580" marR="68580" marT="0" marB="0">
                    <a:lnL>
                      <a:noFill/>
                    </a:lnL>
                    <a:lnR>
                      <a:noFill/>
                    </a:lnR>
                    <a:lnT w="12700" cap="flat" cmpd="sng" algn="ctr">
                      <a:solidFill>
                        <a:srgbClr val="8064A2"/>
                      </a:solidFill>
                      <a:prstDash val="solid"/>
                      <a:round/>
                      <a:headEnd type="none" w="med" len="med"/>
                      <a:tailEnd type="none" w="med" len="med"/>
                    </a:lnT>
                    <a:lnB>
                      <a:noFill/>
                    </a:lnB>
                    <a:solidFill>
                      <a:srgbClr val="DFD8E8"/>
                    </a:solidFill>
                  </a:tcPr>
                </a:tc>
                <a:tc>
                  <a:txBody>
                    <a:bodyPr/>
                    <a:lstStyle/>
                    <a:p>
                      <a:pPr algn="ctr">
                        <a:spcAft>
                          <a:spcPts val="0"/>
                        </a:spcAft>
                      </a:pPr>
                      <a:r>
                        <a:rPr lang="en-GB" sz="1100" dirty="0" smtClean="0">
                          <a:effectLst/>
                          <a:latin typeface="Calibri"/>
                          <a:ea typeface="Calibri"/>
                          <a:cs typeface="Times New Roman"/>
                        </a:rPr>
                        <a:t>2016</a:t>
                      </a:r>
                      <a:endParaRPr lang="en-GB" sz="1100" dirty="0">
                        <a:effectLst/>
                        <a:latin typeface="Calibri"/>
                        <a:ea typeface="Calibri"/>
                        <a:cs typeface="Times New Roman"/>
                      </a:endParaRPr>
                    </a:p>
                  </a:txBody>
                  <a:tcPr marL="68580" marR="68580" marT="0" marB="0">
                    <a:lnL>
                      <a:noFill/>
                    </a:lnL>
                    <a:lnR>
                      <a:noFill/>
                    </a:lnR>
                    <a:lnT w="12700" cap="flat" cmpd="sng" algn="ctr">
                      <a:solidFill>
                        <a:srgbClr val="8064A2"/>
                      </a:solidFill>
                      <a:prstDash val="solid"/>
                      <a:round/>
                      <a:headEnd type="none" w="med" len="med"/>
                      <a:tailEnd type="none" w="med" len="med"/>
                    </a:lnT>
                    <a:lnB>
                      <a:noFill/>
                    </a:lnB>
                    <a:solidFill>
                      <a:srgbClr val="DFD8E8"/>
                    </a:solidFill>
                  </a:tcPr>
                </a:tc>
                <a:tc>
                  <a:txBody>
                    <a:bodyPr/>
                    <a:lstStyle/>
                    <a:p>
                      <a:pPr algn="ctr">
                        <a:spcAft>
                          <a:spcPts val="0"/>
                        </a:spcAft>
                      </a:pPr>
                      <a:r>
                        <a:rPr lang="en-GB" sz="1100" dirty="0">
                          <a:solidFill>
                            <a:srgbClr val="5F497A"/>
                          </a:solidFill>
                          <a:effectLst/>
                          <a:latin typeface="Calibri"/>
                          <a:ea typeface="Calibri"/>
                          <a:cs typeface="Times New Roman"/>
                        </a:rPr>
                        <a:t>2014</a:t>
                      </a:r>
                      <a:endParaRPr lang="en-GB" sz="1100" dirty="0">
                        <a:effectLst/>
                        <a:latin typeface="Calibri"/>
                        <a:ea typeface="Calibri"/>
                        <a:cs typeface="Times New Roman"/>
                      </a:endParaRPr>
                    </a:p>
                  </a:txBody>
                  <a:tcPr marL="68580" marR="68580" marT="0" marB="0">
                    <a:lnL>
                      <a:noFill/>
                    </a:lnL>
                    <a:lnR>
                      <a:noFill/>
                    </a:lnR>
                    <a:lnT w="12700" cap="flat" cmpd="sng" algn="ctr">
                      <a:solidFill>
                        <a:srgbClr val="8064A2"/>
                      </a:solidFill>
                      <a:prstDash val="solid"/>
                      <a:round/>
                      <a:headEnd type="none" w="med" len="med"/>
                      <a:tailEnd type="none" w="med" len="med"/>
                    </a:lnT>
                    <a:lnB>
                      <a:noFill/>
                    </a:lnB>
                    <a:solidFill>
                      <a:srgbClr val="DFD8E8"/>
                    </a:solidFill>
                  </a:tcPr>
                </a:tc>
                <a:tc>
                  <a:txBody>
                    <a:bodyPr/>
                    <a:lstStyle/>
                    <a:p>
                      <a:pPr algn="ctr">
                        <a:spcAft>
                          <a:spcPts val="0"/>
                        </a:spcAft>
                      </a:pPr>
                      <a:r>
                        <a:rPr lang="en-GB" sz="1100">
                          <a:solidFill>
                            <a:srgbClr val="5F497A"/>
                          </a:solidFill>
                          <a:effectLst/>
                          <a:latin typeface="Calibri"/>
                          <a:ea typeface="Calibri"/>
                          <a:cs typeface="Times New Roman"/>
                        </a:rPr>
                        <a:t>2012</a:t>
                      </a:r>
                      <a:endParaRPr lang="en-GB" sz="1100">
                        <a:effectLst/>
                        <a:latin typeface="Calibri"/>
                        <a:ea typeface="Calibri"/>
                        <a:cs typeface="Times New Roman"/>
                      </a:endParaRPr>
                    </a:p>
                  </a:txBody>
                  <a:tcPr marL="68580" marR="68580" marT="0" marB="0">
                    <a:lnL>
                      <a:noFill/>
                    </a:lnL>
                    <a:lnR>
                      <a:noFill/>
                    </a:lnR>
                    <a:lnT w="12700" cap="flat" cmpd="sng" algn="ctr">
                      <a:solidFill>
                        <a:srgbClr val="8064A2"/>
                      </a:solidFill>
                      <a:prstDash val="solid"/>
                      <a:round/>
                      <a:headEnd type="none" w="med" len="med"/>
                      <a:tailEnd type="none" w="med" len="med"/>
                    </a:lnT>
                    <a:lnB>
                      <a:noFill/>
                    </a:lnB>
                    <a:solidFill>
                      <a:srgbClr val="DFD8E8"/>
                    </a:solidFill>
                  </a:tcPr>
                </a:tc>
              </a:tr>
              <a:tr h="324036">
                <a:tc>
                  <a:txBody>
                    <a:bodyPr/>
                    <a:lstStyle/>
                    <a:p>
                      <a:pPr algn="ctr">
                        <a:spcAft>
                          <a:spcPts val="0"/>
                        </a:spcAft>
                      </a:pPr>
                      <a:r>
                        <a:rPr lang="en-GB" sz="1100" b="1">
                          <a:solidFill>
                            <a:srgbClr val="5F497A"/>
                          </a:solidFill>
                          <a:effectLst/>
                          <a:latin typeface="Calibri"/>
                          <a:ea typeface="Calibri"/>
                          <a:cs typeface="Times New Roman"/>
                        </a:rPr>
                        <a:t>4</a:t>
                      </a:r>
                      <a:endParaRPr lang="en-GB"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spcAft>
                          <a:spcPts val="0"/>
                        </a:spcAft>
                      </a:pPr>
                      <a:r>
                        <a:rPr lang="en-GB" sz="1100" dirty="0" smtClean="0">
                          <a:solidFill>
                            <a:srgbClr val="FF0000"/>
                          </a:solidFill>
                          <a:effectLst/>
                          <a:latin typeface="Calibri"/>
                          <a:ea typeface="Calibri"/>
                          <a:cs typeface="Times New Roman"/>
                        </a:rPr>
                        <a:t>29.4%</a:t>
                      </a:r>
                      <a:endParaRPr lang="en-GB" sz="1100" dirty="0">
                        <a:solidFill>
                          <a:srgbClr val="FF0000"/>
                        </a:solidFill>
                        <a:effectLst/>
                        <a:latin typeface="Calibri"/>
                        <a:ea typeface="Calibri"/>
                        <a:cs typeface="Times New Roman"/>
                      </a:endParaRPr>
                    </a:p>
                  </a:txBody>
                  <a:tcPr marL="68580" marR="68580" marT="0" marB="0">
                    <a:lnL>
                      <a:noFill/>
                    </a:lnL>
                    <a:lnR>
                      <a:noFill/>
                    </a:lnR>
                    <a:lnT>
                      <a:noFill/>
                    </a:lnT>
                    <a:lnB>
                      <a:noFill/>
                    </a:lnB>
                  </a:tcPr>
                </a:tc>
                <a:tc>
                  <a:txBody>
                    <a:bodyPr/>
                    <a:lstStyle/>
                    <a:p>
                      <a:pPr algn="ctr">
                        <a:spcAft>
                          <a:spcPts val="0"/>
                        </a:spcAft>
                      </a:pPr>
                      <a:r>
                        <a:rPr lang="en-GB" sz="1100" dirty="0" smtClean="0">
                          <a:solidFill>
                            <a:srgbClr val="5F497A"/>
                          </a:solidFill>
                          <a:effectLst/>
                          <a:latin typeface="+mn-lt"/>
                          <a:ea typeface="Calibri"/>
                          <a:cs typeface="Times New Roman"/>
                        </a:rPr>
                        <a:t>27.6%</a:t>
                      </a:r>
                      <a:endParaRPr lang="en-GB" sz="1100" dirty="0">
                        <a:effectLst/>
                        <a:latin typeface="Calibri"/>
                        <a:ea typeface="Calibri"/>
                        <a:cs typeface="Times New Roman"/>
                      </a:endParaRPr>
                    </a:p>
                  </a:txBody>
                  <a:tcPr marL="68580" marR="68580" marT="0" marB="0">
                    <a:lnL>
                      <a:noFill/>
                    </a:lnL>
                    <a:lnR>
                      <a:noFill/>
                    </a:lnR>
                    <a:lnT>
                      <a:noFill/>
                    </a:lnT>
                    <a:lnB>
                      <a:noFill/>
                    </a:lnB>
                  </a:tcPr>
                </a:tc>
                <a:tc>
                  <a:txBody>
                    <a:bodyPr/>
                    <a:lstStyle/>
                    <a:p>
                      <a:pPr algn="ctr">
                        <a:spcAft>
                          <a:spcPts val="0"/>
                        </a:spcAft>
                      </a:pPr>
                      <a:r>
                        <a:rPr lang="en-GB" sz="1100">
                          <a:solidFill>
                            <a:srgbClr val="5F497A"/>
                          </a:solidFill>
                          <a:effectLst/>
                          <a:latin typeface="Calibri"/>
                          <a:ea typeface="Calibri"/>
                          <a:cs typeface="Times New Roman"/>
                        </a:rPr>
                        <a:t>34.0%</a:t>
                      </a:r>
                      <a:endParaRPr lang="en-GB"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spcAft>
                          <a:spcPts val="0"/>
                        </a:spcAft>
                      </a:pPr>
                      <a:r>
                        <a:rPr lang="en-GB" sz="1100" dirty="0" smtClean="0">
                          <a:solidFill>
                            <a:srgbClr val="00B050"/>
                          </a:solidFill>
                          <a:effectLst/>
                          <a:latin typeface="Calibri"/>
                          <a:ea typeface="Calibri"/>
                          <a:cs typeface="Times New Roman"/>
                        </a:rPr>
                        <a:t>3.1%</a:t>
                      </a:r>
                      <a:endParaRPr lang="en-GB" sz="1100" dirty="0">
                        <a:solidFill>
                          <a:srgbClr val="00B050"/>
                        </a:solidFill>
                        <a:effectLst/>
                        <a:latin typeface="Calibri"/>
                        <a:ea typeface="Calibri"/>
                        <a:cs typeface="Times New Roman"/>
                      </a:endParaRPr>
                    </a:p>
                  </a:txBody>
                  <a:tcPr marL="68580" marR="68580" marT="0" marB="0">
                    <a:lnL>
                      <a:noFill/>
                    </a:lnL>
                    <a:lnR>
                      <a:noFill/>
                    </a:lnR>
                    <a:lnT>
                      <a:noFill/>
                    </a:lnT>
                    <a:lnB>
                      <a:noFill/>
                    </a:lnB>
                  </a:tcPr>
                </a:tc>
                <a:tc>
                  <a:txBody>
                    <a:bodyPr/>
                    <a:lstStyle/>
                    <a:p>
                      <a:pPr algn="ctr">
                        <a:spcAft>
                          <a:spcPts val="0"/>
                        </a:spcAft>
                      </a:pPr>
                      <a:r>
                        <a:rPr lang="en-GB" sz="1100" dirty="0">
                          <a:solidFill>
                            <a:srgbClr val="5F497A"/>
                          </a:solidFill>
                          <a:effectLst/>
                          <a:latin typeface="Calibri"/>
                          <a:ea typeface="Calibri"/>
                          <a:cs typeface="Times New Roman"/>
                        </a:rPr>
                        <a:t>3.6%</a:t>
                      </a:r>
                      <a:endParaRPr lang="en-GB" sz="1100" dirty="0">
                        <a:effectLst/>
                        <a:latin typeface="Calibri"/>
                        <a:ea typeface="Calibri"/>
                        <a:cs typeface="Times New Roman"/>
                      </a:endParaRPr>
                    </a:p>
                  </a:txBody>
                  <a:tcPr marL="68580" marR="68580" marT="0" marB="0">
                    <a:lnL>
                      <a:noFill/>
                    </a:lnL>
                    <a:lnR>
                      <a:noFill/>
                    </a:lnR>
                    <a:lnT>
                      <a:noFill/>
                    </a:lnT>
                    <a:lnB>
                      <a:noFill/>
                    </a:lnB>
                  </a:tcPr>
                </a:tc>
                <a:tc>
                  <a:txBody>
                    <a:bodyPr/>
                    <a:lstStyle/>
                    <a:p>
                      <a:pPr algn="ctr">
                        <a:spcAft>
                          <a:spcPts val="0"/>
                        </a:spcAft>
                      </a:pPr>
                      <a:r>
                        <a:rPr lang="en-GB" sz="1100">
                          <a:solidFill>
                            <a:srgbClr val="5F497A"/>
                          </a:solidFill>
                          <a:effectLst/>
                          <a:latin typeface="Calibri"/>
                          <a:ea typeface="Calibri"/>
                          <a:cs typeface="Times New Roman"/>
                        </a:rPr>
                        <a:t>5.6%</a:t>
                      </a:r>
                      <a:endParaRPr lang="en-GB" sz="1100">
                        <a:effectLst/>
                        <a:latin typeface="Calibri"/>
                        <a:ea typeface="Calibri"/>
                        <a:cs typeface="Times New Roman"/>
                      </a:endParaRPr>
                    </a:p>
                  </a:txBody>
                  <a:tcPr marL="68580" marR="68580" marT="0" marB="0">
                    <a:lnL>
                      <a:noFill/>
                    </a:lnL>
                    <a:lnR>
                      <a:noFill/>
                    </a:lnR>
                    <a:lnT>
                      <a:noFill/>
                    </a:lnT>
                    <a:lnB>
                      <a:noFill/>
                    </a:lnB>
                  </a:tcPr>
                </a:tc>
              </a:tr>
              <a:tr h="324036">
                <a:tc>
                  <a:txBody>
                    <a:bodyPr/>
                    <a:lstStyle/>
                    <a:p>
                      <a:pPr algn="ctr">
                        <a:spcAft>
                          <a:spcPts val="0"/>
                        </a:spcAft>
                      </a:pPr>
                      <a:r>
                        <a:rPr lang="en-GB" sz="1100" b="1">
                          <a:solidFill>
                            <a:srgbClr val="5F497A"/>
                          </a:solidFill>
                          <a:effectLst/>
                          <a:latin typeface="Calibri"/>
                          <a:ea typeface="Calibri"/>
                          <a:cs typeface="Times New Roman"/>
                        </a:rPr>
                        <a:t>6</a:t>
                      </a:r>
                      <a:endParaRPr lang="en-GB" sz="1100">
                        <a:effectLst/>
                        <a:latin typeface="Calibri"/>
                        <a:ea typeface="Calibri"/>
                        <a:cs typeface="Times New Roman"/>
                      </a:endParaRPr>
                    </a:p>
                  </a:txBody>
                  <a:tcPr marL="68580" marR="68580" marT="0" marB="0">
                    <a:lnL>
                      <a:noFill/>
                    </a:lnL>
                    <a:lnR>
                      <a:noFill/>
                    </a:lnR>
                    <a:lnT>
                      <a:noFill/>
                    </a:lnT>
                    <a:lnB>
                      <a:noFill/>
                    </a:lnB>
                    <a:solidFill>
                      <a:srgbClr val="DFD8E8"/>
                    </a:solidFill>
                  </a:tcPr>
                </a:tc>
                <a:tc>
                  <a:txBody>
                    <a:bodyPr/>
                    <a:lstStyle/>
                    <a:p>
                      <a:pPr algn="ctr">
                        <a:spcAft>
                          <a:spcPts val="0"/>
                        </a:spcAft>
                      </a:pPr>
                      <a:r>
                        <a:rPr lang="en-GB" sz="1100" dirty="0" smtClean="0">
                          <a:solidFill>
                            <a:srgbClr val="00B050"/>
                          </a:solidFill>
                          <a:effectLst/>
                          <a:latin typeface="Calibri"/>
                          <a:ea typeface="Calibri"/>
                          <a:cs typeface="Times New Roman"/>
                        </a:rPr>
                        <a:t>21.5%</a:t>
                      </a:r>
                      <a:endParaRPr lang="en-GB" sz="1100" dirty="0">
                        <a:solidFill>
                          <a:srgbClr val="00B050"/>
                        </a:solidFill>
                        <a:effectLst/>
                        <a:latin typeface="Calibri"/>
                        <a:ea typeface="Calibri"/>
                        <a:cs typeface="Times New Roman"/>
                      </a:endParaRPr>
                    </a:p>
                  </a:txBody>
                  <a:tcPr marL="68580" marR="68580" marT="0" marB="0">
                    <a:lnL>
                      <a:noFill/>
                    </a:lnL>
                    <a:lnR>
                      <a:noFill/>
                    </a:lnR>
                    <a:lnT>
                      <a:noFill/>
                    </a:lnT>
                    <a:lnB>
                      <a:noFill/>
                    </a:lnB>
                    <a:solidFill>
                      <a:srgbClr val="DFD8E8"/>
                    </a:solidFill>
                  </a:tcPr>
                </a:tc>
                <a:tc>
                  <a:txBody>
                    <a:bodyPr/>
                    <a:lstStyle/>
                    <a:p>
                      <a:pPr algn="ctr">
                        <a:spcAft>
                          <a:spcPts val="0"/>
                        </a:spcAft>
                      </a:pPr>
                      <a:r>
                        <a:rPr lang="en-GB" sz="1100" dirty="0">
                          <a:solidFill>
                            <a:srgbClr val="5F497A"/>
                          </a:solidFill>
                          <a:effectLst/>
                          <a:latin typeface="Calibri"/>
                          <a:ea typeface="Calibri"/>
                          <a:cs typeface="Times New Roman"/>
                        </a:rPr>
                        <a:t>22.2%</a:t>
                      </a:r>
                      <a:endParaRPr lang="en-GB" sz="1100" dirty="0">
                        <a:effectLst/>
                        <a:latin typeface="Calibri"/>
                        <a:ea typeface="Calibri"/>
                        <a:cs typeface="Times New Roman"/>
                      </a:endParaRPr>
                    </a:p>
                  </a:txBody>
                  <a:tcPr marL="68580" marR="68580" marT="0" marB="0">
                    <a:lnL>
                      <a:noFill/>
                    </a:lnL>
                    <a:lnR>
                      <a:noFill/>
                    </a:lnR>
                    <a:lnT>
                      <a:noFill/>
                    </a:lnT>
                    <a:lnB>
                      <a:noFill/>
                    </a:lnB>
                    <a:solidFill>
                      <a:srgbClr val="DFD8E8"/>
                    </a:solidFill>
                  </a:tcPr>
                </a:tc>
                <a:tc>
                  <a:txBody>
                    <a:bodyPr/>
                    <a:lstStyle/>
                    <a:p>
                      <a:pPr algn="ctr">
                        <a:spcAft>
                          <a:spcPts val="0"/>
                        </a:spcAft>
                      </a:pPr>
                      <a:r>
                        <a:rPr lang="en-GB" sz="1100" dirty="0">
                          <a:solidFill>
                            <a:srgbClr val="5F497A"/>
                          </a:solidFill>
                          <a:effectLst/>
                          <a:latin typeface="Calibri"/>
                          <a:ea typeface="Calibri"/>
                          <a:cs typeface="Times New Roman"/>
                        </a:rPr>
                        <a:t>22.5%</a:t>
                      </a:r>
                      <a:endParaRPr lang="en-GB" sz="1100" dirty="0">
                        <a:effectLst/>
                        <a:latin typeface="Calibri"/>
                        <a:ea typeface="Calibri"/>
                        <a:cs typeface="Times New Roman"/>
                      </a:endParaRPr>
                    </a:p>
                  </a:txBody>
                  <a:tcPr marL="68580" marR="68580" marT="0" marB="0">
                    <a:lnL>
                      <a:noFill/>
                    </a:lnL>
                    <a:lnR>
                      <a:noFill/>
                    </a:lnR>
                    <a:lnT>
                      <a:noFill/>
                    </a:lnT>
                    <a:lnB>
                      <a:noFill/>
                    </a:lnB>
                    <a:solidFill>
                      <a:srgbClr val="DFD8E8"/>
                    </a:solidFill>
                  </a:tcPr>
                </a:tc>
                <a:tc>
                  <a:txBody>
                    <a:bodyPr/>
                    <a:lstStyle/>
                    <a:p>
                      <a:pPr algn="ctr">
                        <a:spcAft>
                          <a:spcPts val="0"/>
                        </a:spcAft>
                      </a:pPr>
                      <a:r>
                        <a:rPr lang="en-GB" sz="1100" dirty="0" smtClean="0">
                          <a:solidFill>
                            <a:srgbClr val="00B050"/>
                          </a:solidFill>
                          <a:effectLst/>
                          <a:latin typeface="Calibri"/>
                          <a:ea typeface="Calibri"/>
                          <a:cs typeface="Times New Roman"/>
                        </a:rPr>
                        <a:t>1.5%</a:t>
                      </a:r>
                      <a:endParaRPr lang="en-GB" sz="1100" dirty="0">
                        <a:solidFill>
                          <a:srgbClr val="00B050"/>
                        </a:solidFill>
                        <a:effectLst/>
                        <a:latin typeface="Calibri"/>
                        <a:ea typeface="Calibri"/>
                        <a:cs typeface="Times New Roman"/>
                      </a:endParaRPr>
                    </a:p>
                  </a:txBody>
                  <a:tcPr marL="68580" marR="68580" marT="0" marB="0">
                    <a:lnL>
                      <a:noFill/>
                    </a:lnL>
                    <a:lnR>
                      <a:noFill/>
                    </a:lnR>
                    <a:lnT>
                      <a:noFill/>
                    </a:lnT>
                    <a:lnB>
                      <a:noFill/>
                    </a:lnB>
                    <a:solidFill>
                      <a:srgbClr val="DFD8E8"/>
                    </a:solidFill>
                  </a:tcPr>
                </a:tc>
                <a:tc>
                  <a:txBody>
                    <a:bodyPr/>
                    <a:lstStyle/>
                    <a:p>
                      <a:pPr algn="ctr">
                        <a:spcAft>
                          <a:spcPts val="0"/>
                        </a:spcAft>
                      </a:pPr>
                      <a:r>
                        <a:rPr lang="en-GB" sz="1100" dirty="0">
                          <a:solidFill>
                            <a:srgbClr val="5F497A"/>
                          </a:solidFill>
                          <a:effectLst/>
                          <a:latin typeface="Calibri"/>
                          <a:ea typeface="Calibri"/>
                          <a:cs typeface="Times New Roman"/>
                        </a:rPr>
                        <a:t>1.6%</a:t>
                      </a:r>
                      <a:endParaRPr lang="en-GB" sz="1100" dirty="0">
                        <a:effectLst/>
                        <a:latin typeface="Calibri"/>
                        <a:ea typeface="Calibri"/>
                        <a:cs typeface="Times New Roman"/>
                      </a:endParaRPr>
                    </a:p>
                  </a:txBody>
                  <a:tcPr marL="68580" marR="68580" marT="0" marB="0">
                    <a:lnL>
                      <a:noFill/>
                    </a:lnL>
                    <a:lnR>
                      <a:noFill/>
                    </a:lnR>
                    <a:lnT>
                      <a:noFill/>
                    </a:lnT>
                    <a:lnB>
                      <a:noFill/>
                    </a:lnB>
                    <a:solidFill>
                      <a:srgbClr val="DFD8E8"/>
                    </a:solidFill>
                  </a:tcPr>
                </a:tc>
                <a:tc>
                  <a:txBody>
                    <a:bodyPr/>
                    <a:lstStyle/>
                    <a:p>
                      <a:pPr algn="ctr">
                        <a:spcAft>
                          <a:spcPts val="0"/>
                        </a:spcAft>
                      </a:pPr>
                      <a:r>
                        <a:rPr lang="en-GB" sz="1100">
                          <a:solidFill>
                            <a:srgbClr val="5F497A"/>
                          </a:solidFill>
                          <a:effectLst/>
                          <a:latin typeface="Calibri"/>
                          <a:ea typeface="Calibri"/>
                          <a:cs typeface="Times New Roman"/>
                        </a:rPr>
                        <a:t>3.1%</a:t>
                      </a:r>
                      <a:endParaRPr lang="en-GB" sz="1100">
                        <a:effectLst/>
                        <a:latin typeface="Calibri"/>
                        <a:ea typeface="Calibri"/>
                        <a:cs typeface="Times New Roman"/>
                      </a:endParaRPr>
                    </a:p>
                  </a:txBody>
                  <a:tcPr marL="68580" marR="68580" marT="0" marB="0">
                    <a:lnL>
                      <a:noFill/>
                    </a:lnL>
                    <a:lnR>
                      <a:noFill/>
                    </a:lnR>
                    <a:lnT>
                      <a:noFill/>
                    </a:lnT>
                    <a:lnB>
                      <a:noFill/>
                    </a:lnB>
                    <a:solidFill>
                      <a:srgbClr val="DFD8E8"/>
                    </a:solidFill>
                  </a:tcPr>
                </a:tc>
              </a:tr>
              <a:tr h="324036">
                <a:tc>
                  <a:txBody>
                    <a:bodyPr/>
                    <a:lstStyle/>
                    <a:p>
                      <a:pPr algn="ctr">
                        <a:spcAft>
                          <a:spcPts val="0"/>
                        </a:spcAft>
                      </a:pPr>
                      <a:r>
                        <a:rPr lang="en-GB" sz="1100" b="1">
                          <a:solidFill>
                            <a:srgbClr val="5F497A"/>
                          </a:solidFill>
                          <a:effectLst/>
                          <a:latin typeface="Calibri"/>
                          <a:ea typeface="Calibri"/>
                          <a:cs typeface="Times New Roman"/>
                        </a:rPr>
                        <a:t>8</a:t>
                      </a:r>
                      <a:endParaRPr lang="en-GB" sz="1100">
                        <a:effectLst/>
                        <a:latin typeface="Calibri"/>
                        <a:ea typeface="Calibri"/>
                        <a:cs typeface="Times New Roman"/>
                      </a:endParaRPr>
                    </a:p>
                  </a:txBody>
                  <a:tcPr marL="68580" marR="68580" marT="0" marB="0">
                    <a:lnL>
                      <a:noFill/>
                    </a:lnL>
                    <a:lnR>
                      <a:noFill/>
                    </a:lnR>
                    <a:lnT>
                      <a:noFill/>
                    </a:lnT>
                    <a:lnB>
                      <a:noFill/>
                    </a:lnB>
                  </a:tcPr>
                </a:tc>
                <a:tc>
                  <a:txBody>
                    <a:bodyPr/>
                    <a:lstStyle/>
                    <a:p>
                      <a:pPr algn="ctr">
                        <a:spcAft>
                          <a:spcPts val="0"/>
                        </a:spcAft>
                      </a:pPr>
                      <a:r>
                        <a:rPr lang="en-GB" sz="1100" dirty="0" smtClean="0">
                          <a:solidFill>
                            <a:srgbClr val="FF0000"/>
                          </a:solidFill>
                          <a:effectLst/>
                          <a:latin typeface="Calibri"/>
                          <a:ea typeface="Calibri"/>
                          <a:cs typeface="Times New Roman"/>
                        </a:rPr>
                        <a:t>19.3%</a:t>
                      </a:r>
                      <a:endParaRPr lang="en-GB" sz="1100" dirty="0">
                        <a:solidFill>
                          <a:srgbClr val="FF0000"/>
                        </a:solidFill>
                        <a:effectLst/>
                        <a:latin typeface="Calibri"/>
                        <a:ea typeface="Calibri"/>
                        <a:cs typeface="Times New Roman"/>
                      </a:endParaRPr>
                    </a:p>
                  </a:txBody>
                  <a:tcPr marL="68580" marR="68580" marT="0" marB="0">
                    <a:lnL>
                      <a:noFill/>
                    </a:lnL>
                    <a:lnR>
                      <a:noFill/>
                    </a:lnR>
                    <a:lnT>
                      <a:noFill/>
                    </a:lnT>
                    <a:lnB>
                      <a:noFill/>
                    </a:lnB>
                  </a:tcPr>
                </a:tc>
                <a:tc>
                  <a:txBody>
                    <a:bodyPr/>
                    <a:lstStyle/>
                    <a:p>
                      <a:pPr algn="ctr">
                        <a:spcAft>
                          <a:spcPts val="0"/>
                        </a:spcAft>
                      </a:pPr>
                      <a:r>
                        <a:rPr lang="en-GB" sz="1100" dirty="0">
                          <a:solidFill>
                            <a:srgbClr val="5F497A"/>
                          </a:solidFill>
                          <a:effectLst/>
                          <a:latin typeface="Calibri"/>
                          <a:ea typeface="Calibri"/>
                          <a:cs typeface="Times New Roman"/>
                        </a:rPr>
                        <a:t>18.3%</a:t>
                      </a:r>
                      <a:endParaRPr lang="en-GB" sz="1100" dirty="0">
                        <a:effectLst/>
                        <a:latin typeface="Calibri"/>
                        <a:ea typeface="Calibri"/>
                        <a:cs typeface="Times New Roman"/>
                      </a:endParaRPr>
                    </a:p>
                  </a:txBody>
                  <a:tcPr marL="68580" marR="68580" marT="0" marB="0">
                    <a:lnL>
                      <a:noFill/>
                    </a:lnL>
                    <a:lnR>
                      <a:noFill/>
                    </a:lnR>
                    <a:lnT>
                      <a:noFill/>
                    </a:lnT>
                    <a:lnB>
                      <a:noFill/>
                    </a:lnB>
                  </a:tcPr>
                </a:tc>
                <a:tc>
                  <a:txBody>
                    <a:bodyPr/>
                    <a:lstStyle/>
                    <a:p>
                      <a:pPr algn="ctr">
                        <a:spcAft>
                          <a:spcPts val="0"/>
                        </a:spcAft>
                      </a:pPr>
                      <a:r>
                        <a:rPr lang="en-GB" sz="1100" dirty="0">
                          <a:solidFill>
                            <a:srgbClr val="5F497A"/>
                          </a:solidFill>
                          <a:effectLst/>
                          <a:latin typeface="Calibri"/>
                          <a:ea typeface="Calibri"/>
                          <a:cs typeface="Times New Roman"/>
                        </a:rPr>
                        <a:t>18.6%</a:t>
                      </a:r>
                      <a:endParaRPr lang="en-GB" sz="1100" dirty="0">
                        <a:effectLst/>
                        <a:latin typeface="Calibri"/>
                        <a:ea typeface="Calibri"/>
                        <a:cs typeface="Times New Roman"/>
                      </a:endParaRPr>
                    </a:p>
                  </a:txBody>
                  <a:tcPr marL="68580" marR="68580" marT="0" marB="0">
                    <a:lnL>
                      <a:noFill/>
                    </a:lnL>
                    <a:lnR>
                      <a:noFill/>
                    </a:lnR>
                    <a:lnT>
                      <a:noFill/>
                    </a:lnT>
                    <a:lnB>
                      <a:noFill/>
                    </a:lnB>
                  </a:tcPr>
                </a:tc>
                <a:tc>
                  <a:txBody>
                    <a:bodyPr/>
                    <a:lstStyle/>
                    <a:p>
                      <a:pPr algn="ctr">
                        <a:spcAft>
                          <a:spcPts val="0"/>
                        </a:spcAft>
                      </a:pPr>
                      <a:r>
                        <a:rPr lang="en-GB" sz="1100" dirty="0" smtClean="0">
                          <a:solidFill>
                            <a:srgbClr val="00B050"/>
                          </a:solidFill>
                          <a:effectLst/>
                          <a:latin typeface="Calibri"/>
                          <a:ea typeface="Calibri"/>
                          <a:cs typeface="Times New Roman"/>
                        </a:rPr>
                        <a:t>3.1%</a:t>
                      </a:r>
                      <a:endParaRPr lang="en-GB" sz="1100" dirty="0">
                        <a:solidFill>
                          <a:srgbClr val="00B050"/>
                        </a:solidFill>
                        <a:effectLst/>
                        <a:latin typeface="Calibri"/>
                        <a:ea typeface="Calibri"/>
                        <a:cs typeface="Times New Roman"/>
                      </a:endParaRPr>
                    </a:p>
                  </a:txBody>
                  <a:tcPr marL="68580" marR="68580" marT="0" marB="0">
                    <a:lnL>
                      <a:noFill/>
                    </a:lnL>
                    <a:lnR>
                      <a:noFill/>
                    </a:lnR>
                    <a:lnT>
                      <a:noFill/>
                    </a:lnT>
                    <a:lnB>
                      <a:noFill/>
                    </a:lnB>
                  </a:tcPr>
                </a:tc>
                <a:tc>
                  <a:txBody>
                    <a:bodyPr/>
                    <a:lstStyle/>
                    <a:p>
                      <a:pPr algn="ctr">
                        <a:spcAft>
                          <a:spcPts val="0"/>
                        </a:spcAft>
                      </a:pPr>
                      <a:r>
                        <a:rPr lang="en-GB" sz="1100" dirty="0">
                          <a:solidFill>
                            <a:srgbClr val="5F497A"/>
                          </a:solidFill>
                          <a:effectLst/>
                          <a:latin typeface="Calibri"/>
                          <a:ea typeface="Calibri"/>
                          <a:cs typeface="Times New Roman"/>
                        </a:rPr>
                        <a:t>3.3%</a:t>
                      </a:r>
                      <a:endParaRPr lang="en-GB" sz="1100" dirty="0">
                        <a:effectLst/>
                        <a:latin typeface="Calibri"/>
                        <a:ea typeface="Calibri"/>
                        <a:cs typeface="Times New Roman"/>
                      </a:endParaRPr>
                    </a:p>
                  </a:txBody>
                  <a:tcPr marL="68580" marR="68580" marT="0" marB="0">
                    <a:lnL>
                      <a:noFill/>
                    </a:lnL>
                    <a:lnR>
                      <a:noFill/>
                    </a:lnR>
                    <a:lnT>
                      <a:noFill/>
                    </a:lnT>
                    <a:lnB>
                      <a:noFill/>
                    </a:lnB>
                  </a:tcPr>
                </a:tc>
                <a:tc>
                  <a:txBody>
                    <a:bodyPr/>
                    <a:lstStyle/>
                    <a:p>
                      <a:pPr algn="ctr">
                        <a:spcAft>
                          <a:spcPts val="0"/>
                        </a:spcAft>
                      </a:pPr>
                      <a:r>
                        <a:rPr lang="en-GB" sz="1100">
                          <a:solidFill>
                            <a:srgbClr val="5F497A"/>
                          </a:solidFill>
                          <a:effectLst/>
                          <a:latin typeface="Calibri"/>
                          <a:ea typeface="Calibri"/>
                          <a:cs typeface="Times New Roman"/>
                        </a:rPr>
                        <a:t>4.5%</a:t>
                      </a:r>
                      <a:endParaRPr lang="en-GB" sz="1100">
                        <a:effectLst/>
                        <a:latin typeface="Calibri"/>
                        <a:ea typeface="Calibri"/>
                        <a:cs typeface="Times New Roman"/>
                      </a:endParaRPr>
                    </a:p>
                  </a:txBody>
                  <a:tcPr marL="68580" marR="68580" marT="0" marB="0">
                    <a:lnL>
                      <a:noFill/>
                    </a:lnL>
                    <a:lnR>
                      <a:noFill/>
                    </a:lnR>
                    <a:lnT>
                      <a:noFill/>
                    </a:lnT>
                    <a:lnB>
                      <a:noFill/>
                    </a:lnB>
                  </a:tcPr>
                </a:tc>
              </a:tr>
              <a:tr h="324036">
                <a:tc>
                  <a:txBody>
                    <a:bodyPr/>
                    <a:lstStyle/>
                    <a:p>
                      <a:pPr algn="ctr">
                        <a:spcAft>
                          <a:spcPts val="0"/>
                        </a:spcAft>
                      </a:pPr>
                      <a:r>
                        <a:rPr lang="en-GB" sz="1100" b="1">
                          <a:solidFill>
                            <a:srgbClr val="5F497A"/>
                          </a:solidFill>
                          <a:effectLst/>
                          <a:latin typeface="Calibri"/>
                          <a:ea typeface="Calibri"/>
                          <a:cs typeface="Times New Roman"/>
                        </a:rPr>
                        <a:t>10</a:t>
                      </a:r>
                      <a:endParaRPr lang="en-GB" sz="1100">
                        <a:effectLst/>
                        <a:latin typeface="Calibri"/>
                        <a:ea typeface="Calibri"/>
                        <a:cs typeface="Times New Roman"/>
                      </a:endParaRPr>
                    </a:p>
                  </a:txBody>
                  <a:tcPr marL="68580" marR="68580" marT="0" marB="0">
                    <a:lnL>
                      <a:noFill/>
                    </a:lnL>
                    <a:lnR>
                      <a:noFill/>
                    </a:lnR>
                    <a:lnT>
                      <a:noFill/>
                    </a:lnT>
                    <a:lnB w="12700" cap="flat" cmpd="sng" algn="ctr">
                      <a:solidFill>
                        <a:srgbClr val="8064A2"/>
                      </a:solidFill>
                      <a:prstDash val="solid"/>
                      <a:round/>
                      <a:headEnd type="none" w="med" len="med"/>
                      <a:tailEnd type="none" w="med" len="med"/>
                    </a:lnB>
                    <a:solidFill>
                      <a:srgbClr val="DFD8E8"/>
                    </a:solidFill>
                  </a:tcPr>
                </a:tc>
                <a:tc>
                  <a:txBody>
                    <a:bodyPr/>
                    <a:lstStyle/>
                    <a:p>
                      <a:pPr algn="ctr">
                        <a:spcAft>
                          <a:spcPts val="0"/>
                        </a:spcAft>
                      </a:pPr>
                      <a:r>
                        <a:rPr lang="en-GB" sz="1100" dirty="0" smtClean="0">
                          <a:solidFill>
                            <a:srgbClr val="00B050"/>
                          </a:solidFill>
                          <a:effectLst/>
                          <a:latin typeface="Calibri"/>
                          <a:ea typeface="Calibri"/>
                          <a:cs typeface="Times New Roman"/>
                        </a:rPr>
                        <a:t>15.1%</a:t>
                      </a:r>
                      <a:endParaRPr lang="en-GB" sz="1100" dirty="0">
                        <a:solidFill>
                          <a:srgbClr val="00B050"/>
                        </a:solidFill>
                        <a:effectLst/>
                        <a:latin typeface="Calibri"/>
                        <a:ea typeface="Calibri"/>
                        <a:cs typeface="Times New Roman"/>
                      </a:endParaRPr>
                    </a:p>
                  </a:txBody>
                  <a:tcPr marL="68580" marR="68580" marT="0" marB="0">
                    <a:lnL>
                      <a:noFill/>
                    </a:lnL>
                    <a:lnR>
                      <a:noFill/>
                    </a:lnR>
                    <a:lnT>
                      <a:noFill/>
                    </a:lnT>
                    <a:lnB w="12700" cap="flat" cmpd="sng" algn="ctr">
                      <a:solidFill>
                        <a:srgbClr val="8064A2"/>
                      </a:solidFill>
                      <a:prstDash val="solid"/>
                      <a:round/>
                      <a:headEnd type="none" w="med" len="med"/>
                      <a:tailEnd type="none" w="med" len="med"/>
                    </a:lnB>
                    <a:solidFill>
                      <a:srgbClr val="DFD8E8"/>
                    </a:solidFill>
                  </a:tcPr>
                </a:tc>
                <a:tc>
                  <a:txBody>
                    <a:bodyPr/>
                    <a:lstStyle/>
                    <a:p>
                      <a:pPr algn="ctr">
                        <a:spcAft>
                          <a:spcPts val="0"/>
                        </a:spcAft>
                      </a:pPr>
                      <a:r>
                        <a:rPr lang="en-GB" sz="1100" dirty="0" smtClean="0">
                          <a:solidFill>
                            <a:srgbClr val="5F497A"/>
                          </a:solidFill>
                          <a:effectLst/>
                          <a:latin typeface="+mn-lt"/>
                          <a:ea typeface="Calibri"/>
                          <a:cs typeface="Times New Roman"/>
                        </a:rPr>
                        <a:t>16.9%</a:t>
                      </a:r>
                      <a:endParaRPr lang="en-GB" sz="1100" dirty="0">
                        <a:effectLst/>
                        <a:latin typeface="Calibri"/>
                        <a:ea typeface="Calibri"/>
                        <a:cs typeface="Times New Roman"/>
                      </a:endParaRPr>
                    </a:p>
                  </a:txBody>
                  <a:tcPr marL="68580" marR="68580" marT="0" marB="0">
                    <a:lnL>
                      <a:noFill/>
                    </a:lnL>
                    <a:lnR>
                      <a:noFill/>
                    </a:lnR>
                    <a:lnT>
                      <a:noFill/>
                    </a:lnT>
                    <a:lnB w="12700" cap="flat" cmpd="sng" algn="ctr">
                      <a:solidFill>
                        <a:srgbClr val="8064A2"/>
                      </a:solidFill>
                      <a:prstDash val="solid"/>
                      <a:round/>
                      <a:headEnd type="none" w="med" len="med"/>
                      <a:tailEnd type="none" w="med" len="med"/>
                    </a:lnB>
                    <a:solidFill>
                      <a:srgbClr val="DFD8E8"/>
                    </a:solidFill>
                  </a:tcPr>
                </a:tc>
                <a:tc>
                  <a:txBody>
                    <a:bodyPr/>
                    <a:lstStyle/>
                    <a:p>
                      <a:pPr algn="ctr">
                        <a:spcAft>
                          <a:spcPts val="0"/>
                        </a:spcAft>
                      </a:pPr>
                      <a:r>
                        <a:rPr lang="en-GB" sz="1100" dirty="0">
                          <a:solidFill>
                            <a:srgbClr val="5F497A"/>
                          </a:solidFill>
                          <a:effectLst/>
                          <a:latin typeface="Calibri"/>
                          <a:ea typeface="Calibri"/>
                          <a:cs typeface="Times New Roman"/>
                        </a:rPr>
                        <a:t>13.9%</a:t>
                      </a:r>
                      <a:endParaRPr lang="en-GB" sz="1100" dirty="0">
                        <a:effectLst/>
                        <a:latin typeface="Calibri"/>
                        <a:ea typeface="Calibri"/>
                        <a:cs typeface="Times New Roman"/>
                      </a:endParaRPr>
                    </a:p>
                  </a:txBody>
                  <a:tcPr marL="68580" marR="68580" marT="0" marB="0">
                    <a:lnL>
                      <a:noFill/>
                    </a:lnL>
                    <a:lnR>
                      <a:noFill/>
                    </a:lnR>
                    <a:lnT>
                      <a:noFill/>
                    </a:lnT>
                    <a:lnB w="12700" cap="flat" cmpd="sng" algn="ctr">
                      <a:solidFill>
                        <a:srgbClr val="8064A2"/>
                      </a:solidFill>
                      <a:prstDash val="solid"/>
                      <a:round/>
                      <a:headEnd type="none" w="med" len="med"/>
                      <a:tailEnd type="none" w="med" len="med"/>
                    </a:lnB>
                    <a:solidFill>
                      <a:srgbClr val="DFD8E8"/>
                    </a:solidFill>
                  </a:tcPr>
                </a:tc>
                <a:tc>
                  <a:txBody>
                    <a:bodyPr/>
                    <a:lstStyle/>
                    <a:p>
                      <a:pPr algn="ctr">
                        <a:spcAft>
                          <a:spcPts val="0"/>
                        </a:spcAft>
                      </a:pPr>
                      <a:r>
                        <a:rPr lang="en-GB" sz="1100" dirty="0" smtClean="0">
                          <a:solidFill>
                            <a:srgbClr val="00B050"/>
                          </a:solidFill>
                          <a:effectLst/>
                          <a:latin typeface="Calibri"/>
                          <a:ea typeface="Calibri"/>
                          <a:cs typeface="Times New Roman"/>
                        </a:rPr>
                        <a:t>5.0%</a:t>
                      </a:r>
                      <a:endParaRPr lang="en-GB" sz="1100" dirty="0">
                        <a:solidFill>
                          <a:srgbClr val="00B050"/>
                        </a:solidFill>
                        <a:effectLst/>
                        <a:latin typeface="Calibri"/>
                        <a:ea typeface="Calibri"/>
                        <a:cs typeface="Times New Roman"/>
                      </a:endParaRPr>
                    </a:p>
                  </a:txBody>
                  <a:tcPr marL="68580" marR="68580" marT="0" marB="0">
                    <a:lnL>
                      <a:noFill/>
                    </a:lnL>
                    <a:lnR>
                      <a:noFill/>
                    </a:lnR>
                    <a:lnT>
                      <a:noFill/>
                    </a:lnT>
                    <a:lnB w="12700" cap="flat" cmpd="sng" algn="ctr">
                      <a:solidFill>
                        <a:srgbClr val="8064A2"/>
                      </a:solidFill>
                      <a:prstDash val="solid"/>
                      <a:round/>
                      <a:headEnd type="none" w="med" len="med"/>
                      <a:tailEnd type="none" w="med" len="med"/>
                    </a:lnB>
                    <a:solidFill>
                      <a:srgbClr val="DFD8E8"/>
                    </a:solidFill>
                  </a:tcPr>
                </a:tc>
                <a:tc>
                  <a:txBody>
                    <a:bodyPr/>
                    <a:lstStyle/>
                    <a:p>
                      <a:pPr algn="ctr">
                        <a:spcAft>
                          <a:spcPts val="0"/>
                        </a:spcAft>
                      </a:pPr>
                      <a:r>
                        <a:rPr lang="en-GB" sz="1100" dirty="0">
                          <a:solidFill>
                            <a:srgbClr val="5F497A"/>
                          </a:solidFill>
                          <a:effectLst/>
                          <a:latin typeface="Calibri"/>
                          <a:ea typeface="Calibri"/>
                          <a:cs typeface="Times New Roman"/>
                        </a:rPr>
                        <a:t>5.1%</a:t>
                      </a:r>
                      <a:endParaRPr lang="en-GB" sz="1100" dirty="0">
                        <a:effectLst/>
                        <a:latin typeface="Calibri"/>
                        <a:ea typeface="Calibri"/>
                        <a:cs typeface="Times New Roman"/>
                      </a:endParaRPr>
                    </a:p>
                  </a:txBody>
                  <a:tcPr marL="68580" marR="68580" marT="0" marB="0">
                    <a:lnL>
                      <a:noFill/>
                    </a:lnL>
                    <a:lnR>
                      <a:noFill/>
                    </a:lnR>
                    <a:lnT>
                      <a:noFill/>
                    </a:lnT>
                    <a:lnB w="12700" cap="flat" cmpd="sng" algn="ctr">
                      <a:solidFill>
                        <a:srgbClr val="8064A2"/>
                      </a:solidFill>
                      <a:prstDash val="solid"/>
                      <a:round/>
                      <a:headEnd type="none" w="med" len="med"/>
                      <a:tailEnd type="none" w="med" len="med"/>
                    </a:lnB>
                    <a:solidFill>
                      <a:srgbClr val="DFD8E8"/>
                    </a:solidFill>
                  </a:tcPr>
                </a:tc>
                <a:tc>
                  <a:txBody>
                    <a:bodyPr/>
                    <a:lstStyle/>
                    <a:p>
                      <a:pPr algn="ctr">
                        <a:spcAft>
                          <a:spcPts val="0"/>
                        </a:spcAft>
                      </a:pPr>
                      <a:r>
                        <a:rPr lang="en-GB" sz="1100" dirty="0">
                          <a:solidFill>
                            <a:srgbClr val="5F497A"/>
                          </a:solidFill>
                          <a:effectLst/>
                          <a:latin typeface="Calibri"/>
                          <a:ea typeface="Calibri"/>
                          <a:cs typeface="Times New Roman"/>
                        </a:rPr>
                        <a:t>5.8%</a:t>
                      </a:r>
                      <a:endParaRPr lang="en-GB" sz="1100" dirty="0">
                        <a:effectLst/>
                        <a:latin typeface="Calibri"/>
                        <a:ea typeface="Calibri"/>
                        <a:cs typeface="Times New Roman"/>
                      </a:endParaRPr>
                    </a:p>
                  </a:txBody>
                  <a:tcPr marL="68580" marR="68580" marT="0" marB="0">
                    <a:lnL>
                      <a:noFill/>
                    </a:lnL>
                    <a:lnR>
                      <a:noFill/>
                    </a:lnR>
                    <a:lnT>
                      <a:noFill/>
                    </a:lnT>
                    <a:lnB w="12700" cap="flat" cmpd="sng" algn="ctr">
                      <a:solidFill>
                        <a:srgbClr val="8064A2"/>
                      </a:solidFill>
                      <a:prstDash val="solid"/>
                      <a:round/>
                      <a:headEnd type="none" w="med" len="med"/>
                      <a:tailEnd type="none" w="med" len="med"/>
                    </a:lnB>
                    <a:solidFill>
                      <a:srgbClr val="DFD8E8"/>
                    </a:solidFill>
                  </a:tcPr>
                </a:tc>
              </a:tr>
            </a:tbl>
          </a:graphicData>
        </a:graphic>
      </p:graphicFrame>
      <p:sp>
        <p:nvSpPr>
          <p:cNvPr id="9" name="Rectangle 2"/>
          <p:cNvSpPr>
            <a:spLocks noChangeArrowheads="1"/>
          </p:cNvSpPr>
          <p:nvPr/>
        </p:nvSpPr>
        <p:spPr bwMode="auto">
          <a:xfrm>
            <a:off x="107504" y="722166"/>
            <a:ext cx="8496944" cy="877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The following table highlights the reducing concern of bullying with advancing age – this is consistent over time.  </a:t>
            </a:r>
            <a:r>
              <a:rPr kumimoji="0" lang="en-GB" altLang="en-US" sz="1100" b="0" i="1"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Do you ever feel afraid of going to school because of bullying? ‘Never’</a:t>
            </a:r>
            <a:endParaRPr kumimoji="0" lang="en-GB" alt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1"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Do you ever feel scared to go to school because of other children? ‘No’</a:t>
            </a:r>
            <a:endParaRPr kumimoji="0" lang="en-GB" alt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2"/>
          <p:cNvSpPr>
            <a:spLocks noChangeArrowheads="1"/>
          </p:cNvSpPr>
          <p:nvPr/>
        </p:nvSpPr>
        <p:spPr bwMode="auto">
          <a:xfrm>
            <a:off x="107706" y="3861048"/>
            <a:ext cx="8496944"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In the last 12 months at school:</a:t>
            </a:r>
            <a:endParaRPr kumimoji="0" lang="en-GB" alt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1098512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HRBQ</a:t>
            </a:r>
            <a:endParaRPr lang="en-GB" dirty="0"/>
          </a:p>
        </p:txBody>
      </p:sp>
      <p:sp>
        <p:nvSpPr>
          <p:cNvPr id="3" name="Content Placeholder 2"/>
          <p:cNvSpPr>
            <a:spLocks noGrp="1"/>
          </p:cNvSpPr>
          <p:nvPr>
            <p:ph idx="1"/>
          </p:nvPr>
        </p:nvSpPr>
        <p:spPr>
          <a:xfrm>
            <a:off x="457200" y="1196752"/>
            <a:ext cx="8229600" cy="4824536"/>
          </a:xfrm>
        </p:spPr>
        <p:txBody>
          <a:bodyPr/>
          <a:lstStyle/>
          <a:p>
            <a:r>
              <a:rPr lang="en-GB" sz="2800" dirty="0" smtClean="0"/>
              <a:t>Do you ever feel scared to go to schools because of other children? (</a:t>
            </a:r>
            <a:r>
              <a:rPr lang="en-GB" sz="2800" dirty="0" err="1" smtClean="0"/>
              <a:t>Yr</a:t>
            </a:r>
            <a:r>
              <a:rPr lang="en-GB" sz="2800" dirty="0" smtClean="0"/>
              <a:t> 2)</a:t>
            </a:r>
          </a:p>
          <a:p>
            <a:pPr marL="0" indent="0">
              <a:buNone/>
            </a:pPr>
            <a:r>
              <a:rPr lang="en-GB" sz="2800" dirty="0" smtClean="0"/>
              <a:t>No Males 67%      Females 52%</a:t>
            </a:r>
          </a:p>
          <a:p>
            <a:r>
              <a:rPr lang="en-GB" sz="2800" dirty="0" smtClean="0"/>
              <a:t>Do you think your school takes bullying seriously? (</a:t>
            </a:r>
            <a:r>
              <a:rPr lang="en-GB" sz="2800" dirty="0" err="1" smtClean="0"/>
              <a:t>Yrs</a:t>
            </a:r>
            <a:r>
              <a:rPr lang="en-GB" sz="2800" dirty="0" smtClean="0"/>
              <a:t> 4 &amp; 6)</a:t>
            </a:r>
          </a:p>
          <a:p>
            <a:pPr marL="0" indent="0">
              <a:buNone/>
            </a:pPr>
            <a:r>
              <a:rPr lang="en-GB" sz="2800" dirty="0" smtClean="0"/>
              <a:t>Yes 78%		Don't know 14% 	  No 9%</a:t>
            </a:r>
            <a:endParaRPr lang="en-GB" sz="2800" dirty="0"/>
          </a:p>
          <a:p>
            <a:r>
              <a:rPr lang="en-GB" sz="2800" dirty="0" smtClean="0"/>
              <a:t>Do you ever feel afraid to go to school because of bullying? (</a:t>
            </a:r>
            <a:r>
              <a:rPr lang="en-GB" sz="2800" dirty="0" err="1" smtClean="0"/>
              <a:t>Yrs</a:t>
            </a:r>
            <a:r>
              <a:rPr lang="en-GB" sz="2800" dirty="0" smtClean="0"/>
              <a:t> 8 &amp; 10)</a:t>
            </a:r>
          </a:p>
          <a:p>
            <a:pPr marL="0" indent="0">
              <a:buNone/>
            </a:pPr>
            <a:r>
              <a:rPr lang="en-GB" sz="2800" dirty="0" smtClean="0"/>
              <a:t>Sometimes/Often Males 18%  Females 25%</a:t>
            </a:r>
            <a:endParaRPr lang="en-GB" sz="2800" dirty="0"/>
          </a:p>
        </p:txBody>
      </p:sp>
    </p:spTree>
    <p:extLst>
      <p:ext uri="{BB962C8B-B14F-4D97-AF65-F5344CB8AC3E}">
        <p14:creationId xmlns:p14="http://schemas.microsoft.com/office/powerpoint/2010/main" val="1844816248"/>
      </p:ext>
    </p:extLst>
  </p:cSld>
  <p:clrMapOvr>
    <a:masterClrMapping/>
  </p:clrMapOvr>
</p:sld>
</file>

<file path=ppt/theme/theme1.xml><?xml version="1.0" encoding="utf-8"?>
<a:theme xmlns:a="http://schemas.openxmlformats.org/drawingml/2006/main" name="HRBQ 2014 Governors">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1049</TotalTime>
  <Words>1095</Words>
  <Application>Microsoft Office PowerPoint</Application>
  <PresentationFormat>On-screen Show (4:3)</PresentationFormat>
  <Paragraphs>126</Paragraphs>
  <Slides>7</Slides>
  <Notes>4</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HRBQ 2014 Governors</vt:lpstr>
      <vt:lpstr>Peer on Peer (Child on child) Abuse</vt:lpstr>
      <vt:lpstr>PowerPoint Presentation</vt:lpstr>
      <vt:lpstr>PowerPoint Presentation</vt:lpstr>
      <vt:lpstr>Allegations of abuse made against other children</vt:lpstr>
      <vt:lpstr>Important Points</vt:lpstr>
      <vt:lpstr>PowerPoint Presentation</vt:lpstr>
      <vt:lpstr>HRBQ</vt:lpstr>
    </vt:vector>
  </TitlesOfParts>
  <Company>Solihull MBC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Relationships and Sexual Health Policy   For Solihull Children’s Services Social Work Staff and Foster Carers</dc:title>
  <dc:creator>MS Exchange Admin</dc:creator>
  <cp:lastModifiedBy>MS Exchange Admin</cp:lastModifiedBy>
  <cp:revision>27</cp:revision>
  <dcterms:created xsi:type="dcterms:W3CDTF">2017-01-12T13:23:29Z</dcterms:created>
  <dcterms:modified xsi:type="dcterms:W3CDTF">2017-05-24T18:38:04Z</dcterms:modified>
</cp:coreProperties>
</file>