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theme/theme11.xml" ContentType="application/vnd.openxmlformats-officedocument.theme+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theme/theme12.xml" ContentType="application/vnd.openxmlformats-officedocument.theme+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theme/theme13.xml" ContentType="application/vnd.openxmlformats-officedocument.theme+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6" r:id="rId3"/>
    <p:sldMasterId id="2147483698" r:id="rId4"/>
    <p:sldMasterId id="2147483710" r:id="rId5"/>
    <p:sldMasterId id="2147483722" r:id="rId6"/>
    <p:sldMasterId id="2147483734" r:id="rId7"/>
    <p:sldMasterId id="2147483746" r:id="rId8"/>
    <p:sldMasterId id="2147483758" r:id="rId9"/>
    <p:sldMasterId id="2147483770" r:id="rId10"/>
    <p:sldMasterId id="2147483782" r:id="rId11"/>
    <p:sldMasterId id="2147483794" r:id="rId12"/>
    <p:sldMasterId id="2147483806" r:id="rId13"/>
    <p:sldMasterId id="2147483818" r:id="rId14"/>
  </p:sldMasterIdLst>
  <p:notesMasterIdLst>
    <p:notesMasterId r:id="rId38"/>
  </p:notesMasterIdLst>
  <p:sldIdLst>
    <p:sldId id="256" r:id="rId15"/>
    <p:sldId id="257" r:id="rId16"/>
    <p:sldId id="258" r:id="rId17"/>
    <p:sldId id="268" r:id="rId18"/>
    <p:sldId id="269" r:id="rId19"/>
    <p:sldId id="270" r:id="rId20"/>
    <p:sldId id="271" r:id="rId21"/>
    <p:sldId id="272" r:id="rId22"/>
    <p:sldId id="273" r:id="rId23"/>
    <p:sldId id="259" r:id="rId24"/>
    <p:sldId id="274" r:id="rId25"/>
    <p:sldId id="275" r:id="rId26"/>
    <p:sldId id="276" r:id="rId27"/>
    <p:sldId id="277" r:id="rId28"/>
    <p:sldId id="278" r:id="rId29"/>
    <p:sldId id="279" r:id="rId30"/>
    <p:sldId id="260" r:id="rId31"/>
    <p:sldId id="261" r:id="rId32"/>
    <p:sldId id="262" r:id="rId33"/>
    <p:sldId id="267" r:id="rId34"/>
    <p:sldId id="263" r:id="rId35"/>
    <p:sldId id="264" r:id="rId36"/>
    <p:sldId id="26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ECE346-1B53-4E86-8267-A29AC3FB73D0}" type="datetimeFigureOut">
              <a:rPr lang="en-GB" smtClean="0"/>
              <a:t>23/09/2016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BFCCCA-C8C1-4EF6-8BA9-BD3C995D8DDE}" type="slidenum">
              <a:rPr lang="en-GB" smtClean="0"/>
              <a:t>‹#›</a:t>
            </a:fld>
            <a:endParaRPr lang="en-GB"/>
          </a:p>
        </p:txBody>
      </p:sp>
    </p:spTree>
    <p:extLst>
      <p:ext uri="{BB962C8B-B14F-4D97-AF65-F5344CB8AC3E}">
        <p14:creationId xmlns:p14="http://schemas.microsoft.com/office/powerpoint/2010/main" val="1949910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a:p>
            <a:pPr>
              <a:spcBef>
                <a:spcPct val="0"/>
              </a:spcBef>
            </a:pPr>
            <a:r>
              <a:rPr lang="en-GB" smtClean="0"/>
              <a:t>Whilst some of the impacts of parental substance use on children may be drug-specific – safety issues in the home, for example – the majority are not. Most challenges will be shared by children with other vulnerabilities: teachers and other school staff will already be familiar with them, and there will likely be training, policies and procedures in place for managing them. Parental substance use and its impacts on children, therefore, fall well within the sphere of schools’ existing pastoral care responsibilities, and should not be seen as threatening or as ‘someone else’s job’. </a:t>
            </a:r>
          </a:p>
          <a:p>
            <a:pPr>
              <a:spcBef>
                <a:spcPct val="0"/>
              </a:spcBef>
            </a:pPr>
            <a:r>
              <a:rPr lang="en-GB" smtClean="0"/>
              <a:t>The impacts of parental substance use on children are quite well-documented, but also numerous and complex. Substance use does not exist in a vacuum and children suffering its effects are likely to be subject to a number of other challenges and vulnerabilities in their home life, including: </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hangingPunct="1"/>
            <a:fld id="{590E9DD0-233F-403D-9606-7F49E9B86214}" type="slidenum">
              <a:rPr lang="en-GB">
                <a:solidFill>
                  <a:prstClr val="black"/>
                </a:solidFill>
              </a:rPr>
              <a:pPr eaLnBrk="1" hangingPunct="1"/>
              <a:t>5</a:t>
            </a:fld>
            <a:endParaRPr lang="en-GB">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smtClean="0">
                <a:latin typeface="Times New Roman" pitchFamily="18" charset="0"/>
              </a:rPr>
              <a:t>T1, T2, T3 – support at thresholds 1, 2 and 3 is known as early help.  </a:t>
            </a:r>
          </a:p>
          <a:p>
            <a:r>
              <a:rPr lang="en-GB" dirty="0" smtClean="0">
                <a:latin typeface="Times New Roman" pitchFamily="18" charset="0"/>
              </a:rPr>
              <a:t>T4 – statutory intervention – meets children’s social work threshold.  </a:t>
            </a:r>
          </a:p>
          <a:p>
            <a:r>
              <a:rPr lang="en-GB" dirty="0" smtClean="0">
                <a:latin typeface="Times New Roman" pitchFamily="18" charset="0"/>
              </a:rPr>
              <a:t>Early help definition:</a:t>
            </a:r>
          </a:p>
          <a:p>
            <a:endParaRPr lang="en-GB" dirty="0" smtClean="0">
              <a:latin typeface="Times New Roman" pitchFamily="18" charset="0"/>
            </a:endParaRPr>
          </a:p>
          <a:p>
            <a:r>
              <a:rPr lang="en-GB" b="1" dirty="0" smtClean="0">
                <a:latin typeface="Times New Roman" pitchFamily="18" charset="0"/>
              </a:rPr>
              <a:t>Additional information for trainers:</a:t>
            </a:r>
          </a:p>
          <a:p>
            <a:endParaRPr lang="en-GB" b="1" dirty="0" smtClean="0">
              <a:latin typeface="Times New Roman" pitchFamily="18" charset="0"/>
            </a:endParaRPr>
          </a:p>
          <a:p>
            <a:r>
              <a:rPr lang="en-GB" b="1" dirty="0" smtClean="0">
                <a:latin typeface="Times New Roman" pitchFamily="18" charset="0"/>
              </a:rPr>
              <a:t>The Children Act 1989</a:t>
            </a:r>
            <a:endParaRPr lang="en-GB" dirty="0" smtClean="0">
              <a:latin typeface="Times New Roman" pitchFamily="18" charset="0"/>
            </a:endParaRPr>
          </a:p>
          <a:p>
            <a:r>
              <a:rPr lang="en-GB" dirty="0" smtClean="0">
                <a:latin typeface="Times New Roman" pitchFamily="18" charset="0"/>
              </a:rPr>
              <a:t>The Children Act 1989 is based on the principles of the United Nations Convention on the Rights of the Child and provides the foundation for child welfare law in the UK (except for Scotland). </a:t>
            </a:r>
          </a:p>
          <a:p>
            <a:r>
              <a:rPr lang="en-GB" dirty="0" smtClean="0">
                <a:latin typeface="Times New Roman" pitchFamily="18" charset="0"/>
              </a:rPr>
              <a:t> </a:t>
            </a:r>
          </a:p>
          <a:p>
            <a:r>
              <a:rPr lang="en-GB" dirty="0" smtClean="0">
                <a:latin typeface="Times New Roman" pitchFamily="18" charset="0"/>
              </a:rPr>
              <a:t>Key Principles of the Act:</a:t>
            </a:r>
          </a:p>
          <a:p>
            <a:r>
              <a:rPr lang="en-GB" b="1" dirty="0" smtClean="0">
                <a:latin typeface="Times New Roman" pitchFamily="18" charset="0"/>
              </a:rPr>
              <a:t>The child’s welfare is paramount</a:t>
            </a:r>
            <a:endParaRPr lang="en-GB" dirty="0" smtClean="0">
              <a:latin typeface="Times New Roman" pitchFamily="18" charset="0"/>
            </a:endParaRPr>
          </a:p>
          <a:p>
            <a:r>
              <a:rPr lang="en-GB" dirty="0" smtClean="0">
                <a:latin typeface="Times New Roman" pitchFamily="18" charset="0"/>
              </a:rPr>
              <a:t>Work in partnership with parents</a:t>
            </a:r>
          </a:p>
          <a:p>
            <a:r>
              <a:rPr lang="en-GB" dirty="0" smtClean="0">
                <a:latin typeface="Times New Roman" pitchFamily="18" charset="0"/>
              </a:rPr>
              <a:t>Parents have responsibility for, and not rights over, their children.</a:t>
            </a:r>
          </a:p>
          <a:p>
            <a:r>
              <a:rPr lang="en-GB" dirty="0" smtClean="0">
                <a:latin typeface="Times New Roman" pitchFamily="18" charset="0"/>
              </a:rPr>
              <a:t>Consultation with children to establish their wishes and feelings</a:t>
            </a:r>
          </a:p>
          <a:p>
            <a:r>
              <a:rPr lang="en-GB" dirty="0" smtClean="0">
                <a:latin typeface="Times New Roman" pitchFamily="18" charset="0"/>
              </a:rPr>
              <a:t> </a:t>
            </a:r>
          </a:p>
          <a:p>
            <a:r>
              <a:rPr lang="en-GB" b="1" dirty="0" smtClean="0">
                <a:latin typeface="Times New Roman" pitchFamily="18" charset="0"/>
              </a:rPr>
              <a:t>Section 17 – Child in Need of additional support (Threshold 4)</a:t>
            </a:r>
          </a:p>
          <a:p>
            <a:r>
              <a:rPr lang="en-GB" dirty="0" smtClean="0">
                <a:latin typeface="Times New Roman" pitchFamily="18" charset="0"/>
              </a:rPr>
              <a:t>Under s17 of the Children Act 1989 the local authority has the power to assess the needs of all children in need and make provision to meet these needs. Any services offered will be provided in partnership with parents/carers on a voluntary basis. </a:t>
            </a:r>
          </a:p>
          <a:p>
            <a:r>
              <a:rPr lang="en-GB" dirty="0" smtClean="0">
                <a:latin typeface="Times New Roman" pitchFamily="18" charset="0"/>
              </a:rPr>
              <a:t> </a:t>
            </a:r>
          </a:p>
          <a:p>
            <a:r>
              <a:rPr lang="en-GB" dirty="0" smtClean="0">
                <a:latin typeface="Times New Roman" pitchFamily="18" charset="0"/>
              </a:rPr>
              <a:t>A child shall be taken to be in need if:</a:t>
            </a:r>
          </a:p>
          <a:p>
            <a:r>
              <a:rPr lang="en-GB" dirty="0" smtClean="0">
                <a:latin typeface="Times New Roman" pitchFamily="18" charset="0"/>
              </a:rPr>
              <a:t> </a:t>
            </a:r>
          </a:p>
          <a:p>
            <a:r>
              <a:rPr lang="en-GB" dirty="0" smtClean="0">
                <a:latin typeface="Times New Roman" pitchFamily="18" charset="0"/>
              </a:rPr>
              <a:t>he is unlikely to achieve or maintain, or have the opportunity of achieving or maintaining, a reasonable standard of health or development without the provision for him of services by a local authority;</a:t>
            </a:r>
          </a:p>
          <a:p>
            <a:r>
              <a:rPr lang="en-GB" dirty="0" smtClean="0">
                <a:latin typeface="Times New Roman" pitchFamily="18" charset="0"/>
              </a:rPr>
              <a:t>his health or development is likely to be significantly impaired, or further impaired, without the provision of such services; or</a:t>
            </a:r>
          </a:p>
          <a:p>
            <a:r>
              <a:rPr lang="en-GB" dirty="0" smtClean="0">
                <a:latin typeface="Times New Roman" pitchFamily="18" charset="0"/>
              </a:rPr>
              <a:t>he is disabled.</a:t>
            </a:r>
          </a:p>
          <a:p>
            <a:r>
              <a:rPr lang="en-GB" dirty="0" smtClean="0">
                <a:latin typeface="Times New Roman" pitchFamily="18" charset="0"/>
              </a:rPr>
              <a:t>s17 (10) Children Act 1989</a:t>
            </a:r>
          </a:p>
          <a:p>
            <a:r>
              <a:rPr lang="en-GB" b="1" dirty="0" smtClean="0">
                <a:latin typeface="Times New Roman" pitchFamily="18" charset="0"/>
              </a:rPr>
              <a:t>If you are working with a child in need of additional services, you will need consent from the parents to share information about the family.</a:t>
            </a:r>
          </a:p>
          <a:p>
            <a:r>
              <a:rPr lang="en-GB" b="1" dirty="0" smtClean="0">
                <a:latin typeface="Times New Roman" pitchFamily="18" charset="0"/>
              </a:rPr>
              <a:t> </a:t>
            </a:r>
          </a:p>
          <a:p>
            <a:r>
              <a:rPr lang="en-GB" b="1" dirty="0" smtClean="0">
                <a:latin typeface="Times New Roman" pitchFamily="18" charset="0"/>
              </a:rPr>
              <a:t>Section 47 – Duty to Make Enquiries (Threshold 4)</a:t>
            </a:r>
          </a:p>
          <a:p>
            <a:r>
              <a:rPr lang="en-GB" dirty="0" smtClean="0">
                <a:latin typeface="Times New Roman" pitchFamily="18" charset="0"/>
              </a:rPr>
              <a:t>Under s47 the local authority has a duty, and the power, to make enquiries about any child where there are reasonable grounds to believe that they are suffering or likely to suffer significant harm.</a:t>
            </a:r>
          </a:p>
          <a:p>
            <a:r>
              <a:rPr lang="en-GB" dirty="0" smtClean="0">
                <a:latin typeface="Times New Roman" pitchFamily="18" charset="0"/>
              </a:rPr>
              <a:t> </a:t>
            </a:r>
          </a:p>
          <a:p>
            <a:r>
              <a:rPr lang="en-GB" dirty="0" smtClean="0">
                <a:latin typeface="Times New Roman" pitchFamily="18" charset="0"/>
              </a:rPr>
              <a:t>Only children’s social care, the police and the NSPCC are vested with the legal authority to make these enquiries. Other agencies, including schools have a duty to co-operate with the local authority in carrying out such investigations.</a:t>
            </a:r>
          </a:p>
          <a:p>
            <a:r>
              <a:rPr lang="en-GB" b="1" dirty="0" smtClean="0">
                <a:latin typeface="Times New Roman" pitchFamily="18" charset="0"/>
              </a:rPr>
              <a:t> </a:t>
            </a:r>
            <a:r>
              <a:rPr lang="en-GB" dirty="0" smtClean="0">
                <a:latin typeface="Times New Roman" pitchFamily="18" charset="0"/>
              </a:rPr>
              <a:t> </a:t>
            </a:r>
          </a:p>
          <a:p>
            <a:r>
              <a:rPr lang="en-GB" dirty="0" smtClean="0">
                <a:latin typeface="Times New Roman" pitchFamily="18" charset="0"/>
              </a:rPr>
              <a:t> </a:t>
            </a: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eaLnBrk="1" hangingPunct="1"/>
            <a:fld id="{EAA0F13B-3FD2-445D-9E1F-26BFBC135A6E}" type="slidenum">
              <a:rPr lang="en-GB" sz="1200" b="0" smtClean="0">
                <a:solidFill>
                  <a:prstClr val="black"/>
                </a:solidFill>
                <a:latin typeface="Times New Roman" pitchFamily="18" charset="0"/>
              </a:rPr>
              <a:pPr eaLnBrk="1" hangingPunct="1"/>
              <a:t>20</a:t>
            </a:fld>
            <a:endParaRPr lang="en-GB" sz="1200" b="0" smtClean="0">
              <a:solidFill>
                <a:prstClr val="black"/>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a:p>
            <a:pPr>
              <a:spcBef>
                <a:spcPct val="0"/>
              </a:spcBef>
            </a:pPr>
            <a:r>
              <a:rPr lang="en-GB" smtClean="0"/>
              <a:t>Many of the indicators discussed here will be exhibited by children experiencing other vulnerabilities, and teachers should already be on the lookout for signs of abuse or neglect in their everyday work. Schools and teachers should be especially vigilant around young children who are already known to be vulnerable, as they may not be aware that the background cause could be related to alcohol or drug misuse.</a:t>
            </a:r>
          </a:p>
          <a:p>
            <a:pPr>
              <a:spcBef>
                <a:spcPct val="0"/>
              </a:spcBef>
            </a:pPr>
            <a:endParaRPr lang="en-GB" smtClean="0"/>
          </a:p>
          <a:p>
            <a:pPr>
              <a:spcBef>
                <a:spcPct val="0"/>
              </a:spcBef>
            </a:pPr>
            <a:r>
              <a:rPr lang="en-GB" smtClean="0"/>
              <a:t>There may also be risks of children mimicking their parents’ behaviour and coping strategies, including the possibility of violence if there is domestic abuse in the house, or beginning to use substances themselves. </a:t>
            </a:r>
          </a:p>
          <a:p>
            <a:pPr>
              <a:spcBef>
                <a:spcPct val="0"/>
              </a:spcBef>
            </a:pPr>
            <a:r>
              <a:rPr lang="en-GB" smtClean="0"/>
              <a:t>Whilst generalisations should be avoided, substance use may also be a factor in the lives of children who are cared for by other members of their family – especially grandparents – or those growing up in foster care. According to Grandparents Plus, almost half of grandparent carers took on the role because of substance use in the family.* Being cared for by people other than parents can also be a cause of bullying in itself.** </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hangingPunct="1"/>
            <a:fld id="{008AD561-8C21-4FEB-A0A5-0F701238A8AC}" type="slidenum">
              <a:rPr lang="en-GB">
                <a:solidFill>
                  <a:prstClr val="black"/>
                </a:solidFill>
              </a:rPr>
              <a:pPr eaLnBrk="1" hangingPunct="1"/>
              <a:t>7</a:t>
            </a:fld>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hangingPunct="1"/>
            <a:fld id="{4417311E-B516-4F86-B153-CEC44BCE21AB}" type="slidenum">
              <a:rPr lang="en-GB">
                <a:solidFill>
                  <a:prstClr val="black"/>
                </a:solidFill>
              </a:rPr>
              <a:pPr eaLnBrk="1" hangingPunct="1"/>
              <a:t>8</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GB" smtClean="0"/>
              <a:t>Data difficult – under reporting, duplication in reporting</a:t>
            </a:r>
          </a:p>
          <a:p>
            <a:pPr>
              <a:buFontTx/>
              <a:buChar char="•"/>
            </a:pPr>
            <a:r>
              <a:rPr lang="en-GB" smtClean="0"/>
              <a:t>Women – threat and risk higher, repeat victims – 2.6 women a week killed.  650 incidents per quarter reported to the police</a:t>
            </a:r>
          </a:p>
          <a:p>
            <a:pPr>
              <a:buFontTx/>
              <a:buChar char="•"/>
            </a:pPr>
            <a:r>
              <a:rPr lang="en-GB" smtClean="0"/>
              <a:t>Nationally a third of women have dependent children</a:t>
            </a:r>
          </a:p>
          <a:p>
            <a:pPr>
              <a:buFontTx/>
              <a:buChar char="•"/>
            </a:pPr>
            <a:r>
              <a:rPr lang="en-GB" smtClean="0"/>
              <a:t>EHMAP- police referrals due to DA and thought to be level 1 -2 risk</a:t>
            </a:r>
          </a:p>
          <a:p>
            <a:pPr>
              <a:buFontTx/>
              <a:buChar char="•"/>
            </a:pPr>
            <a:endParaRPr lang="en-GB" smtClean="0"/>
          </a:p>
          <a:p>
            <a:pPr>
              <a:buFontTx/>
              <a:buChar char="•"/>
            </a:pPr>
            <a:endParaRPr lang="en-GB" smtClean="0"/>
          </a:p>
          <a:p>
            <a:pPr>
              <a:buFontTx/>
              <a:buChar char="•"/>
            </a:pPr>
            <a:r>
              <a:rPr lang="en-GB" smtClean="0"/>
              <a:t>Nationally DA is featured in 75% of CP cases, Last year 32% of CP and 16% of CIN – DA featured</a:t>
            </a:r>
          </a:p>
          <a:p>
            <a:pPr>
              <a:buFontTx/>
              <a:buChar char="•"/>
            </a:pPr>
            <a:r>
              <a:rPr lang="en-GB" smtClean="0"/>
              <a:t>Young people data not yet available at local level but nationally ¾  of girls and half of boys reported some form of emotional partner violence. 1/3  sexual abuse. will be an issue for young people in Solihull </a:t>
            </a:r>
          </a:p>
          <a:p>
            <a:endParaRPr lang="en-GB" smtClean="0"/>
          </a:p>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GB" dirty="0" smtClean="0"/>
              <a:t>Reality is women and children die or are seriously harmed as a direct consequence of domestic abuse. </a:t>
            </a:r>
          </a:p>
          <a:p>
            <a:pPr>
              <a:defRPr/>
            </a:pPr>
            <a:r>
              <a:rPr lang="en-GB" dirty="0" smtClean="0"/>
              <a:t>Although considered a ‘hidden crime’ victims are not living on an island, they have family, friends, neighbours, jobs – they interact with agencies regularly, often more so. Children go to school. </a:t>
            </a:r>
          </a:p>
          <a:p>
            <a:pPr>
              <a:defRPr/>
            </a:pPr>
            <a:endParaRPr lang="en-GB" dirty="0" smtClean="0"/>
          </a:p>
          <a:p>
            <a:pPr>
              <a:defRPr/>
            </a:pPr>
            <a:r>
              <a:rPr lang="en-GB" dirty="0" smtClean="0"/>
              <a:t>If you have suspicions doing nothing is not okay, but some actions cause harm and increase risk. </a:t>
            </a:r>
          </a:p>
          <a:p>
            <a:pPr>
              <a:defRPr/>
            </a:pPr>
            <a:r>
              <a:rPr lang="en-GB" dirty="0" smtClean="0"/>
              <a:t>If domestic abuse is correctly identified at an early stage, the risks assessed and a clear safety plan is created, the risks of harm to the children and victim can be reduced. </a:t>
            </a:r>
          </a:p>
          <a:p>
            <a:pPr>
              <a:defRPr/>
            </a:pPr>
            <a:endParaRPr lang="en-GB" dirty="0" smtClean="0"/>
          </a:p>
          <a:p>
            <a:pPr>
              <a:defRPr/>
            </a:pPr>
            <a:r>
              <a:rPr lang="en-GB" dirty="0" smtClean="0"/>
              <a:t>DHR’s and SCR’s are show we’re still not getting it right for families living with DA. </a:t>
            </a:r>
          </a:p>
          <a:p>
            <a:pPr>
              <a:defRPr/>
            </a:pPr>
            <a:endParaRPr lang="en-GB" dirty="0" smtClean="0"/>
          </a:p>
          <a:p>
            <a:pPr>
              <a:defRPr/>
            </a:pPr>
            <a:r>
              <a:rPr lang="en-GB" u="sng" dirty="0" smtClean="0"/>
              <a:t>Conclusions from many domestic homicides and serious case reviews showed:</a:t>
            </a:r>
          </a:p>
          <a:p>
            <a:pPr marL="171450" indent="-171450">
              <a:buFont typeface="Arial" pitchFamily="34" charset="0"/>
              <a:buChar char="•"/>
              <a:defRPr/>
            </a:pPr>
            <a:r>
              <a:rPr lang="en-GB" dirty="0" smtClean="0"/>
              <a:t>lack of understanding and training regarding risk identification, assessment and management</a:t>
            </a:r>
          </a:p>
          <a:p>
            <a:pPr marL="171450" indent="-171450">
              <a:buFont typeface="Arial" pitchFamily="34" charset="0"/>
              <a:buChar char="•"/>
              <a:defRPr/>
            </a:pPr>
            <a:r>
              <a:rPr lang="en-GB" dirty="0" smtClean="0"/>
              <a:t>insufficient risk identification, assessment and management</a:t>
            </a:r>
          </a:p>
          <a:p>
            <a:pPr marL="171450" indent="-171450">
              <a:buFont typeface="Arial" pitchFamily="34" charset="0"/>
              <a:buChar char="•"/>
              <a:defRPr/>
            </a:pPr>
            <a:r>
              <a:rPr lang="en-GB" dirty="0" smtClean="0"/>
              <a:t>insufficient information sharing</a:t>
            </a:r>
          </a:p>
          <a:p>
            <a:pPr marL="171450" indent="-171450">
              <a:buFont typeface="Arial" pitchFamily="34" charset="0"/>
              <a:buChar char="•"/>
              <a:defRPr/>
            </a:pPr>
            <a:r>
              <a:rPr lang="en-GB" dirty="0" smtClean="0"/>
              <a:t>failure to manage the intelligence</a:t>
            </a:r>
          </a:p>
          <a:p>
            <a:pPr marL="171450" indent="-171450">
              <a:buFont typeface="Arial" pitchFamily="34" charset="0"/>
              <a:buChar char="•"/>
              <a:defRPr/>
            </a:pPr>
            <a:r>
              <a:rPr lang="en-GB" dirty="0" smtClean="0"/>
              <a:t>failure to make the links across public protection and serial offending.</a:t>
            </a:r>
          </a:p>
          <a:p>
            <a:pPr marL="171450" indent="-171450">
              <a:buFont typeface="Arial" pitchFamily="34" charset="0"/>
              <a:buChar char="•"/>
              <a:defRPr/>
            </a:pPr>
            <a:endParaRPr lang="en-GB" dirty="0" smtClean="0"/>
          </a:p>
          <a:p>
            <a:pPr>
              <a:defRPr/>
            </a:pPr>
            <a:endParaRPr lang="en-GB" dirty="0" smtClean="0"/>
          </a:p>
          <a:p>
            <a:pPr>
              <a:defRPr/>
            </a:pPr>
            <a:r>
              <a:rPr lang="en-GB" dirty="0" smtClean="0"/>
              <a:t>The strongest associations with violence perpetration were found to be emotional/verbal abuse and forced sex. Although the studies did not define what was considered to be emotional or verbal abuse, the association between these factors and physical violence could lend support to the importance of officers actively seeking evidence of coercive and controlling behaviour when conducting risk assessments. Factors associated with other forms of abuse (e.g. psychological and emotional abuse) are poorly covered by the systematic reviews and meta-analyses included in this REA, meaning there are potential gaps in the coverage of this review. </a:t>
            </a:r>
          </a:p>
          <a:p>
            <a:pPr>
              <a:defRPr/>
            </a:pPr>
            <a:endParaRPr lang="en-GB" dirty="0" smtClean="0"/>
          </a:p>
          <a:p>
            <a:pPr>
              <a:buFontTx/>
              <a:buChar char="•"/>
              <a:defRPr/>
            </a:pPr>
            <a:endParaRPr lang="en-GB" dirty="0" smtClean="0"/>
          </a:p>
          <a:p>
            <a:pPr>
              <a:buFontTx/>
              <a:buChar char="•"/>
              <a:defRPr/>
            </a:pPr>
            <a:endParaRPr lang="en-GB" dirty="0" smtClean="0"/>
          </a:p>
          <a:p>
            <a:pPr>
              <a:defRPr/>
            </a:pPr>
            <a:endParaRPr lang="en-GB" dirty="0" smtClean="0"/>
          </a:p>
          <a:p>
            <a:pPr>
              <a:defRPr/>
            </a:pPr>
            <a:r>
              <a:rPr lang="en-GB" dirty="0" smtClean="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a:p>
            <a:r>
              <a:rPr lang="en-GB" smtClean="0"/>
              <a:t>Two toolkits currently used in Solihull to assess risk</a:t>
            </a:r>
          </a:p>
          <a:p>
            <a:r>
              <a:rPr lang="en-GB" smtClean="0"/>
              <a:t>DASH – adults</a:t>
            </a:r>
          </a:p>
          <a:p>
            <a:r>
              <a:rPr lang="en-GB" smtClean="0"/>
              <a:t>DVRIM – children and young people </a:t>
            </a:r>
          </a:p>
          <a:p>
            <a:endParaRPr lang="en-GB" smtClean="0"/>
          </a:p>
          <a:p>
            <a:r>
              <a:rPr lang="en-GB" smtClean="0"/>
              <a:t>Help guide the appropriate intervention, is a safeguarding  response required?</a:t>
            </a:r>
          </a:p>
          <a:p>
            <a:endParaRPr lang="en-GB" smtClean="0"/>
          </a:p>
          <a:p>
            <a:r>
              <a:rPr lang="en-GB" smtClean="0"/>
              <a:t>Can not be done in isolation –require input from mother and child – child will always be at risk if mum is and vice versa</a:t>
            </a:r>
          </a:p>
          <a:p>
            <a:endParaRPr lang="en-GB" smtClean="0"/>
          </a:p>
          <a:p>
            <a:r>
              <a:rPr lang="en-GB" smtClean="0"/>
              <a:t>Undertaken in a supportive environment, information about support available easily, good understanding of DA, do not use children, family members to translate, only ask in a safe private place. </a:t>
            </a:r>
          </a:p>
          <a:p>
            <a:endParaRPr lang="en-GB" smtClean="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fld id="{C5348B6D-AFEC-43BA-B4BF-F9FDA7BF85F9}" type="slidenum">
              <a:rPr lang="en-US" sz="1200">
                <a:solidFill>
                  <a:prstClr val="black"/>
                </a:solidFill>
              </a:rPr>
              <a:pPr eaLnBrk="1" hangingPunct="1"/>
              <a:t>13</a:t>
            </a:fld>
            <a:endParaRPr lang="en-US" sz="120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GB" dirty="0" smtClean="0"/>
              <a:t>Refer group to look at hand out with assessment. </a:t>
            </a:r>
          </a:p>
          <a:p>
            <a:pPr>
              <a:defRPr/>
            </a:pPr>
            <a:endParaRPr lang="en-GB" dirty="0" smtClean="0"/>
          </a:p>
          <a:p>
            <a:pPr>
              <a:defRPr/>
            </a:pPr>
            <a:r>
              <a:rPr lang="en-GB" u="sng" dirty="0" smtClean="0"/>
              <a:t>Initial conversation </a:t>
            </a:r>
          </a:p>
          <a:p>
            <a:pPr>
              <a:defRPr/>
            </a:pPr>
            <a:r>
              <a:rPr lang="en-GB" dirty="0" smtClean="0"/>
              <a:t>Are you in a relationship with somebody who hurts or threatens you?</a:t>
            </a:r>
          </a:p>
          <a:p>
            <a:pPr>
              <a:defRPr/>
            </a:pPr>
            <a:r>
              <a:rPr lang="en-GB" dirty="0" smtClean="0"/>
              <a:t>If adult discloses follow up with : </a:t>
            </a:r>
          </a:p>
          <a:p>
            <a:pPr marL="171450" indent="-171450">
              <a:buFont typeface="Arial" pitchFamily="34" charset="0"/>
              <a:buChar char="•"/>
              <a:defRPr/>
            </a:pPr>
            <a:r>
              <a:rPr lang="en-GB" dirty="0" smtClean="0"/>
              <a:t>tell me how they hurt you, when was the last time, was the worst time?</a:t>
            </a:r>
          </a:p>
          <a:p>
            <a:pPr marL="171450" indent="-171450">
              <a:buFont typeface="Arial" pitchFamily="34" charset="0"/>
              <a:buChar char="•"/>
              <a:defRPr/>
            </a:pPr>
            <a:r>
              <a:rPr lang="en-GB" dirty="0" smtClean="0"/>
              <a:t>Does your partner get jealous? How do they behave?</a:t>
            </a:r>
          </a:p>
          <a:p>
            <a:pPr marL="171450" indent="-171450">
              <a:buFont typeface="Arial" pitchFamily="34" charset="0"/>
              <a:buChar char="•"/>
              <a:defRPr/>
            </a:pPr>
            <a:r>
              <a:rPr lang="en-GB" dirty="0" smtClean="0"/>
              <a:t>Are you afraid for your children sometimes and does his behaviour frighten them?</a:t>
            </a:r>
          </a:p>
          <a:p>
            <a:pPr marL="171450" indent="-171450">
              <a:buFont typeface="Arial" pitchFamily="34" charset="0"/>
              <a:buChar char="•"/>
              <a:defRPr/>
            </a:pPr>
            <a:endParaRPr lang="en-GB" dirty="0" smtClean="0"/>
          </a:p>
          <a:p>
            <a:pPr>
              <a:defRPr/>
            </a:pPr>
            <a:r>
              <a:rPr lang="en-GB" dirty="0" smtClean="0"/>
              <a:t>   15 questions </a:t>
            </a:r>
          </a:p>
          <a:p>
            <a:pPr>
              <a:defRPr/>
            </a:pPr>
            <a:r>
              <a:rPr lang="en-GB" dirty="0" smtClean="0"/>
              <a:t>Good practice – private space, do not undertake as a checklist - </a:t>
            </a:r>
          </a:p>
          <a:p>
            <a:pPr>
              <a:defRPr/>
            </a:pPr>
            <a:r>
              <a:rPr lang="en-GB" dirty="0" smtClean="0"/>
              <a:t>Key areas to actively focus on as they allow the victims perspective to be gathered:</a:t>
            </a:r>
          </a:p>
          <a:p>
            <a:pPr>
              <a:defRPr/>
            </a:pPr>
            <a:r>
              <a:rPr lang="en-GB" dirty="0" smtClean="0"/>
              <a:t> 2 – Fear</a:t>
            </a:r>
          </a:p>
          <a:p>
            <a:pPr>
              <a:defRPr/>
            </a:pPr>
            <a:r>
              <a:rPr lang="en-GB" dirty="0" smtClean="0"/>
              <a:t> 4 – Isolation</a:t>
            </a:r>
          </a:p>
          <a:p>
            <a:pPr>
              <a:defRPr/>
            </a:pPr>
            <a:r>
              <a:rPr lang="en-GB" dirty="0" smtClean="0"/>
              <a:t> 8 – stalking/harassment</a:t>
            </a:r>
          </a:p>
          <a:p>
            <a:pPr>
              <a:defRPr/>
            </a:pPr>
            <a:r>
              <a:rPr lang="en-GB" dirty="0" smtClean="0"/>
              <a:t> 10/11 – escalation</a:t>
            </a:r>
          </a:p>
          <a:p>
            <a:pPr>
              <a:defRPr/>
            </a:pPr>
            <a:r>
              <a:rPr lang="en-GB" dirty="0" smtClean="0"/>
              <a:t> 12 – control</a:t>
            </a:r>
          </a:p>
          <a:p>
            <a:pPr>
              <a:defRPr/>
            </a:pPr>
            <a:r>
              <a:rPr lang="en-GB" dirty="0" smtClean="0"/>
              <a:t> 14/15 – threats to kill </a:t>
            </a:r>
          </a:p>
          <a:p>
            <a:pPr>
              <a:defRPr/>
            </a:pPr>
            <a:endParaRPr lang="en-GB" dirty="0" smtClean="0"/>
          </a:p>
          <a:p>
            <a:pPr>
              <a:defRPr/>
            </a:pPr>
            <a:r>
              <a:rPr lang="en-GB" dirty="0" smtClean="0"/>
              <a:t>1- injury – starts you off thinking about the current incident</a:t>
            </a:r>
          </a:p>
          <a:p>
            <a:pPr>
              <a:defRPr/>
            </a:pPr>
            <a:r>
              <a:rPr lang="en-GB" dirty="0" smtClean="0"/>
              <a:t>3. Victims will be afraid of their perpetrator but difficult to articulate and perhaps is more about immediate fears or trying to draw out threats that have been made about harming children, family, pets </a:t>
            </a:r>
            <a:r>
              <a:rPr lang="en-GB" dirty="0" err="1" smtClean="0"/>
              <a:t>etc</a:t>
            </a:r>
            <a:endParaRPr lang="en-GB" dirty="0" smtClean="0"/>
          </a:p>
          <a:p>
            <a:pPr marL="228600" indent="-228600">
              <a:buFontTx/>
              <a:buAutoNum type="arabicPeriod" startAt="5"/>
              <a:defRPr/>
            </a:pPr>
            <a:r>
              <a:rPr lang="en-GB" dirty="0" smtClean="0"/>
              <a:t>The victims well being is more linked to support and need to be careful of victim blaming</a:t>
            </a:r>
          </a:p>
          <a:p>
            <a:pPr marL="228600" indent="-228600">
              <a:buFontTx/>
              <a:buAutoNum type="arabicPeriod" startAt="5"/>
              <a:defRPr/>
            </a:pPr>
            <a:r>
              <a:rPr lang="en-GB" dirty="0" smtClean="0"/>
              <a:t> 58% of women killed in the past two years were still in the relationship. This is more about understanding that separation is not a reduction in risk </a:t>
            </a:r>
          </a:p>
          <a:p>
            <a:pPr>
              <a:defRPr/>
            </a:pPr>
            <a:endParaRPr lang="en-GB" dirty="0" smtClean="0"/>
          </a:p>
          <a:p>
            <a:pPr>
              <a:defRPr/>
            </a:pPr>
            <a:r>
              <a:rPr lang="en-GB" u="sng" dirty="0" smtClean="0"/>
              <a:t>Pitfalls </a:t>
            </a:r>
          </a:p>
          <a:p>
            <a:pPr>
              <a:defRPr/>
            </a:pPr>
            <a:endParaRPr lang="en-GB" dirty="0" smtClean="0"/>
          </a:p>
          <a:p>
            <a:pPr>
              <a:defRPr/>
            </a:pPr>
            <a:r>
              <a:rPr lang="en-GB" dirty="0" smtClean="0"/>
              <a:t>Failing to see domestic abuse as a process and responding at an incident level </a:t>
            </a:r>
          </a:p>
          <a:p>
            <a:pPr>
              <a:defRPr/>
            </a:pPr>
            <a:r>
              <a:rPr lang="en-GB" dirty="0" smtClean="0"/>
              <a:t>Seeing it as an adult problem and losing focus on the impact on the child. DASH does not assess risk to children</a:t>
            </a:r>
          </a:p>
          <a:p>
            <a:pPr>
              <a:defRPr/>
            </a:pPr>
            <a:r>
              <a:rPr lang="en-GB" dirty="0" smtClean="0"/>
              <a:t>Connecting other factors such as substance misuse, mental health of parents</a:t>
            </a:r>
          </a:p>
          <a:p>
            <a:pPr>
              <a:defRPr/>
            </a:pPr>
            <a:r>
              <a:rPr lang="en-GB" dirty="0" smtClean="0"/>
              <a:t>Minimising of abuse by victim and/or perpetrators </a:t>
            </a:r>
          </a:p>
          <a:p>
            <a:pPr>
              <a:defRPr/>
            </a:pPr>
            <a:endParaRPr lang="en-GB" dirty="0" smtClean="0"/>
          </a:p>
          <a:p>
            <a:pPr>
              <a:defRPr/>
            </a:pPr>
            <a:r>
              <a:rPr lang="en-GB" dirty="0" smtClean="0"/>
              <a:t> </a:t>
            </a:r>
          </a:p>
          <a:p>
            <a:pPr>
              <a:defRPr/>
            </a:pPr>
            <a:r>
              <a:rPr lang="en-GB" b="1" dirty="0" smtClean="0"/>
              <a:t>Professional judgement: </a:t>
            </a:r>
            <a:r>
              <a:rPr lang="en-GB" dirty="0" smtClean="0"/>
              <a:t>if a professional has serious concerns about a victim’s situation, they should refer the case to MARAC. There will be occasions where the particular context of a case gives rise to serious concerns even if the victim has been unable to disclose the information that might highlight their risk more clearly. </a:t>
            </a:r>
            <a:r>
              <a:rPr lang="en-GB" b="1" i="1" dirty="0" smtClean="0"/>
              <a:t>This could reflect extreme levels of fear, cultural barriers to disclosure, immigration issues or language barriers particularly in cases of ‘honour’-based violence. </a:t>
            </a:r>
            <a:r>
              <a:rPr lang="en-GB" dirty="0" smtClean="0"/>
              <a:t>This judgement would be based on the professional’s experience and/or the victim’s perception of their risk even if they do not meet criteria 2 and/or 3 below. </a:t>
            </a:r>
          </a:p>
          <a:p>
            <a:pPr>
              <a:defRPr/>
            </a:pPr>
            <a:endParaRPr lang="en-GB" dirty="0" smtClean="0"/>
          </a:p>
          <a:p>
            <a:pPr>
              <a:defRPr/>
            </a:pPr>
            <a:r>
              <a:rPr lang="en-GB" dirty="0" smtClean="0"/>
              <a:t>2. </a:t>
            </a:r>
            <a:r>
              <a:rPr lang="en-GB" b="1" dirty="0" smtClean="0"/>
              <a:t>‘Visible High Risk’: </a:t>
            </a:r>
            <a:r>
              <a:rPr lang="en-GB" dirty="0" smtClean="0"/>
              <a:t>the number of ‘ticks’ on this checklist. If you have ticked 14 or more ‘yes’ boxes the case would normally meet the MARAC referral criteria. </a:t>
            </a:r>
          </a:p>
          <a:p>
            <a:pPr>
              <a:defRPr/>
            </a:pPr>
            <a:endParaRPr lang="en-GB" dirty="0" smtClean="0"/>
          </a:p>
          <a:p>
            <a:pPr>
              <a:defRPr/>
            </a:pPr>
            <a:endParaRPr lang="en-GB" dirty="0" smtClean="0"/>
          </a:p>
          <a:p>
            <a:pPr>
              <a:defRPr/>
            </a:pPr>
            <a:r>
              <a:rPr lang="en-GB" dirty="0" smtClean="0"/>
              <a:t>The strongest associations with violence perpetration were found to be emotional/verbal abuse and forced sex. Although the studies did not define what was considered to be emotional or verbal abuse, the association between these factors and physical violence  lend support to the importance of  actively seeking evidence of coercive and controlling behaviour when conducting risk assessments. Factors associated with other forms of abuse (e.g. psychological and emotional abuse) are poorly covered.</a:t>
            </a:r>
          </a:p>
          <a:p>
            <a:pPr>
              <a:defRPr/>
            </a:pPr>
            <a:endParaRPr lang="en-GB" dirty="0" smtClean="0"/>
          </a:p>
          <a:p>
            <a:pPr>
              <a:defRPr/>
            </a:pPr>
            <a:r>
              <a:rPr lang="en-GB" dirty="0" smtClean="0"/>
              <a:t>Share copy of BSWA safety planning for women</a:t>
            </a:r>
            <a:endParaRPr lang="en-GB" dirty="0" smtClean="0">
              <a:solidFill>
                <a:srgbClr val="FF0000"/>
              </a:solidFill>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fld id="{99A5B1E0-D250-4E64-A46E-36466DF95107}" type="slidenum">
              <a:rPr lang="en-US" sz="1200">
                <a:solidFill>
                  <a:prstClr val="black"/>
                </a:solidFill>
              </a:rPr>
              <a:pPr eaLnBrk="1" hangingPunct="1"/>
              <a:t>14</a:t>
            </a:fld>
            <a:endParaRPr lang="en-US" sz="120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GB" dirty="0" smtClean="0"/>
              <a:t>As schools you will be receiving referrals from EHMAP with a threshold. This will give a shared understanding of what has been seen by others and how they assessed the risk. </a:t>
            </a:r>
          </a:p>
          <a:p>
            <a:pPr>
              <a:defRPr/>
            </a:pPr>
            <a:endParaRPr lang="en-GB" dirty="0" smtClean="0"/>
          </a:p>
          <a:p>
            <a:pPr marL="171450" indent="-171450">
              <a:buFont typeface="Arial" pitchFamily="34" charset="0"/>
              <a:buChar char="•"/>
              <a:defRPr/>
            </a:pPr>
            <a:r>
              <a:rPr lang="en-GB" dirty="0" smtClean="0"/>
              <a:t>Use the child's words – can you tell me a bit more about when daddy hurt mummy?</a:t>
            </a:r>
          </a:p>
          <a:p>
            <a:pPr marL="171450" indent="-171450">
              <a:buFont typeface="Arial" pitchFamily="34" charset="0"/>
              <a:buChar char="•"/>
              <a:defRPr/>
            </a:pPr>
            <a:r>
              <a:rPr lang="en-GB" dirty="0" smtClean="0"/>
              <a:t>Ask if they have told anyone else, who?</a:t>
            </a:r>
          </a:p>
          <a:p>
            <a:pPr marL="171450" indent="-171450">
              <a:buFont typeface="Arial" pitchFamily="34" charset="0"/>
              <a:buChar char="•"/>
              <a:defRPr/>
            </a:pPr>
            <a:r>
              <a:rPr lang="en-GB" dirty="0" smtClean="0"/>
              <a:t>Listen and believe what they say, explain you need to make sure they are safe and how you are going to do this</a:t>
            </a:r>
          </a:p>
          <a:p>
            <a:pPr marL="171450" indent="-171450">
              <a:buFont typeface="Arial" pitchFamily="34" charset="0"/>
              <a:buChar char="•"/>
              <a:defRPr/>
            </a:pPr>
            <a:r>
              <a:rPr lang="en-GB" dirty="0" smtClean="0"/>
              <a:t>Reassure them it is not their fault and they are not responsible for stopping it.</a:t>
            </a:r>
          </a:p>
          <a:p>
            <a:pPr marL="171450" indent="-171450">
              <a:buFont typeface="Arial" pitchFamily="34" charset="0"/>
              <a:buChar char="•"/>
              <a:defRPr/>
            </a:pPr>
            <a:r>
              <a:rPr lang="en-GB" dirty="0" smtClean="0"/>
              <a:t>Details of other children in the household and concerns, what do they want to happen</a:t>
            </a:r>
          </a:p>
          <a:p>
            <a:pPr marL="171450" indent="-171450">
              <a:buFont typeface="Arial" pitchFamily="34" charset="0"/>
              <a:buChar char="•"/>
              <a:defRPr/>
            </a:pPr>
            <a:r>
              <a:rPr lang="en-GB" dirty="0" smtClean="0"/>
              <a:t>What are their immediate fears</a:t>
            </a:r>
          </a:p>
          <a:p>
            <a:pPr marL="171450" indent="-171450">
              <a:buFont typeface="Arial" pitchFamily="34" charset="0"/>
              <a:buChar char="•"/>
              <a:defRPr/>
            </a:pPr>
            <a:r>
              <a:rPr lang="en-GB" dirty="0" smtClean="0"/>
              <a:t>Child line number 0800 1111</a:t>
            </a:r>
          </a:p>
          <a:p>
            <a:pPr>
              <a:defRPr/>
            </a:pPr>
            <a:endParaRPr lang="en-GB" dirty="0" smtClean="0"/>
          </a:p>
          <a:p>
            <a:pPr>
              <a:defRPr/>
            </a:pPr>
            <a:r>
              <a:rPr lang="en-GB" u="sng" dirty="0" smtClean="0"/>
              <a:t>Evidence of DA</a:t>
            </a:r>
          </a:p>
          <a:p>
            <a:pPr>
              <a:defRPr/>
            </a:pPr>
            <a:r>
              <a:rPr lang="en-GB" dirty="0" smtClean="0"/>
              <a:t>Consider incidents in relation to severity, frequency and duration – as this shows how much time child is exposed. </a:t>
            </a:r>
          </a:p>
          <a:p>
            <a:pPr>
              <a:defRPr/>
            </a:pPr>
            <a:endParaRPr lang="en-GB" dirty="0" smtClean="0"/>
          </a:p>
          <a:p>
            <a:pPr>
              <a:defRPr/>
            </a:pPr>
            <a:endParaRPr lang="en-GB" dirty="0" smtClean="0"/>
          </a:p>
          <a:p>
            <a:pPr>
              <a:defRPr/>
            </a:pPr>
            <a:r>
              <a:rPr lang="en-GB" dirty="0" smtClean="0"/>
              <a:t>Examples of violence </a:t>
            </a:r>
          </a:p>
          <a:p>
            <a:pPr>
              <a:defRPr/>
            </a:pPr>
            <a:r>
              <a:rPr lang="en-GB" dirty="0" smtClean="0"/>
              <a:t>Minor – isolated incident, shove, slap, grapping arm, occasional insults, humiliation, occasional fear or anxiety</a:t>
            </a:r>
          </a:p>
          <a:p>
            <a:pPr>
              <a:defRPr/>
            </a:pPr>
            <a:r>
              <a:rPr lang="en-GB" dirty="0" smtClean="0"/>
              <a:t>Moderate – hit, kicked, pinched, hair pulling, destruction of property, intimidation, frequent verbal insults, humiliation, times when they are frightened.</a:t>
            </a:r>
          </a:p>
          <a:p>
            <a:pPr>
              <a:defRPr/>
            </a:pPr>
            <a:r>
              <a:rPr lang="en-GB" dirty="0" smtClean="0"/>
              <a:t>Risk factors – children under 7 in the family consider raising intervention, as they will not have safety strategies and are dependant on mums to protect them.</a:t>
            </a:r>
          </a:p>
          <a:p>
            <a:pPr>
              <a:defRPr/>
            </a:pPr>
            <a:r>
              <a:rPr lang="en-GB" dirty="0" smtClean="0"/>
              <a:t>Serious – harm, beaten up, repeatedly kicked, punched, grabbing throat, throwing them around, dragging by hair, biting</a:t>
            </a:r>
          </a:p>
          <a:p>
            <a:pPr>
              <a:defRPr/>
            </a:pPr>
            <a:r>
              <a:rPr lang="en-GB" dirty="0" smtClean="0"/>
              <a:t>Severe – weapons used, sexual assault, scalding, burns, pushed down stairs, locked up, separated from children, kidnapped, injury </a:t>
            </a:r>
            <a:r>
              <a:rPr lang="en-GB" dirty="0" err="1" smtClean="0"/>
              <a:t>requriing</a:t>
            </a:r>
            <a:r>
              <a:rPr lang="en-GB" dirty="0" smtClean="0"/>
              <a:t> hospital treatment. </a:t>
            </a:r>
          </a:p>
          <a:p>
            <a:pPr>
              <a:defRPr/>
            </a:pPr>
            <a:endParaRPr lang="en-GB" dirty="0" smtClean="0"/>
          </a:p>
          <a:p>
            <a:pPr>
              <a:defRPr/>
            </a:pPr>
            <a:r>
              <a:rPr lang="en-GB" u="sng" dirty="0" smtClean="0"/>
              <a:t>Risk factors to children –</a:t>
            </a:r>
            <a:r>
              <a:rPr lang="en-GB" dirty="0" smtClean="0"/>
              <a:t> age (under 7), SEN, how are they experiencing it directly/indirectly, actions during abuse, how they act afterwards, change in behaviour, over eager to be in school, or not.</a:t>
            </a:r>
          </a:p>
          <a:p>
            <a:pPr>
              <a:defRPr/>
            </a:pPr>
            <a:endParaRPr lang="en-GB" dirty="0" smtClean="0"/>
          </a:p>
          <a:p>
            <a:pPr>
              <a:defRPr/>
            </a:pPr>
            <a:r>
              <a:rPr lang="en-GB" u="sng" dirty="0" smtClean="0"/>
              <a:t>Protective Factors </a:t>
            </a:r>
            <a:r>
              <a:rPr lang="en-GB" dirty="0" smtClean="0"/>
              <a:t>–  (copy and share page 52/53/54)</a:t>
            </a:r>
          </a:p>
          <a:p>
            <a:pPr>
              <a:defRPr/>
            </a:pPr>
            <a:r>
              <a:rPr lang="en-GB" dirty="0" smtClean="0"/>
              <a:t>Mum acknowledges risk to herself and child</a:t>
            </a:r>
          </a:p>
          <a:p>
            <a:pPr>
              <a:defRPr/>
            </a:pPr>
            <a:r>
              <a:rPr lang="en-GB" dirty="0" smtClean="0"/>
              <a:t>Receptive to support</a:t>
            </a:r>
          </a:p>
          <a:p>
            <a:pPr>
              <a:defRPr/>
            </a:pPr>
            <a:r>
              <a:rPr lang="en-GB" dirty="0" smtClean="0"/>
              <a:t>Strong support networks –family/friends</a:t>
            </a:r>
          </a:p>
          <a:p>
            <a:pPr>
              <a:defRPr/>
            </a:pPr>
            <a:r>
              <a:rPr lang="en-GB" dirty="0" smtClean="0"/>
              <a:t>Perpetrator has made ‘initial attempt’ to be accountable for abuse</a:t>
            </a:r>
          </a:p>
          <a:p>
            <a:pPr>
              <a:defRPr/>
            </a:pPr>
            <a:r>
              <a:rPr lang="en-GB" dirty="0" smtClean="0"/>
              <a:t>Considering leaving relationship and has plans to manage risk</a:t>
            </a:r>
          </a:p>
          <a:p>
            <a:pPr>
              <a:defRPr/>
            </a:pPr>
            <a:endParaRPr lang="en-GB" dirty="0" smtClean="0"/>
          </a:p>
          <a:p>
            <a:pPr>
              <a:defRPr/>
            </a:pPr>
            <a:endParaRPr lang="en-GB" u="sng" dirty="0" smtClean="0"/>
          </a:p>
          <a:p>
            <a:pPr>
              <a:defRPr/>
            </a:pPr>
            <a:endParaRPr lang="en-GB" dirty="0" smtClean="0"/>
          </a:p>
          <a:p>
            <a:pPr>
              <a:defRPr/>
            </a:pPr>
            <a:endParaRPr lang="en-GB" dirty="0" smtClean="0"/>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fld id="{CF84DEEA-947C-421B-9279-68D182AAC019}" type="slidenum">
              <a:rPr lang="en-US" sz="1200">
                <a:solidFill>
                  <a:prstClr val="black"/>
                </a:solidFill>
              </a:rPr>
              <a:pPr eaLnBrk="1" hangingPunct="1"/>
              <a:t>15</a:t>
            </a:fld>
            <a:endParaRPr lang="en-US" sz="120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t>Inter connecting set of thresholds, including risk factors, protective factors and potential vulnerabilities </a:t>
            </a:r>
          </a:p>
          <a:p>
            <a:r>
              <a:rPr lang="en-GB" smtClean="0"/>
              <a:t>Guidance to initiative appropriate intervention</a:t>
            </a:r>
          </a:p>
          <a:p>
            <a:endParaRPr lang="en-GB" smtClean="0"/>
          </a:p>
          <a:p>
            <a:r>
              <a:rPr lang="en-GB" smtClean="0"/>
              <a:t>Scale one – provide information to mum on local specialist service and basic safety planning</a:t>
            </a:r>
          </a:p>
          <a:p>
            <a:r>
              <a:rPr lang="en-GB" smtClean="0"/>
              <a:t>                 children under 7 – consider increasing scale</a:t>
            </a:r>
          </a:p>
          <a:p>
            <a:r>
              <a:rPr lang="en-GB" smtClean="0"/>
              <a:t>                 Record accurate notes and share with victims consent </a:t>
            </a:r>
          </a:p>
          <a:p>
            <a:r>
              <a:rPr lang="en-GB" smtClean="0"/>
              <a:t>                 follow up – how are things?</a:t>
            </a:r>
          </a:p>
          <a:p>
            <a:r>
              <a:rPr lang="en-GB" smtClean="0"/>
              <a:t>                 Consider CAF if you feel you can not meet the needs of the child</a:t>
            </a:r>
          </a:p>
          <a:p>
            <a:endParaRPr lang="en-GB" smtClean="0"/>
          </a:p>
          <a:p>
            <a:r>
              <a:rPr lang="en-GB" smtClean="0"/>
              <a:t>Scale two – Signpost mum to DV community outreach, offer to make referral</a:t>
            </a:r>
          </a:p>
          <a:p>
            <a:r>
              <a:rPr lang="en-GB" smtClean="0"/>
              <a:t>                 As above, put complete CAF</a:t>
            </a:r>
          </a:p>
          <a:p>
            <a:r>
              <a:rPr lang="en-GB" smtClean="0"/>
              <a:t>                 flag to prompt follow up, especially if mum chooses not to engage with specialist service .</a:t>
            </a:r>
          </a:p>
          <a:p>
            <a:endParaRPr lang="en-GB" smtClean="0"/>
          </a:p>
          <a:p>
            <a:r>
              <a:rPr lang="en-GB" smtClean="0"/>
              <a:t>Scale three /four – refer to your child protection procedures. . Social work teams using the DVRAM </a:t>
            </a:r>
          </a:p>
          <a:p>
            <a:endParaRPr lang="en-GB"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fld id="{98DC6EE4-2265-4221-95E0-9689A832BA61}" type="slidenum">
              <a:rPr lang="en-US" sz="1200">
                <a:solidFill>
                  <a:prstClr val="black"/>
                </a:solidFill>
              </a:rPr>
              <a:pPr eaLnBrk="1" hangingPunct="1"/>
              <a:t>16</a:t>
            </a:fld>
            <a:endParaRPr lang="en-US"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3488471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74859524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60053832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55577263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89805624"/>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85763706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9/23/2016</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318129819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745334006"/>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72910005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68074774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54659116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786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133817253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61674203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59615653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81953833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37982508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74062940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9/23/2016</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78555021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16840568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29408910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61271919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97784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304800"/>
            <a:ext cx="82296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2779482025"/>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12328627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18762574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11619201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73322168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3387544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83186931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9/23/2016</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1937372100"/>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055328388"/>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12699131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96717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397479664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8617750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55639980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973950045"/>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77726628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44074774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721454585"/>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77445982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9/23/2016</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107306481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19333011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587075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3737625155"/>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3301351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410375454"/>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483690134"/>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387885947"/>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766111042"/>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51468848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15007757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768461631"/>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9/23/2016</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1897698439"/>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94397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77111070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40189564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94198202"/>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95899506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567710847"/>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551900165"/>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BEA45-B48C-41E3-AA68-C444354E0B75}"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1B1C0-F542-4A06-949C-9673B8E8F40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287597257"/>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6D13AC-4AAE-43F6-9241-7002E4CB550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36A7649-071B-410B-9130-A2F56C30371C}"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779963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9496958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2226423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1295536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365007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10774455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4426336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41905661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11673796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3075180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1765815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965063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364186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080416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9034801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4719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20510098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564587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990665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84059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23423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582219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300093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236847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84383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00173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69185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277495880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498760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738311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508813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743712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481795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9606678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7114445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515074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382239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78711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8" name="Rectangle 5"/>
          <p:cNvSpPr>
            <a:spLocks noGrp="1" noChangeArrowheads="1"/>
          </p:cNvSpPr>
          <p:nvPr>
            <p:ph type="ftr" sz="quarter" idx="11"/>
          </p:nvPr>
        </p:nvSpPr>
        <p:spPr>
          <a:ln/>
        </p:spPr>
        <p:txBody>
          <a:bodyPr/>
          <a:lstStyle>
            <a:lvl1pPr>
              <a:defRPr/>
            </a:lvl1pPr>
          </a:lstStyle>
          <a:p>
            <a:endParaRPr lang="en-GB"/>
          </a:p>
        </p:txBody>
      </p:sp>
      <p:sp>
        <p:nvSpPr>
          <p:cNvPr id="9"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277633077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954697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9303725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191189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23679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925586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1881741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4056406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97157573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7401256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34750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106950466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7664093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82588613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5491375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6355391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7766954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105040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9807458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7088664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388711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84545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3" name="Rectangle 5"/>
          <p:cNvSpPr>
            <a:spLocks noGrp="1" noChangeArrowheads="1"/>
          </p:cNvSpPr>
          <p:nvPr>
            <p:ph type="ftr" sz="quarter" idx="11"/>
          </p:nvPr>
        </p:nvSpPr>
        <p:spPr>
          <a:ln/>
        </p:spPr>
        <p:txBody>
          <a:bodyPr/>
          <a:lstStyle>
            <a:lvl1pPr>
              <a:defRPr/>
            </a:lvl1pPr>
          </a:lstStyle>
          <a:p>
            <a:endParaRPr lang="en-GB"/>
          </a:p>
        </p:txBody>
      </p:sp>
      <p:sp>
        <p:nvSpPr>
          <p:cNvPr id="4"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421581103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3747700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5519095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5815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7894876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2696239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21668687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9124953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4546766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4320412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928976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414811074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A7E4F1-D5D6-4DCE-9FC9-CD03916FF7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1330427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A7541-28BE-45F0-9313-EA3C869D878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1011974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DB089D-31FA-43B5-B2F2-130FAC8572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5831159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9FD7D7-9EC8-4C40-A1D1-F4277D429F7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8191737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7429E-05D1-4FE3-8DCD-7D202D8896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079002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E2F2D0-7CD8-4B09-8C35-D3572DC6531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6947873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F81CE1C-EA40-4FB4-BF5F-2D84010AC5E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2271271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D5F7D7-E440-4138-9CC6-0876FA1FA7C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5584872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C76A43-F4DF-4266-B7A7-B89E05759A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7005533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7D023-DD15-4433-8A05-CD0615E10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52098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1C5A134-95B7-497F-BEAC-38BF4B82232A}" type="datetimeFigureOut">
              <a:rPr lang="en-GB" smtClean="0"/>
              <a:t>23/09/2016</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EA625781-77B7-4C6D-95A3-E07D2F28395D}" type="slidenum">
              <a:rPr lang="en-GB" smtClean="0"/>
              <a:t>‹#›</a:t>
            </a:fld>
            <a:endParaRPr lang="en-GB"/>
          </a:p>
        </p:txBody>
      </p:sp>
    </p:spTree>
    <p:extLst>
      <p:ext uri="{BB962C8B-B14F-4D97-AF65-F5344CB8AC3E}">
        <p14:creationId xmlns:p14="http://schemas.microsoft.com/office/powerpoint/2010/main" val="99726030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D41E4F-C9FC-4ED1-9AAA-08EB428AE39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9370417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89175A-C53E-4791-BA94-A3ED4312E4A9}"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C33488D-571B-4908-9A08-5C3C5E9B137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111263806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B8EC88BC-B238-4A06-82D0-1DEA585E7C50}"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53E0B-E417-4AF0-B214-4E7C44F43114}"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1063398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832ABC3E-5E56-40AB-9183-D7F3453247B6}" type="datetime1">
              <a:rPr lang="en-US">
                <a:solidFill>
                  <a:srgbClr val="000000">
                    <a:lumMod val="65000"/>
                    <a:lumOff val="35000"/>
                  </a:srgbClr>
                </a:solidFill>
              </a:rPr>
              <a:pPr>
                <a:defRPr/>
              </a:pPr>
              <a:t>9/23/2016</a:t>
            </a:fld>
            <a:endParaRPr lang="en-US">
              <a:solidFill>
                <a:srgbClr val="000000">
                  <a:lumMod val="65000"/>
                  <a:lumOff val="3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p>
        </p:txBody>
      </p:sp>
      <p:sp>
        <p:nvSpPr>
          <p:cNvPr id="9" name="Slide Number Placeholder 5"/>
          <p:cNvSpPr>
            <a:spLocks noGrp="1"/>
          </p:cNvSpPr>
          <p:nvPr>
            <p:ph type="sldNum" sz="quarter" idx="12"/>
          </p:nvPr>
        </p:nvSpPr>
        <p:spPr/>
        <p:txBody>
          <a:bodyPr/>
          <a:lstStyle>
            <a:lvl1pPr>
              <a:defRPr/>
            </a:lvl1pPr>
          </a:lstStyle>
          <a:p>
            <a:pPr>
              <a:defRPr/>
            </a:pPr>
            <a:fld id="{7103EF21-856C-4356-A955-6A7EA1E55BF2}" type="slidenum">
              <a:rPr lang="en-US">
                <a:solidFill>
                  <a:srgbClr val="000000">
                    <a:lumMod val="65000"/>
                    <a:lumOff val="35000"/>
                  </a:srgbClr>
                </a:solidFill>
              </a:rPr>
              <a:pPr>
                <a:defRPr/>
              </a:pPr>
              <a:t>‹#›</a:t>
            </a:fld>
            <a:endParaRPr lang="en-US">
              <a:solidFill>
                <a:srgbClr val="000000">
                  <a:lumMod val="65000"/>
                  <a:lumOff val="35000"/>
                </a:srgbClr>
              </a:solidFill>
            </a:endParaRPr>
          </a:p>
        </p:txBody>
      </p:sp>
    </p:spTree>
    <p:extLst>
      <p:ext uri="{BB962C8B-B14F-4D97-AF65-F5344CB8AC3E}">
        <p14:creationId xmlns:p14="http://schemas.microsoft.com/office/powerpoint/2010/main" val="49460081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C98A0F20-DE9B-49E2-A979-8CFAD4AA280F}"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50A9CDD-B47D-4DDB-9201-FC4D8E9E6B8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406300895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CCE8FA53-254E-4E37-9DBF-7DACD21ED9B3}"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8" name="Footer Placeholder 4"/>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9" name="Slide Number Placeholder 5"/>
          <p:cNvSpPr>
            <a:spLocks noGrp="1"/>
          </p:cNvSpPr>
          <p:nvPr>
            <p:ph type="sldNum" sz="quarter" idx="17"/>
          </p:nvPr>
        </p:nvSpPr>
        <p:spPr/>
        <p:txBody>
          <a:bodyPr/>
          <a:lstStyle>
            <a:lvl1pPr>
              <a:defRPr/>
            </a:lvl1pPr>
          </a:lstStyle>
          <a:p>
            <a:pPr>
              <a:defRPr/>
            </a:pPr>
            <a:fld id="{8DD0B47D-E29B-4C43-B98E-85FA852DEF43}"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73248407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04203EF-359B-4593-A58D-5B639B26ACBC}"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426E8E97-BAE1-4F4A-8A82-7A39EB051D39}"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37694937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20129-6B3D-4460-9A17-22C0CC301952}"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0D7344DE-3F04-49ED-933D-AEAF1A7CB3CF}"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96617922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7833DA-C525-4B70-9B1E-46C3BFEF331D}"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D294ECF7-582B-4EE7-823B-05426422CFE2}"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341019203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8A000-C671-4087-9832-4407C7324AFA}" type="datetime1">
              <a:rPr lang="en-US">
                <a:solidFill>
                  <a:srgbClr val="000000">
                    <a:lumMod val="65000"/>
                    <a:lumOff val="35000"/>
                  </a:srgbClr>
                </a:solidFill>
              </a:rPr>
              <a:pPr>
                <a:defRPr/>
              </a:pPr>
              <a:t>9/23/2016</a:t>
            </a:fld>
            <a:endParaRPr lang="en-US" dirty="0">
              <a:solidFill>
                <a:srgbClr val="000000">
                  <a:lumMod val="65000"/>
                  <a:lumOff val="3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Footer Text</a:t>
            </a:r>
            <a:endParaRPr lang="en-US" dirty="0">
              <a:solidFill>
                <a:srgbClr val="000000">
                  <a:lumMod val="65000"/>
                  <a:lumOff val="3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334C640D-D2DC-48DF-AF5C-65707BAE0B06}" type="slidenum">
              <a:rPr lang="en-US">
                <a:solidFill>
                  <a:srgbClr val="000000">
                    <a:lumMod val="65000"/>
                    <a:lumOff val="35000"/>
                  </a:srgbClr>
                </a:solidFill>
              </a:rPr>
              <a:pPr>
                <a:defRPr/>
              </a:pPr>
              <a:t>‹#›</a:t>
            </a:fld>
            <a:endParaRPr lang="en-US" dirty="0">
              <a:solidFill>
                <a:srgbClr val="000000">
                  <a:lumMod val="65000"/>
                  <a:lumOff val="35000"/>
                </a:srgbClr>
              </a:solidFill>
            </a:endParaRPr>
          </a:p>
        </p:txBody>
      </p:sp>
    </p:spTree>
    <p:extLst>
      <p:ext uri="{BB962C8B-B14F-4D97-AF65-F5344CB8AC3E}">
        <p14:creationId xmlns:p14="http://schemas.microsoft.com/office/powerpoint/2010/main" val="250197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9.xml"/><Relationship Id="rId3" Type="http://schemas.openxmlformats.org/officeDocument/2006/relationships/slideLayout" Target="../slideLayouts/slideLayout104.xml"/><Relationship Id="rId7" Type="http://schemas.openxmlformats.org/officeDocument/2006/relationships/slideLayout" Target="../slideLayouts/slideLayout108.xml"/><Relationship Id="rId12" Type="http://schemas.openxmlformats.org/officeDocument/2006/relationships/theme" Target="../theme/theme10.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0" Type="http://schemas.openxmlformats.org/officeDocument/2006/relationships/slideLayout" Target="../slideLayouts/slideLayout111.xml"/><Relationship Id="rId4" Type="http://schemas.openxmlformats.org/officeDocument/2006/relationships/slideLayout" Target="../slideLayouts/slideLayout105.xml"/><Relationship Id="rId9" Type="http://schemas.openxmlformats.org/officeDocument/2006/relationships/slideLayout" Target="../slideLayouts/slideLayout11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0.xml"/><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theme" Target="../theme/theme11.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1.xml"/><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theme" Target="../theme/theme12.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2.xml"/><Relationship Id="rId3" Type="http://schemas.openxmlformats.org/officeDocument/2006/relationships/slideLayout" Target="../slideLayouts/slideLayout137.xml"/><Relationship Id="rId7" Type="http://schemas.openxmlformats.org/officeDocument/2006/relationships/slideLayout" Target="../slideLayouts/slideLayout141.xml"/><Relationship Id="rId12" Type="http://schemas.openxmlformats.org/officeDocument/2006/relationships/theme" Target="../theme/theme13.xml"/><Relationship Id="rId2" Type="http://schemas.openxmlformats.org/officeDocument/2006/relationships/slideLayout" Target="../slideLayouts/slideLayout136.xml"/><Relationship Id="rId1" Type="http://schemas.openxmlformats.org/officeDocument/2006/relationships/slideLayout" Target="../slideLayouts/slideLayout135.xml"/><Relationship Id="rId6" Type="http://schemas.openxmlformats.org/officeDocument/2006/relationships/slideLayout" Target="../slideLayouts/slideLayout140.xml"/><Relationship Id="rId11" Type="http://schemas.openxmlformats.org/officeDocument/2006/relationships/slideLayout" Target="../slideLayouts/slideLayout145.xml"/><Relationship Id="rId5" Type="http://schemas.openxmlformats.org/officeDocument/2006/relationships/slideLayout" Target="../slideLayouts/slideLayout139.xml"/><Relationship Id="rId10" Type="http://schemas.openxmlformats.org/officeDocument/2006/relationships/slideLayout" Target="../slideLayouts/slideLayout144.xml"/><Relationship Id="rId4" Type="http://schemas.openxmlformats.org/officeDocument/2006/relationships/slideLayout" Target="../slideLayouts/slideLayout138.xml"/><Relationship Id="rId9" Type="http://schemas.openxmlformats.org/officeDocument/2006/relationships/slideLayout" Target="../slideLayouts/slideLayout14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3.xml"/><Relationship Id="rId3" Type="http://schemas.openxmlformats.org/officeDocument/2006/relationships/slideLayout" Target="../slideLayouts/slideLayout148.xml"/><Relationship Id="rId7" Type="http://schemas.openxmlformats.org/officeDocument/2006/relationships/slideLayout" Target="../slideLayouts/slideLayout152.xml"/><Relationship Id="rId12" Type="http://schemas.openxmlformats.org/officeDocument/2006/relationships/theme" Target="../theme/theme14.xml"/><Relationship Id="rId2" Type="http://schemas.openxmlformats.org/officeDocument/2006/relationships/slideLayout" Target="../slideLayouts/slideLayout147.xml"/><Relationship Id="rId1" Type="http://schemas.openxmlformats.org/officeDocument/2006/relationships/slideLayout" Target="../slideLayouts/slideLayout146.xml"/><Relationship Id="rId6" Type="http://schemas.openxmlformats.org/officeDocument/2006/relationships/slideLayout" Target="../slideLayouts/slideLayout151.xml"/><Relationship Id="rId11" Type="http://schemas.openxmlformats.org/officeDocument/2006/relationships/slideLayout" Target="../slideLayouts/slideLayout156.xml"/><Relationship Id="rId5" Type="http://schemas.openxmlformats.org/officeDocument/2006/relationships/slideLayout" Target="../slideLayouts/slideLayout150.xml"/><Relationship Id="rId10" Type="http://schemas.openxmlformats.org/officeDocument/2006/relationships/slideLayout" Target="../slideLayouts/slideLayout155.xml"/><Relationship Id="rId4" Type="http://schemas.openxmlformats.org/officeDocument/2006/relationships/slideLayout" Target="../slideLayouts/slideLayout149.xml"/><Relationship Id="rId9" Type="http://schemas.openxmlformats.org/officeDocument/2006/relationships/slideLayout" Target="../slideLayouts/slideLayout15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3.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3.pn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image" Target="../media/image3.png"/><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3.png"/><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image" Target="../media/image3.png"/><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65" charset="-128"/>
              </a:defRPr>
            </a:lvl1pPr>
          </a:lstStyle>
          <a:p>
            <a:fld id="{71C5A134-95B7-497F-BEAC-38BF4B82232A}" type="datetimeFigureOut">
              <a:rPr lang="en-GB" smtClean="0"/>
              <a:t>23/09/2016</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65" charset="-128"/>
              </a:defRPr>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65" charset="-128"/>
              </a:defRPr>
            </a:lvl1pPr>
          </a:lstStyle>
          <a:p>
            <a:fld id="{EA625781-77B7-4C6D-95A3-E07D2F28395D}" type="slidenum">
              <a:rPr lang="en-GB" smtClean="0"/>
              <a:t>‹#›</a:t>
            </a:fld>
            <a:endParaRPr lang="en-GB"/>
          </a:p>
        </p:txBody>
      </p:sp>
      <p:pic>
        <p:nvPicPr>
          <p:cNvPr id="1031" name="Picture 9" descr="Powerpoint bands.tif"/>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27">
                                            <p:txEl>
                                              <p:pRg st="0" end="0"/>
                                            </p:txEl>
                                          </p:spTgt>
                                        </p:tgtEl>
                                        <p:attrNameLst>
                                          <p:attrName>style.visibility</p:attrName>
                                        </p:attrNameLst>
                                      </p:cBhvr>
                                      <p:to>
                                        <p:strVal val="visible"/>
                                      </p:to>
                                    </p:set>
                                    <p:animEffect transition="in" filter="fade">
                                      <p:cBhvr>
                                        <p:cTn id="14" dur="1000">
                                          <p:stCondLst>
                                            <p:cond delay="0"/>
                                          </p:stCondLst>
                                        </p:cTn>
                                        <p:tgtEl>
                                          <p:spTgt spid="1027">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27">
                                            <p:txEl>
                                              <p:pRg st="1" end="1"/>
                                            </p:txEl>
                                          </p:spTgt>
                                        </p:tgtEl>
                                        <p:attrNameLst>
                                          <p:attrName>style.visibility</p:attrName>
                                        </p:attrNameLst>
                                      </p:cBhvr>
                                      <p:to>
                                        <p:strVal val="visible"/>
                                      </p:to>
                                    </p:set>
                                    <p:animEffect transition="in" filter="fade">
                                      <p:cBhvr>
                                        <p:cTn id="17" dur="1000">
                                          <p:stCondLst>
                                            <p:cond delay="0"/>
                                          </p:stCondLst>
                                        </p:cTn>
                                        <p:tgtEl>
                                          <p:spTgt spid="1027">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27">
                                            <p:txEl>
                                              <p:pRg st="2" end="2"/>
                                            </p:txEl>
                                          </p:spTgt>
                                        </p:tgtEl>
                                        <p:attrNameLst>
                                          <p:attrName>style.visibility</p:attrName>
                                        </p:attrNameLst>
                                      </p:cBhvr>
                                      <p:to>
                                        <p:strVal val="visible"/>
                                      </p:to>
                                    </p:set>
                                    <p:animEffect transition="in" filter="fade">
                                      <p:cBhvr>
                                        <p:cTn id="20" dur="1000">
                                          <p:stCondLst>
                                            <p:cond delay="0"/>
                                          </p:stCondLst>
                                        </p:cTn>
                                        <p:tgtEl>
                                          <p:spTgt spid="1027">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27">
                                            <p:txEl>
                                              <p:pRg st="3" end="3"/>
                                            </p:txEl>
                                          </p:spTgt>
                                        </p:tgtEl>
                                        <p:attrNameLst>
                                          <p:attrName>style.visibility</p:attrName>
                                        </p:attrNameLst>
                                      </p:cBhvr>
                                      <p:to>
                                        <p:strVal val="visible"/>
                                      </p:to>
                                    </p:set>
                                    <p:animEffect transition="in" filter="fade">
                                      <p:cBhvr>
                                        <p:cTn id="23" dur="1000">
                                          <p:stCondLst>
                                            <p:cond delay="0"/>
                                          </p:stCondLst>
                                        </p:cTn>
                                        <p:tgtEl>
                                          <p:spTgt spid="1027">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27">
                                            <p:txEl>
                                              <p:pRg st="4" end="4"/>
                                            </p:txEl>
                                          </p:spTgt>
                                        </p:tgtEl>
                                        <p:attrNameLst>
                                          <p:attrName>style.visibility</p:attrName>
                                        </p:attrNameLst>
                                      </p:cBhvr>
                                      <p:to>
                                        <p:strVal val="visible"/>
                                      </p:to>
                                    </p:set>
                                    <p:animEffect transition="in" filter="fade">
                                      <p:cBhvr>
                                        <p:cTn id="26" dur="1000">
                                          <p:stCondLst>
                                            <p:cond delay="0"/>
                                          </p:stCondLst>
                                        </p:cTn>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10"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Lst>
      </p:bldP>
    </p:bldLst>
  </p:timing>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9/23/2016</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1855070373"/>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9/23/2016</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3583075452"/>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9/23/2016</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4075848495"/>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9/23/2016</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3853567782"/>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9/23/2016</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309189662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6B47C2DA-06D5-4D26-B4C3-89B16F573824}" type="datetimeFigureOut">
              <a:rPr lang="en-GB" smtClean="0">
                <a:solidFill>
                  <a:srgbClr val="000000"/>
                </a:solidFill>
              </a:rPr>
              <a:pPr/>
              <a:t>23/09/2016</a:t>
            </a:fld>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6F74F7F-CA7A-478C-BFB6-E593F18C7FD1}" type="slidenum">
              <a:rPr lang="en-GB" smtClean="0">
                <a:solidFill>
                  <a:srgbClr val="000000"/>
                </a:solidFill>
              </a:rPr>
              <a:pPr/>
              <a:t>‹#›</a:t>
            </a:fld>
            <a:endParaRPr lang="en-GB">
              <a:solidFill>
                <a:srgbClr val="000000"/>
              </a:solidFill>
            </a:endParaRPr>
          </a:p>
        </p:txBody>
      </p:sp>
      <p:pic>
        <p:nvPicPr>
          <p:cNvPr id="1031" name="Picture 9" descr="Powerpoint bands.tif"/>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515235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742615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921710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5486160"/>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633544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7243711"/>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75EAC46-5043-496D-A2E8-0CF300CBA1DC}" type="slidenum">
              <a:rPr lang="en-GB">
                <a:solidFill>
                  <a:srgbClr val="000000"/>
                </a:solidFill>
                <a:ea typeface="ＭＳ Ｐゴシック" pitchFamily="-65" charset="-128"/>
              </a:rPr>
              <a:pPr fontAlgn="base">
                <a:spcBef>
                  <a:spcPct val="0"/>
                </a:spcBef>
                <a:spcAft>
                  <a:spcPct val="0"/>
                </a:spcAft>
                <a:defRPr/>
              </a:pPr>
              <a:t>‹#›</a:t>
            </a:fld>
            <a:endParaRPr lang="en-GB">
              <a:solidFill>
                <a:srgbClr val="000000"/>
              </a:solidFill>
              <a:ea typeface="ＭＳ Ｐゴシック" pitchFamily="-65" charset="-128"/>
            </a:endParaRPr>
          </a:p>
        </p:txBody>
      </p:sp>
      <p:pic>
        <p:nvPicPr>
          <p:cNvPr id="1031" name="Picture 9" descr="Powerpoint bands.t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397795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eaLnBrk="0" fontAlgn="base" hangingPunct="0">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eaLnBrk="0" fontAlgn="base" hangingPunct="0">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0" fontAlgn="base" hangingPunct="0">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0" fontAlgn="base" hangingPunct="0">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55EDCE58-5CB1-4448-8BB4-FB08D9BCDF14}" type="datetime1">
              <a:rPr lang="en-US">
                <a:solidFill>
                  <a:srgbClr val="000000">
                    <a:lumMod val="65000"/>
                    <a:lumOff val="35000"/>
                  </a:srgbClr>
                </a:solidFill>
                <a:cs typeface="Arial" charset="0"/>
              </a:rPr>
              <a:pPr fontAlgn="base">
                <a:spcBef>
                  <a:spcPct val="0"/>
                </a:spcBef>
                <a:spcAft>
                  <a:spcPct val="0"/>
                </a:spcAft>
                <a:defRPr/>
              </a:pPr>
              <a:t>9/23/2016</a:t>
            </a:fld>
            <a:endParaRPr lang="en-US" dirty="0">
              <a:solidFill>
                <a:srgbClr val="000000">
                  <a:lumMod val="65000"/>
                  <a:lumOff val="35000"/>
                </a:srgbClr>
              </a:solidFill>
              <a:cs typeface="Arial" charset="0"/>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a:solidFill>
                  <a:srgbClr val="000000">
                    <a:lumMod val="65000"/>
                    <a:lumOff val="35000"/>
                  </a:srgbClr>
                </a:solidFill>
                <a:cs typeface="Arial" charset="0"/>
              </a:rPr>
              <a:t>Footer Text</a:t>
            </a:r>
            <a:endParaRPr lang="en-US" dirty="0">
              <a:solidFill>
                <a:srgbClr val="000000">
                  <a:lumMod val="65000"/>
                  <a:lumOff val="35000"/>
                </a:srgbClr>
              </a:solidFill>
              <a:cs typeface="Arial" charset="0"/>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7EC68178-6CB9-4F4A-BA77-7BFD72451EC4}" type="slidenum">
              <a:rPr lang="en-US">
                <a:solidFill>
                  <a:srgbClr val="000000">
                    <a:lumMod val="65000"/>
                    <a:lumOff val="35000"/>
                  </a:srgbClr>
                </a:solidFill>
                <a:cs typeface="Arial" charset="0"/>
              </a:rPr>
              <a:pPr fontAlgn="base">
                <a:spcBef>
                  <a:spcPct val="0"/>
                </a:spcBef>
                <a:spcAft>
                  <a:spcPct val="0"/>
                </a:spcAft>
                <a:defRPr/>
              </a:pPr>
              <a:t>‹#›</a:t>
            </a:fld>
            <a:endParaRPr lang="en-US" dirty="0">
              <a:solidFill>
                <a:srgbClr val="000000">
                  <a:lumMod val="65000"/>
                  <a:lumOff val="35000"/>
                </a:srgbClr>
              </a:solidFill>
              <a:cs typeface="Arial" charset="0"/>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Tree>
    <p:extLst>
      <p:ext uri="{BB962C8B-B14F-4D97-AF65-F5344CB8AC3E}">
        <p14:creationId xmlns:p14="http://schemas.microsoft.com/office/powerpoint/2010/main" val="3010273420"/>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9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03.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5.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36.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4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Toxic Trio</a:t>
            </a:r>
            <a:endParaRPr lang="en-GB" dirty="0"/>
          </a:p>
        </p:txBody>
      </p:sp>
      <p:sp>
        <p:nvSpPr>
          <p:cNvPr id="3" name="Subtitle 2"/>
          <p:cNvSpPr>
            <a:spLocks noGrp="1"/>
          </p:cNvSpPr>
          <p:nvPr>
            <p:ph type="subTitle" idx="1"/>
          </p:nvPr>
        </p:nvSpPr>
        <p:spPr/>
        <p:txBody>
          <a:bodyPr/>
          <a:lstStyle/>
          <a:p>
            <a:r>
              <a:rPr lang="en-GB" dirty="0" smtClean="0"/>
              <a:t>Clair McNeill - SEIS</a:t>
            </a:r>
          </a:p>
          <a:p>
            <a:r>
              <a:rPr lang="en-GB" dirty="0" smtClean="0"/>
              <a:t>Louise </a:t>
            </a:r>
            <a:r>
              <a:rPr lang="en-GB" smtClean="0"/>
              <a:t>Pinnock Engage</a:t>
            </a:r>
            <a:endParaRPr lang="en-GB" dirty="0"/>
          </a:p>
        </p:txBody>
      </p:sp>
    </p:spTree>
    <p:extLst>
      <p:ext uri="{BB962C8B-B14F-4D97-AF65-F5344CB8AC3E}">
        <p14:creationId xmlns:p14="http://schemas.microsoft.com/office/powerpoint/2010/main" val="3562384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DSL Handbook</a:t>
            </a:r>
            <a:endParaRPr lang="en-GB" dirty="0"/>
          </a:p>
        </p:txBody>
      </p:sp>
      <p:sp>
        <p:nvSpPr>
          <p:cNvPr id="3" name="Content Placeholder 2"/>
          <p:cNvSpPr>
            <a:spLocks noGrp="1"/>
          </p:cNvSpPr>
          <p:nvPr>
            <p:ph idx="1"/>
          </p:nvPr>
        </p:nvSpPr>
        <p:spPr/>
        <p:txBody>
          <a:bodyPr/>
          <a:lstStyle/>
          <a:p>
            <a:pPr marL="0" indent="0" algn="ctr">
              <a:buNone/>
            </a:pPr>
            <a:r>
              <a:rPr lang="en-GB" dirty="0" smtClean="0"/>
              <a:t>Safeguarding pathways.</a:t>
            </a:r>
          </a:p>
          <a:p>
            <a:pPr marL="0" indent="0" algn="ctr">
              <a:buNone/>
            </a:pPr>
            <a:r>
              <a:rPr lang="en-GB" dirty="0" smtClean="0"/>
              <a:t>Who is out there to support?</a:t>
            </a:r>
          </a:p>
          <a:p>
            <a:pPr marL="0" indent="0" algn="ctr">
              <a:buNone/>
            </a:pPr>
            <a:r>
              <a:rPr lang="en-GB" dirty="0" smtClean="0"/>
              <a:t>What information is there?</a:t>
            </a:r>
          </a:p>
          <a:p>
            <a:pPr marL="0" indent="0" algn="ctr">
              <a:buNone/>
            </a:pPr>
            <a:r>
              <a:rPr lang="en-GB" dirty="0" smtClean="0"/>
              <a:t>Up to date information, websites and phone numbers?</a:t>
            </a:r>
            <a:endParaRPr lang="en-GB" dirty="0"/>
          </a:p>
        </p:txBody>
      </p:sp>
    </p:spTree>
    <p:extLst>
      <p:ext uri="{BB962C8B-B14F-4D97-AF65-F5344CB8AC3E}">
        <p14:creationId xmlns:p14="http://schemas.microsoft.com/office/powerpoint/2010/main" val="4104702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00113" y="274638"/>
            <a:ext cx="7786687" cy="650875"/>
          </a:xfrm>
        </p:spPr>
        <p:txBody>
          <a:bodyPr/>
          <a:lstStyle/>
          <a:p>
            <a:pPr eaLnBrk="1" fontAlgn="auto" hangingPunct="1">
              <a:spcAft>
                <a:spcPts val="0"/>
              </a:spcAft>
              <a:defRPr/>
            </a:pPr>
            <a:r>
              <a:rPr lang="en-GB" sz="4000" dirty="0" smtClean="0">
                <a:solidFill>
                  <a:schemeClr val="bg2">
                    <a:lumMod val="75000"/>
                  </a:schemeClr>
                </a:solidFill>
              </a:rPr>
              <a:t>DA in Solihull</a:t>
            </a:r>
            <a:endParaRPr lang="en-US" sz="4000" dirty="0" smtClean="0">
              <a:solidFill>
                <a:schemeClr val="bg2">
                  <a:lumMod val="75000"/>
                </a:schemeClr>
              </a:solidFill>
            </a:endParaRPr>
          </a:p>
        </p:txBody>
      </p:sp>
      <p:sp>
        <p:nvSpPr>
          <p:cNvPr id="7171" name="Rectangle 3"/>
          <p:cNvSpPr>
            <a:spLocks noGrp="1" noChangeArrowheads="1"/>
          </p:cNvSpPr>
          <p:nvPr>
            <p:ph idx="1"/>
          </p:nvPr>
        </p:nvSpPr>
        <p:spPr>
          <a:xfrm>
            <a:off x="971550" y="1103313"/>
            <a:ext cx="7715250" cy="5022850"/>
          </a:xfrm>
        </p:spPr>
        <p:txBody>
          <a:bodyPr rtlCol="0">
            <a:normAutofit/>
          </a:bodyPr>
          <a:lstStyle/>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4,846 women expected to experience DA per year</a:t>
            </a:r>
          </a:p>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Accounts for 8% of recorded crime and only 39% of incidents are thought to be reported to the police </a:t>
            </a:r>
          </a:p>
          <a:p>
            <a:pPr marL="114300" indent="0" eaLnBrk="1" fontAlgn="auto" hangingPunct="1">
              <a:lnSpc>
                <a:spcPct val="112000"/>
              </a:lnSpc>
              <a:spcBef>
                <a:spcPts val="600"/>
              </a:spcBef>
              <a:spcAft>
                <a:spcPts val="0"/>
              </a:spcAft>
              <a:buClr>
                <a:srgbClr val="FF0000"/>
              </a:buClr>
              <a:buFont typeface="Arial" charset="0"/>
              <a:buNone/>
              <a:defRPr/>
            </a:pPr>
            <a:endParaRPr lang="en-GB" sz="2000" dirty="0" smtClean="0">
              <a:solidFill>
                <a:schemeClr val="bg2">
                  <a:lumMod val="75000"/>
                </a:schemeClr>
              </a:solidFill>
            </a:endParaRPr>
          </a:p>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May – Oct 2014 – 838 children managed via EHMAP</a:t>
            </a:r>
          </a:p>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DA is a factor in 38% of social work assessments, and over half of CP plan</a:t>
            </a:r>
          </a:p>
          <a:p>
            <a:pPr marL="114300" indent="0" eaLnBrk="1" fontAlgn="auto" hangingPunct="1">
              <a:lnSpc>
                <a:spcPct val="112000"/>
              </a:lnSpc>
              <a:spcBef>
                <a:spcPts val="600"/>
              </a:spcBef>
              <a:spcAft>
                <a:spcPts val="0"/>
              </a:spcAft>
              <a:buClr>
                <a:srgbClr val="FF0000"/>
              </a:buClr>
              <a:buFont typeface="Arial" charset="0"/>
              <a:buNone/>
              <a:defRPr/>
            </a:pPr>
            <a:endParaRPr lang="en-GB" sz="2000" dirty="0" smtClean="0">
              <a:solidFill>
                <a:schemeClr val="bg2">
                  <a:lumMod val="75000"/>
                </a:schemeClr>
              </a:solidFill>
            </a:endParaRPr>
          </a:p>
          <a:p>
            <a:pPr marL="457200" eaLnBrk="1" fontAlgn="auto" hangingPunct="1">
              <a:lnSpc>
                <a:spcPct val="112000"/>
              </a:lnSpc>
              <a:spcBef>
                <a:spcPts val="600"/>
              </a:spcBef>
              <a:spcAft>
                <a:spcPts val="0"/>
              </a:spcAft>
              <a:buClr>
                <a:srgbClr val="FF0000"/>
              </a:buClr>
              <a:buFont typeface="Arial" pitchFamily="34" charset="0"/>
              <a:buChar char="•"/>
              <a:defRPr/>
            </a:pPr>
            <a:r>
              <a:rPr lang="en-GB" sz="2000" dirty="0" smtClean="0">
                <a:solidFill>
                  <a:schemeClr val="bg2">
                    <a:lumMod val="75000"/>
                  </a:schemeClr>
                </a:solidFill>
              </a:rPr>
              <a:t>A quarter of girls and 18 per cent of boys reported some form of physical partner violence.</a:t>
            </a:r>
          </a:p>
        </p:txBody>
      </p:sp>
      <p:pic>
        <p:nvPicPr>
          <p:cNvPr id="614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7281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00113" y="274638"/>
            <a:ext cx="7786687" cy="650875"/>
          </a:xfrm>
        </p:spPr>
        <p:txBody>
          <a:bodyPr/>
          <a:lstStyle/>
          <a:p>
            <a:pPr eaLnBrk="1" fontAlgn="auto" hangingPunct="1">
              <a:spcAft>
                <a:spcPts val="0"/>
              </a:spcAft>
              <a:defRPr/>
            </a:pPr>
            <a:r>
              <a:rPr lang="en-GB" sz="4000" dirty="0" smtClean="0">
                <a:solidFill>
                  <a:schemeClr val="bg2">
                    <a:lumMod val="75000"/>
                  </a:schemeClr>
                </a:solidFill>
              </a:rPr>
              <a:t>Assessing Risk</a:t>
            </a:r>
            <a:endParaRPr lang="en-US" sz="4000" dirty="0" smtClean="0">
              <a:solidFill>
                <a:schemeClr val="bg2">
                  <a:lumMod val="75000"/>
                </a:schemeClr>
              </a:solidFill>
            </a:endParaRPr>
          </a:p>
        </p:txBody>
      </p:sp>
      <p:sp>
        <p:nvSpPr>
          <p:cNvPr id="7171" name="Rectangle 3"/>
          <p:cNvSpPr>
            <a:spLocks noGrp="1" noChangeArrowheads="1"/>
          </p:cNvSpPr>
          <p:nvPr>
            <p:ph idx="1"/>
          </p:nvPr>
        </p:nvSpPr>
        <p:spPr>
          <a:xfrm>
            <a:off x="971550" y="1103313"/>
            <a:ext cx="7715250" cy="5022850"/>
          </a:xfrm>
        </p:spPr>
        <p:txBody>
          <a:bodyPr rtlCol="0">
            <a:normAutofit/>
          </a:bodyPr>
          <a:lstStyle/>
          <a:p>
            <a:pPr marL="457200" eaLnBrk="1" fontAlgn="auto" hangingPunct="1">
              <a:lnSpc>
                <a:spcPct val="112000"/>
              </a:lnSpc>
              <a:spcBef>
                <a:spcPts val="600"/>
              </a:spcBef>
              <a:spcAft>
                <a:spcPts val="0"/>
              </a:spcAft>
              <a:buClr>
                <a:srgbClr val="FF0000"/>
              </a:buClr>
              <a:buFont typeface="Arial" pitchFamily="34" charset="0"/>
              <a:buChar char="•"/>
              <a:defRPr/>
            </a:pPr>
            <a:endParaRPr lang="en-GB" sz="2000" dirty="0" smtClean="0">
              <a:solidFill>
                <a:schemeClr val="bg2">
                  <a:lumMod val="75000"/>
                </a:schemeClr>
              </a:solidFill>
            </a:endParaRPr>
          </a:p>
        </p:txBody>
      </p:sp>
      <p:pic>
        <p:nvPicPr>
          <p:cNvPr id="819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4" descr="Image result for h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2063" y="1751013"/>
            <a:ext cx="458946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1953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74638"/>
            <a:ext cx="6502400" cy="1027112"/>
          </a:xfrm>
        </p:spPr>
        <p:txBody>
          <a:bodyPr/>
          <a:lstStyle/>
          <a:p>
            <a:pPr eaLnBrk="1" fontAlgn="auto" hangingPunct="1">
              <a:spcAft>
                <a:spcPts val="0"/>
              </a:spcAft>
              <a:defRPr/>
            </a:pPr>
            <a:endParaRPr lang="en-GB" sz="4000" dirty="0">
              <a:solidFill>
                <a:schemeClr val="bg2"/>
              </a:solidFill>
            </a:endParaRPr>
          </a:p>
        </p:txBody>
      </p:sp>
      <p:sp>
        <p:nvSpPr>
          <p:cNvPr id="3" name="Content Placeholder 2"/>
          <p:cNvSpPr>
            <a:spLocks noGrp="1"/>
          </p:cNvSpPr>
          <p:nvPr>
            <p:ph idx="1"/>
          </p:nvPr>
        </p:nvSpPr>
        <p:spPr>
          <a:xfrm>
            <a:off x="971550" y="1319213"/>
            <a:ext cx="7715250" cy="4535487"/>
          </a:xfrm>
        </p:spPr>
        <p:txBody>
          <a:bodyPr rtlCol="0">
            <a:normAutofit/>
          </a:bodyPr>
          <a:lstStyle/>
          <a:p>
            <a:pPr marL="0" indent="0" eaLnBrk="1" fontAlgn="auto" hangingPunct="1">
              <a:spcAft>
                <a:spcPts val="0"/>
              </a:spcAft>
              <a:buClr>
                <a:srgbClr val="FF0000"/>
              </a:buClr>
              <a:buFont typeface="Arial" pitchFamily="34" charset="0"/>
              <a:buNone/>
              <a:defRPr/>
            </a:pPr>
            <a:r>
              <a:rPr lang="en-GB" sz="4000" b="1" dirty="0">
                <a:solidFill>
                  <a:schemeClr val="bg2"/>
                </a:solidFill>
              </a:rPr>
              <a:t>DASH – Domestic Abuse Stalking &amp; Honour Based Violence </a:t>
            </a:r>
            <a:endParaRPr lang="en-GB" sz="4000" b="1" dirty="0" smtClean="0">
              <a:solidFill>
                <a:schemeClr val="bg2"/>
              </a:solidFill>
            </a:endParaRPr>
          </a:p>
          <a:p>
            <a:pPr marL="0" indent="0" eaLnBrk="1" fontAlgn="auto" hangingPunct="1">
              <a:spcAft>
                <a:spcPts val="0"/>
              </a:spcAft>
              <a:buClr>
                <a:srgbClr val="FF0000"/>
              </a:buClr>
              <a:buFont typeface="Arial" pitchFamily="34" charset="0"/>
              <a:buNone/>
              <a:defRPr/>
            </a:pPr>
            <a:endParaRPr lang="en-GB" dirty="0" smtClean="0">
              <a:solidFill>
                <a:schemeClr val="bg2">
                  <a:lumMod val="75000"/>
                </a:schemeClr>
              </a:solidFill>
            </a:endParaRPr>
          </a:p>
          <a:p>
            <a:pPr marL="0" indent="0" eaLnBrk="1" fontAlgn="auto" hangingPunct="1">
              <a:spcAft>
                <a:spcPts val="0"/>
              </a:spcAft>
              <a:buClr>
                <a:srgbClr val="FF0000"/>
              </a:buClr>
              <a:buFont typeface="Arial" charset="0"/>
              <a:buNone/>
              <a:defRPr/>
            </a:pPr>
            <a:r>
              <a:rPr lang="en-GB" dirty="0" smtClean="0">
                <a:solidFill>
                  <a:schemeClr val="accent6"/>
                </a:solidFill>
              </a:rPr>
              <a:t> </a:t>
            </a:r>
            <a:r>
              <a:rPr lang="en-GB" sz="4000" b="1" dirty="0">
                <a:solidFill>
                  <a:schemeClr val="bg2"/>
                </a:solidFill>
              </a:rPr>
              <a:t>DVRIM- Domestic Abuse Risk Identification Matrix </a:t>
            </a:r>
          </a:p>
          <a:p>
            <a:pPr marL="0" indent="0" eaLnBrk="1" fontAlgn="auto" hangingPunct="1">
              <a:spcAft>
                <a:spcPts val="0"/>
              </a:spcAft>
              <a:buClr>
                <a:srgbClr val="FF0000"/>
              </a:buClr>
              <a:buFont typeface="Arial" pitchFamily="34" charset="0"/>
              <a:buNone/>
              <a:defRPr/>
            </a:pPr>
            <a:endParaRPr lang="en-GB" b="1" dirty="0">
              <a:solidFill>
                <a:schemeClr val="bg2"/>
              </a:solidFill>
            </a:endParaRPr>
          </a:p>
        </p:txBody>
      </p:sp>
      <p:pic>
        <p:nvPicPr>
          <p:cNvPr id="1024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7340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344488"/>
            <a:ext cx="6503988" cy="1027112"/>
          </a:xfrm>
        </p:spPr>
        <p:txBody>
          <a:bodyPr/>
          <a:lstStyle/>
          <a:p>
            <a:pPr eaLnBrk="1" fontAlgn="auto" hangingPunct="1">
              <a:spcAft>
                <a:spcPts val="0"/>
              </a:spcAft>
              <a:defRPr/>
            </a:pPr>
            <a:r>
              <a:rPr lang="en-GB" sz="4000" b="1" dirty="0" smtClean="0">
                <a:solidFill>
                  <a:schemeClr val="bg2"/>
                </a:solidFill>
              </a:rPr>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
            </a:r>
            <a:br>
              <a:rPr lang="en-GB" sz="4000" b="1" dirty="0" smtClean="0">
                <a:solidFill>
                  <a:schemeClr val="bg2"/>
                </a:solidFill>
              </a:rPr>
            </a:br>
            <a:r>
              <a:rPr lang="en-GB" sz="4000" b="1" dirty="0">
                <a:solidFill>
                  <a:schemeClr val="bg2"/>
                </a:solidFill>
              </a:rPr>
              <a:t/>
            </a:r>
            <a:br>
              <a:rPr lang="en-GB" sz="4000" b="1" dirty="0">
                <a:solidFill>
                  <a:schemeClr val="bg2"/>
                </a:solidFill>
              </a:rPr>
            </a:br>
            <a:r>
              <a:rPr lang="en-GB" sz="4000" b="1" dirty="0" smtClean="0">
                <a:solidFill>
                  <a:schemeClr val="bg2"/>
                </a:solidFill>
              </a:rPr>
              <a:t>DASH</a:t>
            </a:r>
            <a:endParaRPr lang="en-GB" sz="4000" dirty="0">
              <a:solidFill>
                <a:schemeClr val="bg2"/>
              </a:solidFill>
            </a:endParaRPr>
          </a:p>
        </p:txBody>
      </p:sp>
      <p:sp>
        <p:nvSpPr>
          <p:cNvPr id="11267" name="Content Placeholder 2"/>
          <p:cNvSpPr>
            <a:spLocks noGrp="1"/>
          </p:cNvSpPr>
          <p:nvPr>
            <p:ph idx="1"/>
          </p:nvPr>
        </p:nvSpPr>
        <p:spPr>
          <a:xfrm>
            <a:off x="971550" y="1319213"/>
            <a:ext cx="7715250" cy="4535487"/>
          </a:xfrm>
        </p:spPr>
        <p:txBody>
          <a:bodyPr/>
          <a:lstStyle/>
          <a:p>
            <a:pPr marL="0" indent="0" algn="ctr" eaLnBrk="1" hangingPunct="1">
              <a:buClr>
                <a:srgbClr val="FF0000"/>
              </a:buClr>
              <a:buFont typeface="Arial" charset="0"/>
              <a:buNone/>
            </a:pPr>
            <a:endParaRPr lang="en-GB" b="1" smtClean="0">
              <a:solidFill>
                <a:schemeClr val="bg2"/>
              </a:solidFill>
            </a:endParaRPr>
          </a:p>
          <a:p>
            <a:pPr marL="0" indent="0" eaLnBrk="1" hangingPunct="1">
              <a:buClr>
                <a:srgbClr val="FF0000"/>
              </a:buClr>
              <a:buFont typeface="Arial" charset="0"/>
              <a:buNone/>
            </a:pPr>
            <a:r>
              <a:rPr lang="en-GB" sz="3200" b="1" smtClean="0">
                <a:solidFill>
                  <a:schemeClr val="bg2"/>
                </a:solidFill>
              </a:rPr>
              <a:t>High risk – referral to MARAC</a:t>
            </a:r>
          </a:p>
          <a:p>
            <a:pPr marL="0" indent="0" eaLnBrk="1" hangingPunct="1">
              <a:buClr>
                <a:srgbClr val="FF0000"/>
              </a:buClr>
              <a:buFont typeface="Arial" charset="0"/>
              <a:buNone/>
            </a:pPr>
            <a:endParaRPr lang="en-GB" sz="3200" b="1" smtClean="0">
              <a:solidFill>
                <a:schemeClr val="bg2"/>
              </a:solidFill>
            </a:endParaRPr>
          </a:p>
          <a:p>
            <a:pPr marL="0" indent="0" eaLnBrk="1" hangingPunct="1">
              <a:buClr>
                <a:srgbClr val="FF0000"/>
              </a:buClr>
              <a:buFont typeface="Arial" charset="0"/>
              <a:buNone/>
            </a:pPr>
            <a:r>
              <a:rPr lang="en-GB" sz="3200" b="1" smtClean="0">
                <a:solidFill>
                  <a:schemeClr val="bg2"/>
                </a:solidFill>
              </a:rPr>
              <a:t>Medium/Standard – signpost to specialist support </a:t>
            </a:r>
          </a:p>
          <a:p>
            <a:pPr marL="0" indent="0" eaLnBrk="1" hangingPunct="1">
              <a:buClr>
                <a:srgbClr val="FF0000"/>
              </a:buClr>
              <a:buFont typeface="Arial" charset="0"/>
              <a:buNone/>
            </a:pPr>
            <a:endParaRPr lang="en-GB" sz="3200" b="1" smtClean="0">
              <a:solidFill>
                <a:schemeClr val="bg2"/>
              </a:solidFill>
            </a:endParaRPr>
          </a:p>
          <a:p>
            <a:pPr marL="0" indent="0" algn="ctr" eaLnBrk="1" hangingPunct="1">
              <a:buClr>
                <a:srgbClr val="FF0000"/>
              </a:buClr>
              <a:buFont typeface="Arial" charset="0"/>
              <a:buNone/>
            </a:pPr>
            <a:r>
              <a:rPr lang="en-GB" sz="3200" b="1" smtClean="0">
                <a:solidFill>
                  <a:schemeClr val="bg2"/>
                </a:solidFill>
              </a:rPr>
              <a:t>SAFETY PLAN ALWAYS</a:t>
            </a:r>
          </a:p>
        </p:txBody>
      </p:sp>
      <p:pic>
        <p:nvPicPr>
          <p:cNvPr id="1126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00894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p:txBody>
          <a:bodyPr/>
          <a:lstStyle/>
          <a:p>
            <a:pPr>
              <a:defRPr/>
            </a:pPr>
            <a:r>
              <a:rPr lang="en-GB" dirty="0" smtClean="0">
                <a:solidFill>
                  <a:schemeClr val="bg2"/>
                </a:solidFill>
              </a:rPr>
              <a:t>DVRIM</a:t>
            </a:r>
            <a:endParaRPr lang="en-GB" dirty="0">
              <a:solidFill>
                <a:schemeClr val="bg2"/>
              </a:solidFill>
            </a:endParaRPr>
          </a:p>
        </p:txBody>
      </p:sp>
      <p:sp>
        <p:nvSpPr>
          <p:cNvPr id="7" name="Content Placeholder 6"/>
          <p:cNvSpPr>
            <a:spLocks noGrp="1"/>
          </p:cNvSpPr>
          <p:nvPr>
            <p:ph idx="1"/>
          </p:nvPr>
        </p:nvSpPr>
        <p:spPr/>
        <p:txBody>
          <a:bodyPr/>
          <a:lstStyle/>
          <a:p>
            <a:pPr>
              <a:defRPr/>
            </a:pPr>
            <a:endParaRPr lang="en-GB" dirty="0" smtClean="0"/>
          </a:p>
          <a:p>
            <a:pPr>
              <a:defRPr/>
            </a:pPr>
            <a:r>
              <a:rPr lang="en-GB" dirty="0" smtClean="0"/>
              <a:t>Evidence of domestic abuse </a:t>
            </a:r>
          </a:p>
          <a:p>
            <a:pPr marL="0" indent="0">
              <a:buFont typeface="Arial" charset="0"/>
              <a:buNone/>
              <a:defRPr/>
            </a:pPr>
            <a:endParaRPr lang="en-GB" dirty="0" smtClean="0"/>
          </a:p>
          <a:p>
            <a:pPr>
              <a:defRPr/>
            </a:pPr>
            <a:r>
              <a:rPr lang="en-GB" dirty="0" smtClean="0"/>
              <a:t>Risk factors/potential vulnerabilities</a:t>
            </a:r>
          </a:p>
          <a:p>
            <a:pPr marL="0" indent="0">
              <a:buFont typeface="Arial" charset="0"/>
              <a:buNone/>
              <a:defRPr/>
            </a:pPr>
            <a:r>
              <a:rPr lang="en-GB" dirty="0" smtClean="0"/>
              <a:t> </a:t>
            </a:r>
          </a:p>
          <a:p>
            <a:pPr>
              <a:defRPr/>
            </a:pPr>
            <a:r>
              <a:rPr lang="en-GB" dirty="0" smtClean="0"/>
              <a:t>Protective factors </a:t>
            </a:r>
            <a:endParaRPr lang="en-GB" dirty="0"/>
          </a:p>
        </p:txBody>
      </p:sp>
    </p:spTree>
    <p:extLst>
      <p:ext uri="{BB962C8B-B14F-4D97-AF65-F5344CB8AC3E}">
        <p14:creationId xmlns:p14="http://schemas.microsoft.com/office/powerpoint/2010/main" val="4821728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0263" y="327025"/>
            <a:ext cx="6502400" cy="1027113"/>
          </a:xfrm>
        </p:spPr>
        <p:txBody>
          <a:bodyPr/>
          <a:lstStyle/>
          <a:p>
            <a:pPr eaLnBrk="1" fontAlgn="auto" hangingPunct="1">
              <a:spcAft>
                <a:spcPts val="0"/>
              </a:spcAft>
              <a:defRPr/>
            </a:pPr>
            <a:r>
              <a:rPr lang="en-GB" sz="4000" b="1" dirty="0">
                <a:solidFill>
                  <a:schemeClr val="bg2"/>
                </a:solidFill>
              </a:rPr>
              <a:t/>
            </a:r>
            <a:br>
              <a:rPr lang="en-GB" sz="4000" b="1" dirty="0">
                <a:solidFill>
                  <a:schemeClr val="bg2"/>
                </a:solidFill>
              </a:rPr>
            </a:br>
            <a:endParaRPr lang="en-GB" sz="4000" dirty="0">
              <a:solidFill>
                <a:schemeClr val="bg2"/>
              </a:solidFill>
            </a:endParaRPr>
          </a:p>
        </p:txBody>
      </p:sp>
      <p:sp>
        <p:nvSpPr>
          <p:cNvPr id="3" name="Content Placeholder 2"/>
          <p:cNvSpPr>
            <a:spLocks noGrp="1"/>
          </p:cNvSpPr>
          <p:nvPr>
            <p:ph idx="1"/>
          </p:nvPr>
        </p:nvSpPr>
        <p:spPr>
          <a:xfrm>
            <a:off x="971550" y="1319213"/>
            <a:ext cx="7715250" cy="4535487"/>
          </a:xfrm>
        </p:spPr>
        <p:txBody>
          <a:bodyPr rtlCol="0">
            <a:normAutofit/>
          </a:bodyPr>
          <a:lstStyle/>
          <a:p>
            <a:pPr marL="0" indent="0" algn="ctr" eaLnBrk="1" fontAlgn="auto" hangingPunct="1">
              <a:spcAft>
                <a:spcPts val="0"/>
              </a:spcAft>
              <a:buClr>
                <a:srgbClr val="FF0000"/>
              </a:buClr>
              <a:buFont typeface="Arial" pitchFamily="34" charset="0"/>
              <a:buNone/>
              <a:defRPr/>
            </a:pPr>
            <a:endParaRPr lang="en-GB" b="1" dirty="0" smtClean="0">
              <a:solidFill>
                <a:schemeClr val="bg2"/>
              </a:solidFill>
            </a:endParaRPr>
          </a:p>
          <a:p>
            <a:pPr eaLnBrk="1" fontAlgn="auto" hangingPunct="1">
              <a:spcAft>
                <a:spcPts val="0"/>
              </a:spcAft>
              <a:buClr>
                <a:srgbClr val="FF0000"/>
              </a:buClr>
              <a:defRPr/>
            </a:pPr>
            <a:r>
              <a:rPr lang="en-GB" b="1" dirty="0" smtClean="0">
                <a:solidFill>
                  <a:schemeClr val="bg2"/>
                </a:solidFill>
              </a:rPr>
              <a:t>Scale one – moderate – Single agency</a:t>
            </a:r>
          </a:p>
          <a:p>
            <a:pPr eaLnBrk="1" fontAlgn="auto" hangingPunct="1">
              <a:spcAft>
                <a:spcPts val="0"/>
              </a:spcAft>
              <a:buClr>
                <a:srgbClr val="FF0000"/>
              </a:buClr>
              <a:defRPr/>
            </a:pPr>
            <a:r>
              <a:rPr lang="en-GB" b="1" dirty="0" smtClean="0">
                <a:solidFill>
                  <a:schemeClr val="bg2"/>
                </a:solidFill>
              </a:rPr>
              <a:t>Scale two – moderate to serious – CAF/family support intervention</a:t>
            </a:r>
          </a:p>
          <a:p>
            <a:pPr eaLnBrk="1" fontAlgn="auto" hangingPunct="1">
              <a:spcAft>
                <a:spcPts val="0"/>
              </a:spcAft>
              <a:buClr>
                <a:srgbClr val="FF0000"/>
              </a:buClr>
              <a:defRPr/>
            </a:pPr>
            <a:endParaRPr lang="en-GB" b="1" dirty="0" smtClean="0">
              <a:solidFill>
                <a:schemeClr val="bg2"/>
              </a:solidFill>
            </a:endParaRPr>
          </a:p>
          <a:p>
            <a:pPr eaLnBrk="1" fontAlgn="auto" hangingPunct="1">
              <a:spcAft>
                <a:spcPts val="0"/>
              </a:spcAft>
              <a:buClr>
                <a:srgbClr val="FF0000"/>
              </a:buClr>
              <a:defRPr/>
            </a:pPr>
            <a:endParaRPr lang="en-GB" b="1" dirty="0">
              <a:solidFill>
                <a:schemeClr val="bg2"/>
              </a:solidFill>
            </a:endParaRPr>
          </a:p>
          <a:p>
            <a:pPr eaLnBrk="1" fontAlgn="auto" hangingPunct="1">
              <a:spcAft>
                <a:spcPts val="0"/>
              </a:spcAft>
              <a:buClr>
                <a:srgbClr val="FF0000"/>
              </a:buClr>
              <a:defRPr/>
            </a:pPr>
            <a:r>
              <a:rPr lang="en-GB" b="1" dirty="0" smtClean="0">
                <a:solidFill>
                  <a:schemeClr val="bg2"/>
                </a:solidFill>
              </a:rPr>
              <a:t>Scale three – serious risk – Child in Need – consider safeguarding S17</a:t>
            </a:r>
          </a:p>
          <a:p>
            <a:pPr eaLnBrk="1" fontAlgn="auto" hangingPunct="1">
              <a:spcAft>
                <a:spcPts val="0"/>
              </a:spcAft>
              <a:buClr>
                <a:srgbClr val="FF0000"/>
              </a:buClr>
              <a:defRPr/>
            </a:pPr>
            <a:r>
              <a:rPr lang="en-GB" b="1" dirty="0" smtClean="0">
                <a:solidFill>
                  <a:schemeClr val="bg2"/>
                </a:solidFill>
              </a:rPr>
              <a:t>Scale four – Sever risk – Safeguarding S47 </a:t>
            </a:r>
            <a:endParaRPr lang="en-GB" b="1" dirty="0">
              <a:solidFill>
                <a:schemeClr val="bg2"/>
              </a:solidFill>
            </a:endParaRPr>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0" y="5181600"/>
            <a:ext cx="28892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6505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Domestic abuse</a:t>
            </a:r>
            <a:endParaRPr lang="en-GB" b="1" dirty="0"/>
          </a:p>
        </p:txBody>
      </p:sp>
      <p:sp>
        <p:nvSpPr>
          <p:cNvPr id="3" name="Content Placeholder 2"/>
          <p:cNvSpPr>
            <a:spLocks noGrp="1"/>
          </p:cNvSpPr>
          <p:nvPr>
            <p:ph idx="1"/>
          </p:nvPr>
        </p:nvSpPr>
        <p:spPr/>
        <p:txBody>
          <a:bodyPr/>
          <a:lstStyle/>
          <a:p>
            <a:pPr marL="0" indent="0" algn="ctr">
              <a:buNone/>
            </a:pPr>
            <a:r>
              <a:rPr lang="en-GB" dirty="0" smtClean="0"/>
              <a:t>Triage process</a:t>
            </a:r>
          </a:p>
          <a:p>
            <a:r>
              <a:rPr lang="en-GB" dirty="0" smtClean="0"/>
              <a:t>Police referrals</a:t>
            </a:r>
          </a:p>
          <a:p>
            <a:r>
              <a:rPr lang="en-GB" dirty="0" smtClean="0"/>
              <a:t>Meeting daily</a:t>
            </a:r>
          </a:p>
          <a:p>
            <a:r>
              <a:rPr lang="en-GB" dirty="0" smtClean="0"/>
              <a:t>Education screen cases – with consent</a:t>
            </a:r>
          </a:p>
          <a:p>
            <a:r>
              <a:rPr lang="en-GB" dirty="0" smtClean="0"/>
              <a:t>Feedback outcomes</a:t>
            </a:r>
          </a:p>
          <a:p>
            <a:endParaRPr lang="en-GB" dirty="0"/>
          </a:p>
        </p:txBody>
      </p:sp>
    </p:spTree>
    <p:extLst>
      <p:ext uri="{BB962C8B-B14F-4D97-AF65-F5344CB8AC3E}">
        <p14:creationId xmlns:p14="http://schemas.microsoft.com/office/powerpoint/2010/main" val="4252150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smtClean="0"/>
              <a:t>Screening tools</a:t>
            </a:r>
            <a:endParaRPr lang="en-GB" sz="4800" dirty="0"/>
          </a:p>
        </p:txBody>
      </p:sp>
      <p:sp>
        <p:nvSpPr>
          <p:cNvPr id="3" name="Content Placeholder 2"/>
          <p:cNvSpPr>
            <a:spLocks noGrp="1"/>
          </p:cNvSpPr>
          <p:nvPr>
            <p:ph idx="1"/>
          </p:nvPr>
        </p:nvSpPr>
        <p:spPr/>
        <p:txBody>
          <a:bodyPr/>
          <a:lstStyle/>
          <a:p>
            <a:r>
              <a:rPr lang="en-GB" sz="4000" dirty="0" smtClean="0"/>
              <a:t>DV RIM - children</a:t>
            </a:r>
          </a:p>
          <a:p>
            <a:r>
              <a:rPr lang="en-GB" sz="4000" dirty="0" smtClean="0"/>
              <a:t>CAADA DASH – adults (victim)</a:t>
            </a:r>
            <a:endParaRPr lang="en-GB" sz="4000" dirty="0"/>
          </a:p>
        </p:txBody>
      </p:sp>
    </p:spTree>
    <p:extLst>
      <p:ext uri="{BB962C8B-B14F-4D97-AF65-F5344CB8AC3E}">
        <p14:creationId xmlns:p14="http://schemas.microsoft.com/office/powerpoint/2010/main" val="673335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a:t>
            </a:r>
            <a:endParaRPr lang="en-GB" dirty="0"/>
          </a:p>
        </p:txBody>
      </p:sp>
      <p:sp>
        <p:nvSpPr>
          <p:cNvPr id="3" name="Content Placeholder 2"/>
          <p:cNvSpPr>
            <a:spLocks noGrp="1"/>
          </p:cNvSpPr>
          <p:nvPr>
            <p:ph idx="1"/>
          </p:nvPr>
        </p:nvSpPr>
        <p:spPr>
          <a:xfrm>
            <a:off x="467544" y="1268760"/>
            <a:ext cx="8229600" cy="3886200"/>
          </a:xfrm>
        </p:spPr>
        <p:txBody>
          <a:bodyPr/>
          <a:lstStyle/>
          <a:p>
            <a:pPr marL="0" indent="0">
              <a:buNone/>
            </a:pPr>
            <a:r>
              <a:rPr lang="en-GB" dirty="0" smtClean="0"/>
              <a:t>Groups of 4</a:t>
            </a:r>
          </a:p>
          <a:p>
            <a:r>
              <a:rPr lang="en-GB" sz="2800" dirty="0" smtClean="0"/>
              <a:t>Label A, B, C, D</a:t>
            </a:r>
          </a:p>
          <a:p>
            <a:r>
              <a:rPr lang="en-GB" sz="2800" dirty="0" smtClean="0"/>
              <a:t>Read your information out to the group, decide what level on the threshold document you feel this case is.</a:t>
            </a:r>
          </a:p>
          <a:p>
            <a:r>
              <a:rPr lang="en-GB" sz="2800" dirty="0" smtClean="0"/>
              <a:t>Repeat for each new piece of information.</a:t>
            </a:r>
          </a:p>
          <a:p>
            <a:r>
              <a:rPr lang="en-GB" sz="2800" dirty="0" smtClean="0"/>
              <a:t>When all 4 have been shared at what level do you feel this is now?</a:t>
            </a:r>
          </a:p>
          <a:p>
            <a:r>
              <a:rPr lang="en-GB" sz="2800" dirty="0" smtClean="0"/>
              <a:t>What will your action be? </a:t>
            </a:r>
            <a:endParaRPr lang="en-GB" sz="2800" dirty="0"/>
          </a:p>
        </p:txBody>
      </p:sp>
    </p:spTree>
    <p:extLst>
      <p:ext uri="{BB962C8B-B14F-4D97-AF65-F5344CB8AC3E}">
        <p14:creationId xmlns:p14="http://schemas.microsoft.com/office/powerpoint/2010/main" val="1017047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the toxic trio?</a:t>
            </a:r>
            <a:endParaRPr lang="en-GB" dirty="0"/>
          </a:p>
        </p:txBody>
      </p:sp>
      <p:sp>
        <p:nvSpPr>
          <p:cNvPr id="3" name="Content Placeholder 2"/>
          <p:cNvSpPr>
            <a:spLocks noGrp="1"/>
          </p:cNvSpPr>
          <p:nvPr>
            <p:ph idx="1"/>
          </p:nvPr>
        </p:nvSpPr>
        <p:spPr/>
        <p:txBody>
          <a:bodyPr/>
          <a:lstStyle/>
          <a:p>
            <a:r>
              <a:rPr lang="en-GB" dirty="0" smtClean="0"/>
              <a:t>Mental Health</a:t>
            </a:r>
          </a:p>
          <a:p>
            <a:r>
              <a:rPr lang="en-GB" dirty="0" smtClean="0"/>
              <a:t>Substance Misuse</a:t>
            </a:r>
          </a:p>
          <a:p>
            <a:r>
              <a:rPr lang="en-GB" dirty="0" smtClean="0"/>
              <a:t>Domestic Abuse</a:t>
            </a:r>
            <a:endParaRPr lang="en-GB" dirty="0"/>
          </a:p>
        </p:txBody>
      </p:sp>
    </p:spTree>
    <p:extLst>
      <p:ext uri="{BB962C8B-B14F-4D97-AF65-F5344CB8AC3E}">
        <p14:creationId xmlns:p14="http://schemas.microsoft.com/office/powerpoint/2010/main" val="1397635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b="1" smtClean="0">
                <a:ea typeface="ＭＳ Ｐゴシック" pitchFamily="34" charset="-128"/>
              </a:rPr>
              <a:t>Solihull Multi-Agency Thresholds Criteria</a:t>
            </a:r>
          </a:p>
        </p:txBody>
      </p:sp>
      <p:sp>
        <p:nvSpPr>
          <p:cNvPr id="15363" name="Content Placeholder 2"/>
          <p:cNvSpPr>
            <a:spLocks noGrp="1"/>
          </p:cNvSpPr>
          <p:nvPr>
            <p:ph sz="half" idx="1"/>
          </p:nvPr>
        </p:nvSpPr>
        <p:spPr>
          <a:xfrm>
            <a:off x="6963" y="1988840"/>
            <a:ext cx="4038600" cy="4525963"/>
          </a:xfrm>
        </p:spPr>
        <p:txBody>
          <a:bodyPr/>
          <a:lstStyle/>
          <a:p>
            <a:r>
              <a:rPr lang="en-GB" sz="3600" dirty="0" smtClean="0">
                <a:ea typeface="ＭＳ Ｐゴシック" pitchFamily="34" charset="-128"/>
              </a:rPr>
              <a:t>Threshold 1</a:t>
            </a:r>
          </a:p>
          <a:p>
            <a:r>
              <a:rPr lang="en-GB" sz="3600" dirty="0" smtClean="0">
                <a:ea typeface="ＭＳ Ｐゴシック" pitchFamily="34" charset="-128"/>
              </a:rPr>
              <a:t>Threshold 2</a:t>
            </a:r>
          </a:p>
          <a:p>
            <a:r>
              <a:rPr lang="en-GB" sz="3600" dirty="0" smtClean="0">
                <a:ea typeface="ＭＳ Ｐゴシック" pitchFamily="34" charset="-128"/>
              </a:rPr>
              <a:t>Threshold 3</a:t>
            </a:r>
          </a:p>
          <a:p>
            <a:r>
              <a:rPr lang="en-GB" sz="3600" dirty="0" smtClean="0">
                <a:ea typeface="ＭＳ Ｐゴシック" pitchFamily="34" charset="-128"/>
              </a:rPr>
              <a:t>Threshold 4</a:t>
            </a:r>
          </a:p>
        </p:txBody>
      </p:sp>
      <p:sp>
        <p:nvSpPr>
          <p:cNvPr id="2" name="Content Placeholder 1"/>
          <p:cNvSpPr>
            <a:spLocks noGrp="1"/>
          </p:cNvSpPr>
          <p:nvPr>
            <p:ph sz="half" idx="2"/>
          </p:nvPr>
        </p:nvSpPr>
        <p:spPr/>
        <p:txBody>
          <a:bodyPr/>
          <a:lstStyle/>
          <a:p>
            <a:pPr marL="0" indent="0">
              <a:buNone/>
            </a:pPr>
            <a:endParaRPr lang="en-GB" dirty="0"/>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eaLnBrk="1" hangingPunct="1"/>
            <a:fld id="{28926A75-928E-4050-845D-21D8EEE51FED}" type="slidenum">
              <a:rPr lang="en-GB" sz="1400" smtClean="0">
                <a:solidFill>
                  <a:srgbClr val="000000"/>
                </a:solidFill>
              </a:rPr>
              <a:pPr eaLnBrk="1" hangingPunct="1"/>
              <a:t>20</a:t>
            </a:fld>
            <a:endParaRPr lang="en-GB" sz="1400" smtClean="0">
              <a:solidFill>
                <a:srgbClr val="000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1628800"/>
            <a:ext cx="5304502" cy="3640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81666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Work assessment - NFA</a:t>
            </a:r>
            <a:endParaRPr lang="en-GB" dirty="0"/>
          </a:p>
        </p:txBody>
      </p:sp>
      <p:sp>
        <p:nvSpPr>
          <p:cNvPr id="3" name="Content Placeholder 2"/>
          <p:cNvSpPr>
            <a:spLocks noGrp="1"/>
          </p:cNvSpPr>
          <p:nvPr>
            <p:ph idx="1"/>
          </p:nvPr>
        </p:nvSpPr>
        <p:spPr/>
        <p:txBody>
          <a:bodyPr/>
          <a:lstStyle/>
          <a:p>
            <a:pPr marL="0" indent="0">
              <a:buNone/>
            </a:pPr>
            <a:r>
              <a:rPr lang="en-GB" dirty="0" smtClean="0"/>
              <a:t>Case is de-escalated back to early help.</a:t>
            </a:r>
          </a:p>
          <a:p>
            <a:pPr marL="0" indent="0">
              <a:buNone/>
            </a:pPr>
            <a:r>
              <a:rPr lang="en-GB" dirty="0" smtClean="0"/>
              <a:t>So what does this mean?</a:t>
            </a:r>
          </a:p>
          <a:p>
            <a:pPr marL="0" indent="0">
              <a:buNone/>
            </a:pPr>
            <a:endParaRPr lang="en-GB" dirty="0"/>
          </a:p>
          <a:p>
            <a:pPr marL="0" indent="0">
              <a:buNone/>
            </a:pPr>
            <a:r>
              <a:rPr lang="en-GB" dirty="0" smtClean="0"/>
              <a:t>How will you support this family?</a:t>
            </a:r>
          </a:p>
          <a:p>
            <a:pPr marL="0" indent="0">
              <a:buNone/>
            </a:pPr>
            <a:r>
              <a:rPr lang="en-GB" dirty="0" smtClean="0"/>
              <a:t>What can you expect from early help</a:t>
            </a:r>
          </a:p>
          <a:p>
            <a:pPr marL="0" indent="0">
              <a:buNone/>
            </a:pPr>
            <a:endParaRPr lang="en-GB" dirty="0"/>
          </a:p>
        </p:txBody>
      </p:sp>
    </p:spTree>
    <p:extLst>
      <p:ext uri="{BB962C8B-B14F-4D97-AF65-F5344CB8AC3E}">
        <p14:creationId xmlns:p14="http://schemas.microsoft.com/office/powerpoint/2010/main" val="1075851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lgn="ctr">
              <a:buNone/>
            </a:pPr>
            <a:r>
              <a:rPr lang="en-GB" sz="4800" dirty="0" smtClean="0"/>
              <a:t>Comments</a:t>
            </a:r>
          </a:p>
          <a:p>
            <a:pPr marL="0" indent="0" algn="ctr">
              <a:buNone/>
            </a:pPr>
            <a:r>
              <a:rPr lang="en-GB" sz="4800" dirty="0" smtClean="0"/>
              <a:t>Concerns</a:t>
            </a:r>
          </a:p>
          <a:p>
            <a:pPr marL="0" indent="0" algn="ctr">
              <a:buNone/>
            </a:pPr>
            <a:r>
              <a:rPr lang="en-GB" sz="4800" dirty="0" smtClean="0"/>
              <a:t>Questions</a:t>
            </a:r>
            <a:endParaRPr lang="en-GB" sz="4800" dirty="0"/>
          </a:p>
        </p:txBody>
      </p:sp>
    </p:spTree>
    <p:extLst>
      <p:ext uri="{BB962C8B-B14F-4D97-AF65-F5344CB8AC3E}">
        <p14:creationId xmlns:p14="http://schemas.microsoft.com/office/powerpoint/2010/main" val="23555927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lgn="ctr">
              <a:buNone/>
            </a:pPr>
            <a:r>
              <a:rPr lang="en-GB" sz="6000" dirty="0" smtClean="0"/>
              <a:t>Thank you </a:t>
            </a:r>
            <a:endParaRPr lang="en-GB" sz="6000" dirty="0"/>
          </a:p>
        </p:txBody>
      </p:sp>
    </p:spTree>
    <p:extLst>
      <p:ext uri="{BB962C8B-B14F-4D97-AF65-F5344CB8AC3E}">
        <p14:creationId xmlns:p14="http://schemas.microsoft.com/office/powerpoint/2010/main" val="1790227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Groups</a:t>
            </a:r>
            <a:endParaRPr lang="en-GB" dirty="0"/>
          </a:p>
        </p:txBody>
      </p:sp>
      <p:sp>
        <p:nvSpPr>
          <p:cNvPr id="3" name="Content Placeholder 2"/>
          <p:cNvSpPr>
            <a:spLocks noGrp="1"/>
          </p:cNvSpPr>
          <p:nvPr>
            <p:ph idx="1"/>
          </p:nvPr>
        </p:nvSpPr>
        <p:spPr/>
        <p:txBody>
          <a:bodyPr/>
          <a:lstStyle/>
          <a:p>
            <a:pPr marL="0" indent="0">
              <a:buNone/>
            </a:pPr>
            <a:r>
              <a:rPr lang="en-GB" dirty="0" smtClean="0"/>
              <a:t>Take one of the trio. In your group discuss the effects on children and young people, if one of the toxic trio is present in a family.</a:t>
            </a:r>
          </a:p>
          <a:p>
            <a:pPr marL="0" indent="0">
              <a:buNone/>
            </a:pPr>
            <a:endParaRPr lang="en-GB" dirty="0"/>
          </a:p>
          <a:p>
            <a:pPr marL="0" indent="0">
              <a:buNone/>
            </a:pPr>
            <a:r>
              <a:rPr lang="en-GB" dirty="0" smtClean="0"/>
              <a:t>Jot down some of the effects and how they may manifest themselves in school. </a:t>
            </a:r>
            <a:endParaRPr lang="en-GB" dirty="0"/>
          </a:p>
        </p:txBody>
      </p:sp>
    </p:spTree>
    <p:extLst>
      <p:ext uri="{BB962C8B-B14F-4D97-AF65-F5344CB8AC3E}">
        <p14:creationId xmlns:p14="http://schemas.microsoft.com/office/powerpoint/2010/main" val="3069932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68313" y="333375"/>
            <a:ext cx="8229600" cy="1143000"/>
          </a:xfrm>
        </p:spPr>
        <p:txBody>
          <a:bodyPr/>
          <a:lstStyle/>
          <a:p>
            <a:pPr algn="l"/>
            <a:r>
              <a:rPr lang="en-US" sz="3600" b="1" smtClean="0"/>
              <a:t>Scale of the problem</a:t>
            </a:r>
          </a:p>
        </p:txBody>
      </p:sp>
      <p:sp>
        <p:nvSpPr>
          <p:cNvPr id="3075" name="Content Placeholder 2"/>
          <p:cNvSpPr>
            <a:spLocks noGrp="1"/>
          </p:cNvSpPr>
          <p:nvPr>
            <p:ph idx="1"/>
          </p:nvPr>
        </p:nvSpPr>
        <p:spPr>
          <a:xfrm>
            <a:off x="468313" y="1484313"/>
            <a:ext cx="8229600" cy="3886200"/>
          </a:xfrm>
        </p:spPr>
        <p:txBody>
          <a:bodyPr/>
          <a:lstStyle/>
          <a:p>
            <a:pPr>
              <a:defRPr/>
            </a:pPr>
            <a:r>
              <a:rPr lang="en-US" sz="2800" dirty="0" smtClean="0"/>
              <a:t>250-350 000 children affected by parental drug use in UK (Hidden Harm)</a:t>
            </a:r>
          </a:p>
          <a:p>
            <a:pPr>
              <a:defRPr/>
            </a:pPr>
            <a:r>
              <a:rPr lang="en-US" sz="2800" dirty="0" smtClean="0"/>
              <a:t>At least 120 00 children living with a parent currently in treatment</a:t>
            </a:r>
          </a:p>
          <a:p>
            <a:pPr>
              <a:defRPr/>
            </a:pPr>
            <a:r>
              <a:rPr lang="en-US" sz="2800" dirty="0" smtClean="0"/>
              <a:t>6% (700 000) live with a dependent drinker</a:t>
            </a:r>
          </a:p>
          <a:p>
            <a:pPr>
              <a:defRPr/>
            </a:pPr>
            <a:r>
              <a:rPr lang="en-US" sz="2800" dirty="0" smtClean="0"/>
              <a:t>100 children a week call </a:t>
            </a:r>
            <a:r>
              <a:rPr lang="en-US" sz="2800" dirty="0" err="1" smtClean="0"/>
              <a:t>Childline</a:t>
            </a:r>
            <a:r>
              <a:rPr lang="en-US" sz="2800" dirty="0" smtClean="0"/>
              <a:t> worried about their parents’ drinking</a:t>
            </a:r>
          </a:p>
          <a:p>
            <a:pPr>
              <a:defRPr/>
            </a:pPr>
            <a:r>
              <a:rPr lang="en-US" sz="2800" dirty="0" smtClean="0"/>
              <a:t>Serious Case Reviews: 22% drug use, 22% alcohol use</a:t>
            </a:r>
          </a:p>
          <a:p>
            <a:pPr marL="0" indent="0">
              <a:buFontTx/>
              <a:buNone/>
              <a:defRPr/>
            </a:pPr>
            <a:endParaRPr lang="en-US" dirty="0" smtClean="0"/>
          </a:p>
        </p:txBody>
      </p:sp>
    </p:spTree>
    <p:extLst>
      <p:ext uri="{BB962C8B-B14F-4D97-AF65-F5344CB8AC3E}">
        <p14:creationId xmlns:p14="http://schemas.microsoft.com/office/powerpoint/2010/main" val="3017367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68313" y="404813"/>
            <a:ext cx="8229600" cy="1143000"/>
          </a:xfrm>
        </p:spPr>
        <p:txBody>
          <a:bodyPr/>
          <a:lstStyle/>
          <a:p>
            <a:pPr algn="l"/>
            <a:r>
              <a:rPr lang="en-US" sz="3600" b="1" smtClean="0"/>
              <a:t>Challenges and vulnerabilities</a:t>
            </a:r>
          </a:p>
        </p:txBody>
      </p:sp>
      <p:sp>
        <p:nvSpPr>
          <p:cNvPr id="9219" name="Content Placeholder 2"/>
          <p:cNvSpPr>
            <a:spLocks noGrp="1"/>
          </p:cNvSpPr>
          <p:nvPr>
            <p:ph idx="1"/>
          </p:nvPr>
        </p:nvSpPr>
        <p:spPr>
          <a:xfrm>
            <a:off x="468313" y="1341438"/>
            <a:ext cx="8229600" cy="3989387"/>
          </a:xfrm>
        </p:spPr>
        <p:txBody>
          <a:bodyPr/>
          <a:lstStyle/>
          <a:p>
            <a:r>
              <a:rPr lang="en-GB" sz="2800" smtClean="0"/>
              <a:t>Neglect </a:t>
            </a:r>
          </a:p>
          <a:p>
            <a:r>
              <a:rPr lang="en-GB" sz="2800" smtClean="0"/>
              <a:t>Disruption of household routines </a:t>
            </a:r>
          </a:p>
          <a:p>
            <a:r>
              <a:rPr lang="en-GB" sz="2800" smtClean="0"/>
              <a:t>Inadequate supervision </a:t>
            </a:r>
          </a:p>
          <a:p>
            <a:r>
              <a:rPr lang="en-GB" sz="2800" smtClean="0"/>
              <a:t>Physical and emotional abuse </a:t>
            </a:r>
          </a:p>
          <a:p>
            <a:r>
              <a:rPr lang="en-GB" sz="2800" smtClean="0"/>
              <a:t>Impaired or inappropriate parenting practices </a:t>
            </a:r>
          </a:p>
          <a:p>
            <a:r>
              <a:rPr lang="en-GB" sz="2800" smtClean="0"/>
              <a:t>Poverty </a:t>
            </a:r>
          </a:p>
          <a:p>
            <a:r>
              <a:rPr lang="en-GB" sz="2800" smtClean="0"/>
              <a:t>Exposure to drugs and drug-taking equipment in the home </a:t>
            </a:r>
          </a:p>
          <a:p>
            <a:r>
              <a:rPr lang="en-GB" sz="2800" smtClean="0"/>
              <a:t>Domestic violence. </a:t>
            </a:r>
          </a:p>
          <a:p>
            <a:endParaRPr lang="en-US" sz="2500" smtClean="0"/>
          </a:p>
        </p:txBody>
      </p:sp>
    </p:spTree>
    <p:extLst>
      <p:ext uri="{BB962C8B-B14F-4D97-AF65-F5344CB8AC3E}">
        <p14:creationId xmlns:p14="http://schemas.microsoft.com/office/powerpoint/2010/main" val="3976707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l"/>
            <a:r>
              <a:rPr lang="en-GB" smtClean="0"/>
              <a:t>Additional impacts</a:t>
            </a:r>
          </a:p>
        </p:txBody>
      </p:sp>
      <p:sp>
        <p:nvSpPr>
          <p:cNvPr id="10243" name="Content Placeholder 2"/>
          <p:cNvSpPr>
            <a:spLocks noGrp="1"/>
          </p:cNvSpPr>
          <p:nvPr>
            <p:ph idx="1"/>
          </p:nvPr>
        </p:nvSpPr>
        <p:spPr>
          <a:xfrm>
            <a:off x="468313" y="1412875"/>
            <a:ext cx="8229600" cy="3886200"/>
          </a:xfrm>
        </p:spPr>
        <p:txBody>
          <a:bodyPr/>
          <a:lstStyle/>
          <a:p>
            <a:r>
              <a:rPr lang="en-GB" sz="2400" smtClean="0"/>
              <a:t>Love and loyalty - being protective of parents </a:t>
            </a:r>
          </a:p>
          <a:p>
            <a:r>
              <a:rPr lang="en-GB" sz="2400" smtClean="0"/>
              <a:t>Reluctance to disclose problems at home, and uncertainty of who to talk to </a:t>
            </a:r>
          </a:p>
          <a:p>
            <a:r>
              <a:rPr lang="en-GB" sz="2400" smtClean="0"/>
              <a:t>Psychological distress </a:t>
            </a:r>
          </a:p>
          <a:p>
            <a:r>
              <a:rPr lang="en-GB" sz="2400" smtClean="0"/>
              <a:t>Fear of intervention by ‘officials’ </a:t>
            </a:r>
          </a:p>
          <a:p>
            <a:r>
              <a:rPr lang="en-GB" sz="2400" smtClean="0"/>
              <a:t>Guilt, shame, and stigma </a:t>
            </a:r>
          </a:p>
          <a:p>
            <a:r>
              <a:rPr lang="en-GB" sz="2400" smtClean="0"/>
              <a:t>Sadness, isolation, and depression </a:t>
            </a:r>
          </a:p>
          <a:p>
            <a:r>
              <a:rPr lang="en-GB" sz="2400" smtClean="0"/>
              <a:t>Anger and frustration </a:t>
            </a:r>
          </a:p>
          <a:p>
            <a:r>
              <a:rPr lang="en-GB" sz="2400" smtClean="0"/>
              <a:t>Fear and anxiety (for their parents’ safety, or that they will ‘end up the same’). </a:t>
            </a:r>
          </a:p>
          <a:p>
            <a:endParaRPr lang="en-GB" smtClean="0"/>
          </a:p>
        </p:txBody>
      </p:sp>
    </p:spTree>
    <p:extLst>
      <p:ext uri="{BB962C8B-B14F-4D97-AF65-F5344CB8AC3E}">
        <p14:creationId xmlns:p14="http://schemas.microsoft.com/office/powerpoint/2010/main" val="701323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l"/>
            <a:r>
              <a:rPr lang="en-GB" smtClean="0"/>
              <a:t>Possible indicators</a:t>
            </a:r>
          </a:p>
        </p:txBody>
      </p:sp>
      <p:sp>
        <p:nvSpPr>
          <p:cNvPr id="11267" name="Content Placeholder 2"/>
          <p:cNvSpPr>
            <a:spLocks noGrp="1"/>
          </p:cNvSpPr>
          <p:nvPr>
            <p:ph idx="1"/>
          </p:nvPr>
        </p:nvSpPr>
        <p:spPr>
          <a:xfrm>
            <a:off x="468313" y="1268413"/>
            <a:ext cx="8229600" cy="3886200"/>
          </a:xfrm>
        </p:spPr>
        <p:txBody>
          <a:bodyPr/>
          <a:lstStyle/>
          <a:p>
            <a:r>
              <a:rPr lang="en-GB" sz="2400" smtClean="0"/>
              <a:t>Isolation – finding it hard to socialise, make friends or invite them home </a:t>
            </a:r>
          </a:p>
          <a:p>
            <a:r>
              <a:rPr lang="en-GB" sz="2400" smtClean="0"/>
              <a:t>Difficulties completing homework on time </a:t>
            </a:r>
          </a:p>
          <a:p>
            <a:r>
              <a:rPr lang="en-GB" sz="2400" smtClean="0"/>
              <a:t>Bullying (including due to poor physical appearance) </a:t>
            </a:r>
          </a:p>
          <a:p>
            <a:r>
              <a:rPr lang="en-GB" sz="2400" smtClean="0"/>
              <a:t>Poor attendance or late arrival </a:t>
            </a:r>
          </a:p>
          <a:p>
            <a:r>
              <a:rPr lang="en-GB" sz="2400" smtClean="0"/>
              <a:t>Tiredness or lack of concentration </a:t>
            </a:r>
          </a:p>
          <a:p>
            <a:r>
              <a:rPr lang="en-GB" sz="2400" smtClean="0"/>
              <a:t>Lack of engagement or interest from parents (e.g. non-attendance at parents’ evenings) </a:t>
            </a:r>
          </a:p>
          <a:p>
            <a:r>
              <a:rPr lang="en-GB" sz="2400" smtClean="0"/>
              <a:t>Unavailability for school clubs or trips </a:t>
            </a:r>
          </a:p>
          <a:p>
            <a:r>
              <a:rPr lang="en-GB" sz="2400" smtClean="0"/>
              <a:t>Academic underachievement </a:t>
            </a:r>
          </a:p>
          <a:p>
            <a:r>
              <a:rPr lang="en-GB" sz="2400" smtClean="0"/>
              <a:t>Behavioural difficulties </a:t>
            </a:r>
          </a:p>
          <a:p>
            <a:endParaRPr lang="en-GB" smtClean="0"/>
          </a:p>
        </p:txBody>
      </p:sp>
    </p:spTree>
    <p:extLst>
      <p:ext uri="{BB962C8B-B14F-4D97-AF65-F5344CB8AC3E}">
        <p14:creationId xmlns:p14="http://schemas.microsoft.com/office/powerpoint/2010/main" val="484544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l"/>
            <a:r>
              <a:rPr lang="en-GB" smtClean="0"/>
              <a:t/>
            </a:r>
            <a:br>
              <a:rPr lang="en-GB" smtClean="0"/>
            </a:br>
            <a:r>
              <a:rPr lang="en-GB" sz="3200" b="1" smtClean="0"/>
              <a:t>Children affected by parental substance use value reassurance that: </a:t>
            </a:r>
          </a:p>
        </p:txBody>
      </p:sp>
      <p:sp>
        <p:nvSpPr>
          <p:cNvPr id="3" name="Content Placeholder 2"/>
          <p:cNvSpPr>
            <a:spLocks noGrp="1"/>
          </p:cNvSpPr>
          <p:nvPr>
            <p:ph idx="1"/>
          </p:nvPr>
        </p:nvSpPr>
        <p:spPr/>
        <p:txBody>
          <a:bodyPr/>
          <a:lstStyle/>
          <a:p>
            <a:pPr>
              <a:defRPr/>
            </a:pPr>
            <a:endParaRPr lang="en-GB" dirty="0"/>
          </a:p>
          <a:p>
            <a:pPr>
              <a:defRPr/>
            </a:pPr>
            <a:r>
              <a:rPr lang="en-GB" dirty="0"/>
              <a:t>they’re not alone </a:t>
            </a:r>
          </a:p>
          <a:p>
            <a:pPr>
              <a:defRPr/>
            </a:pPr>
            <a:r>
              <a:rPr lang="en-GB" dirty="0"/>
              <a:t>they aren’t to blame </a:t>
            </a:r>
          </a:p>
          <a:p>
            <a:pPr>
              <a:defRPr/>
            </a:pPr>
            <a:r>
              <a:rPr lang="en-GB" dirty="0"/>
              <a:t>they’re not betraying anybody by talking about it. </a:t>
            </a:r>
          </a:p>
          <a:p>
            <a:pPr marL="0" indent="0">
              <a:buFontTx/>
              <a:buNone/>
              <a:defRPr/>
            </a:pPr>
            <a:endParaRPr lang="en-GB" dirty="0"/>
          </a:p>
        </p:txBody>
      </p:sp>
    </p:spTree>
    <p:extLst>
      <p:ext uri="{BB962C8B-B14F-4D97-AF65-F5344CB8AC3E}">
        <p14:creationId xmlns:p14="http://schemas.microsoft.com/office/powerpoint/2010/main" val="2923734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l"/>
            <a:r>
              <a:rPr lang="en-GB" sz="4000" b="1" smtClean="0"/>
              <a:t>They may also benefit from:</a:t>
            </a:r>
          </a:p>
        </p:txBody>
      </p:sp>
      <p:sp>
        <p:nvSpPr>
          <p:cNvPr id="14339" name="Content Placeholder 2"/>
          <p:cNvSpPr>
            <a:spLocks noGrp="1"/>
          </p:cNvSpPr>
          <p:nvPr>
            <p:ph idx="1"/>
          </p:nvPr>
        </p:nvSpPr>
        <p:spPr>
          <a:xfrm>
            <a:off x="468313" y="1268413"/>
            <a:ext cx="8229600" cy="3886200"/>
          </a:xfrm>
        </p:spPr>
        <p:txBody>
          <a:bodyPr/>
          <a:lstStyle/>
          <a:p>
            <a:r>
              <a:rPr lang="en-GB" sz="2800" smtClean="0"/>
              <a:t>somewhere quiet to relax </a:t>
            </a:r>
          </a:p>
          <a:p>
            <a:r>
              <a:rPr lang="en-GB" sz="2800" smtClean="0"/>
              <a:t>extra support with school work </a:t>
            </a:r>
          </a:p>
          <a:p>
            <a:r>
              <a:rPr lang="en-GB" sz="2800" smtClean="0"/>
              <a:t>identified special teachers to talk to </a:t>
            </a:r>
          </a:p>
          <a:p>
            <a:r>
              <a:rPr lang="en-GB" sz="2800" smtClean="0"/>
              <a:t>knowing other children whose parents use drugs/alcohol </a:t>
            </a:r>
          </a:p>
          <a:p>
            <a:r>
              <a:rPr lang="en-GB" sz="2800" smtClean="0"/>
              <a:t>school nurses to check they’re OK, do home visits, and meet their family </a:t>
            </a:r>
          </a:p>
          <a:p>
            <a:r>
              <a:rPr lang="en-GB" sz="2800" smtClean="0"/>
              <a:t>access to existing programmes like breakfast/after school clubs, careers advice, and extra-curricular activities. </a:t>
            </a:r>
          </a:p>
          <a:p>
            <a:endParaRPr lang="en-GB" smtClean="0"/>
          </a:p>
        </p:txBody>
      </p:sp>
    </p:spTree>
    <p:extLst>
      <p:ext uri="{BB962C8B-B14F-4D97-AF65-F5344CB8AC3E}">
        <p14:creationId xmlns:p14="http://schemas.microsoft.com/office/powerpoint/2010/main" val="4215585175"/>
      </p:ext>
    </p:extLst>
  </p:cSld>
  <p:clrMapOvr>
    <a:masterClrMapping/>
  </p:clrMapOvr>
  <p:timing>
    <p:tnLst>
      <p:par>
        <p:cTn id="1" dur="indefinite" restart="never" nodeType="tmRoot"/>
      </p:par>
    </p:tnLst>
  </p:timing>
</p:sld>
</file>

<file path=ppt/theme/_rels/theme10.xml.rels><?xml version="1.0" encoding="UTF-8" standalone="yes"?>
<Relationships xmlns="http://schemas.openxmlformats.org/package/2006/relationships"><Relationship Id="rId1" Type="http://schemas.openxmlformats.org/officeDocument/2006/relationships/image" Target="../media/image4.jpeg"/></Relationships>
</file>

<file path=ppt/theme/_rels/theme11.xml.rels><?xml version="1.0" encoding="UTF-8" standalone="yes"?>
<Relationships xmlns="http://schemas.openxmlformats.org/package/2006/relationships"><Relationship Id="rId1" Type="http://schemas.openxmlformats.org/officeDocument/2006/relationships/image" Target="../media/image4.jpeg"/></Relationships>
</file>

<file path=ppt/theme/_rels/theme12.xml.rels><?xml version="1.0" encoding="UTF-8" standalone="yes"?>
<Relationships xmlns="http://schemas.openxmlformats.org/package/2006/relationships"><Relationship Id="rId1" Type="http://schemas.openxmlformats.org/officeDocument/2006/relationships/image" Target="../media/image4.jpeg"/></Relationships>
</file>

<file path=ppt/theme/_rels/theme13.xml.rels><?xml version="1.0" encoding="UTF-8" standalone="yes"?>
<Relationships xmlns="http://schemas.openxmlformats.org/package/2006/relationships"><Relationship Id="rId1" Type="http://schemas.openxmlformats.org/officeDocument/2006/relationships/image" Target="../media/image4.jpeg"/></Relationships>
</file>

<file path=ppt/theme/_rels/theme14.xml.rels><?xml version="1.0" encoding="UTF-8" standalone="yes"?>
<Relationships xmlns="http://schemas.openxmlformats.org/package/2006/relationships"><Relationship Id="rId1" Type="http://schemas.openxmlformats.org/officeDocument/2006/relationships/image" Target="../media/image4.jpeg"/></Relationships>
</file>

<file path=ppt/theme/_rels/theme9.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1.02.14.Section 47 Refresher">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1.xml><?xml version="1.0" encoding="utf-8"?>
<a:theme xmlns:a="http://schemas.openxmlformats.org/drawingml/2006/main" name="2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2.xml><?xml version="1.0" encoding="utf-8"?>
<a:theme xmlns:a="http://schemas.openxmlformats.org/drawingml/2006/main" name="3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3.xml><?xml version="1.0" encoding="utf-8"?>
<a:theme xmlns:a="http://schemas.openxmlformats.org/drawingml/2006/main" name="4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4.xml><?xml version="1.0" encoding="utf-8"?>
<a:theme xmlns:a="http://schemas.openxmlformats.org/drawingml/2006/main" name="5_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uncil_ppt_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Executive">
  <a:themeElements>
    <a:clrScheme name="Custom 2">
      <a:dk1>
        <a:srgbClr val="000000"/>
      </a:dk1>
      <a:lt1>
        <a:srgbClr val="FFFFFF"/>
      </a:lt1>
      <a:dk2>
        <a:srgbClr val="000000"/>
      </a:dk2>
      <a:lt2>
        <a:srgbClr val="7F7F7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886</TotalTime>
  <Words>2664</Words>
  <Application>Microsoft Office PowerPoint</Application>
  <PresentationFormat>On-screen Show (4:3)</PresentationFormat>
  <Paragraphs>301</Paragraphs>
  <Slides>23</Slides>
  <Notes>10</Notes>
  <HiddenSlides>0</HiddenSlides>
  <MMClips>0</MMClips>
  <ScaleCrop>false</ScaleCrop>
  <HeadingPairs>
    <vt:vector size="4" baseType="variant">
      <vt:variant>
        <vt:lpstr>Theme</vt:lpstr>
      </vt:variant>
      <vt:variant>
        <vt:i4>14</vt:i4>
      </vt:variant>
      <vt:variant>
        <vt:lpstr>Slide Titles</vt:lpstr>
      </vt:variant>
      <vt:variant>
        <vt:i4>23</vt:i4>
      </vt:variant>
    </vt:vector>
  </HeadingPairs>
  <TitlesOfParts>
    <vt:vector size="37" baseType="lpstr">
      <vt:lpstr>11.02.14.Section 47 Refresher</vt:lpstr>
      <vt:lpstr>council_ppt_template</vt:lpstr>
      <vt:lpstr>Default Design</vt:lpstr>
      <vt:lpstr>1_Default Design</vt:lpstr>
      <vt:lpstr>2_Default Design</vt:lpstr>
      <vt:lpstr>3_Default Design</vt:lpstr>
      <vt:lpstr>4_Default Design</vt:lpstr>
      <vt:lpstr>5_Default Design</vt:lpstr>
      <vt:lpstr>Executive</vt:lpstr>
      <vt:lpstr>1_Executive</vt:lpstr>
      <vt:lpstr>2_Executive</vt:lpstr>
      <vt:lpstr>3_Executive</vt:lpstr>
      <vt:lpstr>4_Executive</vt:lpstr>
      <vt:lpstr>5_Executive</vt:lpstr>
      <vt:lpstr>Toxic Trio</vt:lpstr>
      <vt:lpstr>What is the toxic trio?</vt:lpstr>
      <vt:lpstr>In Groups</vt:lpstr>
      <vt:lpstr>Scale of the problem</vt:lpstr>
      <vt:lpstr>Challenges and vulnerabilities</vt:lpstr>
      <vt:lpstr>Additional impacts</vt:lpstr>
      <vt:lpstr>Possible indicators</vt:lpstr>
      <vt:lpstr> Children affected by parental substance use value reassurance that: </vt:lpstr>
      <vt:lpstr>They may also benefit from:</vt:lpstr>
      <vt:lpstr>DSL Handbook</vt:lpstr>
      <vt:lpstr>DA in Solihull</vt:lpstr>
      <vt:lpstr>Assessing Risk</vt:lpstr>
      <vt:lpstr>PowerPoint Presentation</vt:lpstr>
      <vt:lpstr>                        DASH</vt:lpstr>
      <vt:lpstr>DVRIM</vt:lpstr>
      <vt:lpstr> </vt:lpstr>
      <vt:lpstr>Domestic abuse</vt:lpstr>
      <vt:lpstr>Screening tools</vt:lpstr>
      <vt:lpstr>Case Study</vt:lpstr>
      <vt:lpstr>Solihull Multi-Agency Thresholds Criteria</vt:lpstr>
      <vt:lpstr>Social Work assessment - NFA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Solihull Multi-Agency Safeguarding Hub Induction Training</dc:title>
  <dc:creator>dhadwin</dc:creator>
  <cp:lastModifiedBy>Sherlock, Kim (Childrens Services - Solihull MBC)</cp:lastModifiedBy>
  <cp:revision>35</cp:revision>
  <dcterms:created xsi:type="dcterms:W3CDTF">2015-04-07T13:57:36Z</dcterms:created>
  <dcterms:modified xsi:type="dcterms:W3CDTF">2016-09-23T07:50:50Z</dcterms:modified>
</cp:coreProperties>
</file>