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337" r:id="rId2"/>
    <p:sldId id="356" r:id="rId3"/>
    <p:sldId id="357" r:id="rId4"/>
    <p:sldId id="358" r:id="rId5"/>
    <p:sldId id="359" r:id="rId6"/>
    <p:sldId id="360" r:id="rId7"/>
    <p:sldId id="353" r:id="rId8"/>
    <p:sldId id="293" r:id="rId9"/>
    <p:sldId id="362" r:id="rId10"/>
    <p:sldId id="363" r:id="rId11"/>
    <p:sldId id="364" r:id="rId12"/>
    <p:sldId id="311" r:id="rId13"/>
    <p:sldId id="365" r:id="rId14"/>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1902" y="-7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55447366-0828-485D-8E31-9243E619AB68}" type="datetimeFigureOut">
              <a:rPr lang="en-GB" smtClean="0"/>
              <a:t>20/03/2017</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AF39B023-94EF-46B9-9869-9CEA0B9D5604}" type="slidenum">
              <a:rPr lang="en-GB" smtClean="0"/>
              <a:t>‹#›</a:t>
            </a:fld>
            <a:endParaRPr lang="en-GB"/>
          </a:p>
        </p:txBody>
      </p:sp>
    </p:spTree>
    <p:extLst>
      <p:ext uri="{BB962C8B-B14F-4D97-AF65-F5344CB8AC3E}">
        <p14:creationId xmlns:p14="http://schemas.microsoft.com/office/powerpoint/2010/main" val="3185624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09538816-0E92-4825-B62F-A37E3692B54B}" type="datetimeFigureOut">
              <a:rPr lang="en-GB" smtClean="0"/>
              <a:t>20/03/2017</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DCD89F54-CB75-42D2-AFE9-4C666BB7200D}" type="slidenum">
              <a:rPr lang="en-GB" smtClean="0"/>
              <a:t>‹#›</a:t>
            </a:fld>
            <a:endParaRPr lang="en-GB"/>
          </a:p>
        </p:txBody>
      </p:sp>
    </p:spTree>
    <p:extLst>
      <p:ext uri="{BB962C8B-B14F-4D97-AF65-F5344CB8AC3E}">
        <p14:creationId xmlns:p14="http://schemas.microsoft.com/office/powerpoint/2010/main" val="2639544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a:t>
            </a:fld>
            <a:endParaRPr lang="en-GB"/>
          </a:p>
        </p:txBody>
      </p:sp>
    </p:spTree>
    <p:extLst>
      <p:ext uri="{BB962C8B-B14F-4D97-AF65-F5344CB8AC3E}">
        <p14:creationId xmlns:p14="http://schemas.microsoft.com/office/powerpoint/2010/main" val="253506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10</a:t>
            </a:fld>
            <a:endParaRPr lang="en-GB"/>
          </a:p>
        </p:txBody>
      </p:sp>
    </p:spTree>
    <p:extLst>
      <p:ext uri="{BB962C8B-B14F-4D97-AF65-F5344CB8AC3E}">
        <p14:creationId xmlns:p14="http://schemas.microsoft.com/office/powerpoint/2010/main" val="1281787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11</a:t>
            </a:fld>
            <a:endParaRPr lang="en-GB"/>
          </a:p>
        </p:txBody>
      </p:sp>
    </p:spTree>
    <p:extLst>
      <p:ext uri="{BB962C8B-B14F-4D97-AF65-F5344CB8AC3E}">
        <p14:creationId xmlns:p14="http://schemas.microsoft.com/office/powerpoint/2010/main" val="1737130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12</a:t>
            </a:fld>
            <a:endParaRPr lang="en-GB"/>
          </a:p>
        </p:txBody>
      </p:sp>
    </p:spTree>
    <p:extLst>
      <p:ext uri="{BB962C8B-B14F-4D97-AF65-F5344CB8AC3E}">
        <p14:creationId xmlns:p14="http://schemas.microsoft.com/office/powerpoint/2010/main" val="3817923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were 90 different</a:t>
            </a:r>
            <a:r>
              <a:rPr lang="en-GB" baseline="0" dirty="0" smtClean="0"/>
              <a:t> countries where forced marriages have been reported.</a:t>
            </a:r>
            <a:endParaRPr lang="en-GB" dirty="0"/>
          </a:p>
        </p:txBody>
      </p:sp>
      <p:sp>
        <p:nvSpPr>
          <p:cNvPr id="4" name="Slide Number Placeholder 3"/>
          <p:cNvSpPr>
            <a:spLocks noGrp="1"/>
          </p:cNvSpPr>
          <p:nvPr>
            <p:ph type="sldNum" sz="quarter" idx="10"/>
          </p:nvPr>
        </p:nvSpPr>
        <p:spPr/>
        <p:txBody>
          <a:bodyPr/>
          <a:lstStyle/>
          <a:p>
            <a:fld id="{DCD89F54-CB75-42D2-AFE9-4C666BB7200D}" type="slidenum">
              <a:rPr lang="en-GB" smtClean="0"/>
              <a:t>13</a:t>
            </a:fld>
            <a:endParaRPr lang="en-GB"/>
          </a:p>
        </p:txBody>
      </p:sp>
    </p:spTree>
    <p:extLst>
      <p:ext uri="{BB962C8B-B14F-4D97-AF65-F5344CB8AC3E}">
        <p14:creationId xmlns:p14="http://schemas.microsoft.com/office/powerpoint/2010/main" val="20748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2</a:t>
            </a:fld>
            <a:endParaRPr lang="en-GB"/>
          </a:p>
        </p:txBody>
      </p:sp>
    </p:spTree>
    <p:extLst>
      <p:ext uri="{BB962C8B-B14F-4D97-AF65-F5344CB8AC3E}">
        <p14:creationId xmlns:p14="http://schemas.microsoft.com/office/powerpoint/2010/main" val="2945189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3</a:t>
            </a:fld>
            <a:endParaRPr lang="en-GB"/>
          </a:p>
        </p:txBody>
      </p:sp>
    </p:spTree>
    <p:extLst>
      <p:ext uri="{BB962C8B-B14F-4D97-AF65-F5344CB8AC3E}">
        <p14:creationId xmlns:p14="http://schemas.microsoft.com/office/powerpoint/2010/main" val="1387922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4</a:t>
            </a:fld>
            <a:endParaRPr lang="en-GB"/>
          </a:p>
        </p:txBody>
      </p:sp>
    </p:spTree>
    <p:extLst>
      <p:ext uri="{BB962C8B-B14F-4D97-AF65-F5344CB8AC3E}">
        <p14:creationId xmlns:p14="http://schemas.microsoft.com/office/powerpoint/2010/main" val="4018114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5</a:t>
            </a:fld>
            <a:endParaRPr lang="en-GB"/>
          </a:p>
        </p:txBody>
      </p:sp>
    </p:spTree>
    <p:extLst>
      <p:ext uri="{BB962C8B-B14F-4D97-AF65-F5344CB8AC3E}">
        <p14:creationId xmlns:p14="http://schemas.microsoft.com/office/powerpoint/2010/main" val="2366776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6</a:t>
            </a:fld>
            <a:endParaRPr lang="en-GB"/>
          </a:p>
        </p:txBody>
      </p:sp>
    </p:spTree>
    <p:extLst>
      <p:ext uri="{BB962C8B-B14F-4D97-AF65-F5344CB8AC3E}">
        <p14:creationId xmlns:p14="http://schemas.microsoft.com/office/powerpoint/2010/main" val="860722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7</a:t>
            </a:fld>
            <a:endParaRPr lang="en-GB"/>
          </a:p>
        </p:txBody>
      </p:sp>
    </p:spTree>
    <p:extLst>
      <p:ext uri="{BB962C8B-B14F-4D97-AF65-F5344CB8AC3E}">
        <p14:creationId xmlns:p14="http://schemas.microsoft.com/office/powerpoint/2010/main" val="1717788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8</a:t>
            </a:fld>
            <a:endParaRPr lang="en-GB"/>
          </a:p>
        </p:txBody>
      </p:sp>
    </p:spTree>
    <p:extLst>
      <p:ext uri="{BB962C8B-B14F-4D97-AF65-F5344CB8AC3E}">
        <p14:creationId xmlns:p14="http://schemas.microsoft.com/office/powerpoint/2010/main" val="2810271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CD89F54-CB75-42D2-AFE9-4C666BB7200D}" type="slidenum">
              <a:rPr lang="en-GB" smtClean="0"/>
              <a:t>9</a:t>
            </a:fld>
            <a:endParaRPr lang="en-GB"/>
          </a:p>
        </p:txBody>
      </p:sp>
    </p:spTree>
    <p:extLst>
      <p:ext uri="{BB962C8B-B14F-4D97-AF65-F5344CB8AC3E}">
        <p14:creationId xmlns:p14="http://schemas.microsoft.com/office/powerpoint/2010/main" val="341994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95354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4816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4419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76924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7370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13494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GB"/>
          </a:p>
        </p:txBody>
      </p:sp>
      <p:sp>
        <p:nvSpPr>
          <p:cNvPr id="9"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2838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260751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GB"/>
          </a:p>
        </p:txBody>
      </p:sp>
      <p:sp>
        <p:nvSpPr>
          <p:cNvPr id="4"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9389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1408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65032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459963C-30C8-4A01-9891-C477CC8409E5}" type="datetimeFigureOut">
              <a:rPr lang="en-GB" smtClean="0"/>
              <a:t>20/03/2017</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004D59A-FD29-471F-A563-4A3A9C678FFC}" type="slidenum">
              <a:rPr lang="en-GB" smtClean="0"/>
              <a:t>‹#›</a:t>
            </a:fld>
            <a:endParaRPr lang="en-GB"/>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olgrid.org.uk/safeguardin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Honour Based Violence (FGM, domestic abuse, forced marriage, breast ironing,</a:t>
            </a:r>
            <a:endParaRPr lang="en-GB" sz="3200" dirty="0"/>
          </a:p>
        </p:txBody>
      </p:sp>
      <p:sp>
        <p:nvSpPr>
          <p:cNvPr id="3" name="Content Placeholder 2"/>
          <p:cNvSpPr>
            <a:spLocks noGrp="1"/>
          </p:cNvSpPr>
          <p:nvPr>
            <p:ph idx="1"/>
          </p:nvPr>
        </p:nvSpPr>
        <p:spPr/>
        <p:txBody>
          <a:bodyPr/>
          <a:lstStyle/>
          <a:p>
            <a:r>
              <a:rPr lang="en-GB" dirty="0" smtClean="0"/>
              <a:t>Honour based violence is a form of domestic abuse which is perpetrated by the name of so called ‘honour’</a:t>
            </a:r>
          </a:p>
          <a:p>
            <a:r>
              <a:rPr lang="en-GB" dirty="0" smtClean="0"/>
              <a:t>The honour code which it refers to is set at the discretion of male relative and women who do not abide by the ‘rules’ are punished for bringing shame on the family.</a:t>
            </a:r>
          </a:p>
        </p:txBody>
      </p:sp>
    </p:spTree>
    <p:extLst>
      <p:ext uri="{BB962C8B-B14F-4D97-AF65-F5344CB8AC3E}">
        <p14:creationId xmlns:p14="http://schemas.microsoft.com/office/powerpoint/2010/main" val="245971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functions</a:t>
            </a:r>
            <a:endParaRPr lang="en-GB" dirty="0"/>
          </a:p>
        </p:txBody>
      </p:sp>
      <p:sp>
        <p:nvSpPr>
          <p:cNvPr id="3" name="Content Placeholder 2"/>
          <p:cNvSpPr>
            <a:spLocks noGrp="1"/>
          </p:cNvSpPr>
          <p:nvPr>
            <p:ph idx="1"/>
          </p:nvPr>
        </p:nvSpPr>
        <p:spPr/>
        <p:txBody>
          <a:bodyPr/>
          <a:lstStyle/>
          <a:p>
            <a:r>
              <a:rPr lang="en-GB" dirty="0" smtClean="0"/>
              <a:t>Management oversight and accountability</a:t>
            </a:r>
          </a:p>
          <a:p>
            <a:r>
              <a:rPr lang="en-GB" dirty="0" smtClean="0"/>
              <a:t>Continuing professional development</a:t>
            </a:r>
          </a:p>
          <a:p>
            <a:r>
              <a:rPr lang="en-GB" dirty="0" smtClean="0"/>
              <a:t>Multi-agency working</a:t>
            </a:r>
          </a:p>
          <a:p>
            <a:r>
              <a:rPr lang="en-GB" dirty="0" smtClean="0"/>
              <a:t>Voice of the child</a:t>
            </a:r>
          </a:p>
          <a:p>
            <a:r>
              <a:rPr lang="en-GB" dirty="0" smtClean="0"/>
              <a:t>Personal support</a:t>
            </a:r>
          </a:p>
          <a:p>
            <a:pPr marL="0" indent="0">
              <a:buNone/>
            </a:pPr>
            <a:endParaRPr lang="en-GB" dirty="0"/>
          </a:p>
        </p:txBody>
      </p:sp>
    </p:spTree>
    <p:extLst>
      <p:ext uri="{BB962C8B-B14F-4D97-AF65-F5344CB8AC3E}">
        <p14:creationId xmlns:p14="http://schemas.microsoft.com/office/powerpoint/2010/main" val="581938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238328"/>
          </a:xfrm>
        </p:spPr>
        <p:txBody>
          <a:bodyPr/>
          <a:lstStyle/>
          <a:p>
            <a:r>
              <a:rPr lang="en-GB" dirty="0" smtClean="0"/>
              <a:t>Roles and responsibilities (supervisor &amp; supervisee)</a:t>
            </a:r>
          </a:p>
          <a:p>
            <a:r>
              <a:rPr lang="en-GB" dirty="0" smtClean="0"/>
              <a:t>Supervision Methods</a:t>
            </a:r>
          </a:p>
          <a:p>
            <a:r>
              <a:rPr lang="en-GB" dirty="0" smtClean="0"/>
              <a:t>Frequency</a:t>
            </a:r>
          </a:p>
          <a:p>
            <a:r>
              <a:rPr lang="en-GB" dirty="0" smtClean="0"/>
              <a:t>Agreement</a:t>
            </a:r>
          </a:p>
          <a:p>
            <a:r>
              <a:rPr lang="en-GB" dirty="0" smtClean="0"/>
              <a:t>Preparation</a:t>
            </a:r>
          </a:p>
          <a:p>
            <a:r>
              <a:rPr lang="en-GB" dirty="0" smtClean="0"/>
              <a:t>Agenda</a:t>
            </a:r>
          </a:p>
          <a:p>
            <a:r>
              <a:rPr lang="en-GB" dirty="0" smtClean="0"/>
              <a:t>Location/environment</a:t>
            </a:r>
          </a:p>
          <a:p>
            <a:r>
              <a:rPr lang="en-GB" dirty="0" smtClean="0"/>
              <a:t>Recording</a:t>
            </a:r>
          </a:p>
          <a:p>
            <a:endParaRPr lang="en-GB" dirty="0"/>
          </a:p>
        </p:txBody>
      </p:sp>
    </p:spTree>
    <p:extLst>
      <p:ext uri="{BB962C8B-B14F-4D97-AF65-F5344CB8AC3E}">
        <p14:creationId xmlns:p14="http://schemas.microsoft.com/office/powerpoint/2010/main" val="2549378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Designated Safeguarding Lead Toolkit</a:t>
            </a:r>
            <a:endParaRPr lang="en-GB" dirty="0"/>
          </a:p>
        </p:txBody>
      </p:sp>
      <p:sp>
        <p:nvSpPr>
          <p:cNvPr id="3" name="Content Placeholder 2"/>
          <p:cNvSpPr>
            <a:spLocks noGrp="1"/>
          </p:cNvSpPr>
          <p:nvPr>
            <p:ph idx="1"/>
          </p:nvPr>
        </p:nvSpPr>
        <p:spPr>
          <a:xfrm>
            <a:off x="457200" y="1556792"/>
            <a:ext cx="8229600" cy="4464496"/>
          </a:xfrm>
        </p:spPr>
        <p:txBody>
          <a:bodyPr/>
          <a:lstStyle/>
          <a:p>
            <a:r>
              <a:rPr lang="en-GB" dirty="0" smtClean="0"/>
              <a:t>Safeguarding website:</a:t>
            </a:r>
          </a:p>
          <a:p>
            <a:pPr marL="0" indent="0">
              <a:buNone/>
            </a:pPr>
            <a:r>
              <a:rPr lang="en-GB" i="1" dirty="0" smtClean="0">
                <a:hlinkClick r:id="rId3"/>
              </a:rPr>
              <a:t>www.solgrid.org.uk/safeguarding/</a:t>
            </a:r>
            <a:endParaRPr lang="en-GB" i="1" dirty="0" smtClean="0"/>
          </a:p>
          <a:p>
            <a:r>
              <a:rPr lang="en-GB" dirty="0" smtClean="0">
                <a:solidFill>
                  <a:schemeClr val="tx1"/>
                </a:solidFill>
              </a:rPr>
              <a:t>Model policy guidance (safeguarding, child protection, supervision, attendance, safer recruitment, managing allegations etc.)</a:t>
            </a:r>
          </a:p>
          <a:p>
            <a:r>
              <a:rPr lang="en-GB" dirty="0" smtClean="0">
                <a:solidFill>
                  <a:schemeClr val="tx1"/>
                </a:solidFill>
              </a:rPr>
              <a:t>Designated Safeguarding Lead Handbook</a:t>
            </a:r>
          </a:p>
          <a:p>
            <a:r>
              <a:rPr lang="en-GB" dirty="0" smtClean="0">
                <a:solidFill>
                  <a:schemeClr val="tx1"/>
                </a:solidFill>
              </a:rPr>
              <a:t>LSCB thresholds document</a:t>
            </a:r>
          </a:p>
          <a:p>
            <a:r>
              <a:rPr lang="en-GB" dirty="0" smtClean="0">
                <a:solidFill>
                  <a:schemeClr val="tx1"/>
                </a:solidFill>
              </a:rPr>
              <a:t>LSCB procedures</a:t>
            </a:r>
          </a:p>
          <a:p>
            <a:pPr marL="0" indent="0">
              <a:buNone/>
            </a:pPr>
            <a:endParaRPr lang="en-GB" dirty="0">
              <a:solidFill>
                <a:schemeClr val="tx1"/>
              </a:solidFill>
            </a:endParaRPr>
          </a:p>
        </p:txBody>
      </p:sp>
    </p:spTree>
    <p:extLst>
      <p:ext uri="{BB962C8B-B14F-4D97-AF65-F5344CB8AC3E}">
        <p14:creationId xmlns:p14="http://schemas.microsoft.com/office/powerpoint/2010/main" val="8069479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PLENARY</a:t>
            </a:r>
            <a:endParaRPr lang="en-GB" dirty="0"/>
          </a:p>
        </p:txBody>
      </p:sp>
      <p:sp>
        <p:nvSpPr>
          <p:cNvPr id="3" name="Content Placeholder 2"/>
          <p:cNvSpPr>
            <a:spLocks noGrp="1"/>
          </p:cNvSpPr>
          <p:nvPr>
            <p:ph idx="1"/>
          </p:nvPr>
        </p:nvSpPr>
        <p:spPr>
          <a:xfrm>
            <a:off x="457200" y="1268760"/>
            <a:ext cx="8229600" cy="4608512"/>
          </a:xfrm>
        </p:spPr>
        <p:txBody>
          <a:bodyPr/>
          <a:lstStyle/>
          <a:p>
            <a:r>
              <a:rPr lang="en-GB" dirty="0" smtClean="0"/>
              <a:t>Do you now have an increased understanding of local and national safeguarding issues and KCSIE 2016?</a:t>
            </a:r>
          </a:p>
          <a:p>
            <a:r>
              <a:rPr lang="en-GB" dirty="0" smtClean="0"/>
              <a:t>Do you feel confident to provide an annual update (at least) to all staff at your education provision?</a:t>
            </a:r>
          </a:p>
          <a:p>
            <a:r>
              <a:rPr lang="en-GB" dirty="0" smtClean="0"/>
              <a:t>Do you feel equipped to use key safeguarding tools (namely DVRIM and CSE screening tools)?</a:t>
            </a:r>
          </a:p>
        </p:txBody>
      </p:sp>
    </p:spTree>
    <p:extLst>
      <p:ext uri="{BB962C8B-B14F-4D97-AF65-F5344CB8AC3E}">
        <p14:creationId xmlns:p14="http://schemas.microsoft.com/office/powerpoint/2010/main" val="289221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Forced Marriage</a:t>
            </a:r>
            <a:endParaRPr lang="en-GB" dirty="0"/>
          </a:p>
        </p:txBody>
      </p:sp>
      <p:sp>
        <p:nvSpPr>
          <p:cNvPr id="3" name="Content Placeholder 2"/>
          <p:cNvSpPr>
            <a:spLocks noGrp="1"/>
          </p:cNvSpPr>
          <p:nvPr>
            <p:ph idx="1"/>
          </p:nvPr>
        </p:nvSpPr>
        <p:spPr/>
        <p:txBody>
          <a:bodyPr/>
          <a:lstStyle/>
          <a:p>
            <a:r>
              <a:rPr lang="en-GB" dirty="0" smtClean="0"/>
              <a:t>A marriage in which one or both parties do not (or in the case of some adults with a learning disability cannot) consent to the marriage</a:t>
            </a:r>
          </a:p>
          <a:p>
            <a:r>
              <a:rPr lang="en-GB" dirty="0" smtClean="0"/>
              <a:t>Duress is often involved and can include physical, psychological, financial, sexual and emotional pressure</a:t>
            </a:r>
            <a:endParaRPr lang="en-GB" dirty="0"/>
          </a:p>
        </p:txBody>
      </p:sp>
    </p:spTree>
    <p:extLst>
      <p:ext uri="{BB962C8B-B14F-4D97-AF65-F5344CB8AC3E}">
        <p14:creationId xmlns:p14="http://schemas.microsoft.com/office/powerpoint/2010/main" val="126629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Difference between arranged and forced marriage</a:t>
            </a:r>
            <a:endParaRPr lang="en-GB" dirty="0"/>
          </a:p>
        </p:txBody>
      </p:sp>
      <p:sp>
        <p:nvSpPr>
          <p:cNvPr id="3" name="Content Placeholder 2"/>
          <p:cNvSpPr>
            <a:spLocks noGrp="1"/>
          </p:cNvSpPr>
          <p:nvPr>
            <p:ph idx="1"/>
          </p:nvPr>
        </p:nvSpPr>
        <p:spPr>
          <a:xfrm>
            <a:off x="457200" y="1556792"/>
            <a:ext cx="8229600" cy="4608512"/>
          </a:xfrm>
        </p:spPr>
        <p:txBody>
          <a:bodyPr/>
          <a:lstStyle/>
          <a:p>
            <a:r>
              <a:rPr lang="en-GB" sz="2800" dirty="0" smtClean="0"/>
              <a:t>An arranged marriage is one where parents or other relatives are normally involved in the choice of potential spouse, but both individuals CAN SAY NO to the suitors they are presented with.</a:t>
            </a:r>
          </a:p>
          <a:p>
            <a:r>
              <a:rPr lang="en-GB" sz="2800" dirty="0" smtClean="0"/>
              <a:t>Government has no concerns regarding this practice, however if a person decides against the arranged marriage but then has no choice, this becomes a force marriage and is unacceptable.</a:t>
            </a:r>
            <a:endParaRPr lang="en-GB" sz="2800" dirty="0"/>
          </a:p>
        </p:txBody>
      </p:sp>
    </p:spTree>
    <p:extLst>
      <p:ext uri="{BB962C8B-B14F-4D97-AF65-F5344CB8AC3E}">
        <p14:creationId xmlns:p14="http://schemas.microsoft.com/office/powerpoint/2010/main" val="200005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 Forced Marriages Happen?</a:t>
            </a:r>
            <a:endParaRPr lang="en-GB" dirty="0"/>
          </a:p>
        </p:txBody>
      </p:sp>
      <p:sp>
        <p:nvSpPr>
          <p:cNvPr id="3" name="Content Placeholder 2"/>
          <p:cNvSpPr>
            <a:spLocks noGrp="1"/>
          </p:cNvSpPr>
          <p:nvPr>
            <p:ph idx="1"/>
          </p:nvPr>
        </p:nvSpPr>
        <p:spPr/>
        <p:txBody>
          <a:bodyPr/>
          <a:lstStyle/>
          <a:p>
            <a:r>
              <a:rPr lang="en-GB" dirty="0" smtClean="0"/>
              <a:t>Controlling unwanted behaviour</a:t>
            </a:r>
          </a:p>
          <a:p>
            <a:r>
              <a:rPr lang="en-GB" dirty="0" smtClean="0"/>
              <a:t>Providing a carer for a disabled family member</a:t>
            </a:r>
          </a:p>
          <a:p>
            <a:r>
              <a:rPr lang="en-GB" dirty="0" smtClean="0"/>
              <a:t>Assisting claims for UK residency and citizenship</a:t>
            </a:r>
          </a:p>
        </p:txBody>
      </p:sp>
    </p:spTree>
    <p:extLst>
      <p:ext uri="{BB962C8B-B14F-4D97-AF65-F5344CB8AC3E}">
        <p14:creationId xmlns:p14="http://schemas.microsoft.com/office/powerpoint/2010/main" val="3669647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79512" y="836712"/>
            <a:ext cx="8050088" cy="4878288"/>
          </a:xfrm>
        </p:spPr>
        <p:txBody>
          <a:bodyPr/>
          <a:lstStyle/>
          <a:p>
            <a:pPr marL="0" indent="0">
              <a:buNone/>
            </a:pPr>
            <a:r>
              <a:rPr lang="en-GB" b="1" u="sng" dirty="0"/>
              <a:t>No religion</a:t>
            </a:r>
            <a:r>
              <a:rPr lang="en-GB" dirty="0"/>
              <a:t> endorses forced marriage, similarly, forced marriage is a form of abuse… abuse is not part of any culture, where the victim’s family are Christian, Muslin, Sikh, Hindu or Jewish.  No religious texts promote this harmful practice.</a:t>
            </a:r>
            <a:endParaRPr lang="en-GB" b="1" u="sng" dirty="0"/>
          </a:p>
          <a:p>
            <a:endParaRPr lang="en-GB" dirty="0"/>
          </a:p>
        </p:txBody>
      </p:sp>
    </p:spTree>
    <p:extLst>
      <p:ext uri="{BB962C8B-B14F-4D97-AF65-F5344CB8AC3E}">
        <p14:creationId xmlns:p14="http://schemas.microsoft.com/office/powerpoint/2010/main" val="2236868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Forced Marriage Countries (2015)</a:t>
            </a:r>
            <a:endParaRPr lang="en-GB" dirty="0"/>
          </a:p>
        </p:txBody>
      </p:sp>
      <p:sp>
        <p:nvSpPr>
          <p:cNvPr id="3" name="Content Placeholder 2"/>
          <p:cNvSpPr>
            <a:spLocks noGrp="1"/>
          </p:cNvSpPr>
          <p:nvPr>
            <p:ph idx="1"/>
          </p:nvPr>
        </p:nvSpPr>
        <p:spPr>
          <a:xfrm>
            <a:off x="395536" y="1196752"/>
            <a:ext cx="8229600" cy="4896544"/>
          </a:xfrm>
        </p:spPr>
        <p:txBody>
          <a:bodyPr/>
          <a:lstStyle/>
          <a:p>
            <a:r>
              <a:rPr lang="en-GB" dirty="0" smtClean="0"/>
              <a:t>Pakistan (44%)</a:t>
            </a:r>
          </a:p>
          <a:p>
            <a:r>
              <a:rPr lang="en-GB" dirty="0" smtClean="0"/>
              <a:t>Bangladesh (7%)</a:t>
            </a:r>
          </a:p>
          <a:p>
            <a:r>
              <a:rPr lang="en-GB" dirty="0" smtClean="0"/>
              <a:t>India (6%)</a:t>
            </a:r>
          </a:p>
          <a:p>
            <a:r>
              <a:rPr lang="en-GB" dirty="0" smtClean="0"/>
              <a:t>Afghanistan (2%)</a:t>
            </a:r>
          </a:p>
          <a:p>
            <a:r>
              <a:rPr lang="en-GB" dirty="0" smtClean="0"/>
              <a:t>Somalia (3%)</a:t>
            </a:r>
          </a:p>
          <a:p>
            <a:r>
              <a:rPr lang="en-GB" dirty="0" smtClean="0"/>
              <a:t>Turkey (1%), Iraq (1%), Sri Lanka (1%), Sudan (1%)</a:t>
            </a:r>
          </a:p>
          <a:p>
            <a:r>
              <a:rPr lang="en-GB" dirty="0" smtClean="0"/>
              <a:t>14% of cases were domestic with no overseas element</a:t>
            </a:r>
            <a:endParaRPr lang="en-GB" dirty="0"/>
          </a:p>
        </p:txBody>
      </p:sp>
    </p:spTree>
    <p:extLst>
      <p:ext uri="{BB962C8B-B14F-4D97-AF65-F5344CB8AC3E}">
        <p14:creationId xmlns:p14="http://schemas.microsoft.com/office/powerpoint/2010/main" val="2411332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Female Genital Mutilation</a:t>
            </a:r>
            <a:endParaRPr lang="en-GB" dirty="0"/>
          </a:p>
        </p:txBody>
      </p:sp>
      <p:sp>
        <p:nvSpPr>
          <p:cNvPr id="3" name="Content Placeholder 2"/>
          <p:cNvSpPr>
            <a:spLocks noGrp="1"/>
          </p:cNvSpPr>
          <p:nvPr>
            <p:ph idx="1"/>
          </p:nvPr>
        </p:nvSpPr>
        <p:spPr/>
        <p:txBody>
          <a:bodyPr/>
          <a:lstStyle/>
          <a:p>
            <a:r>
              <a:rPr lang="en-GB" dirty="0" smtClean="0"/>
              <a:t>9 pupils identified as at risk of or having experience FGM: Unity 3, Mosaic 2, Evolve 4, Rural, Synergy, Post 16, Independent all </a:t>
            </a:r>
            <a:r>
              <a:rPr lang="en-GB" dirty="0" smtClean="0"/>
              <a:t>0</a:t>
            </a:r>
          </a:p>
          <a:p>
            <a:r>
              <a:rPr lang="en-GB" dirty="0" smtClean="0"/>
              <a:t>Draft FGM risk assessment</a:t>
            </a:r>
            <a:endParaRPr lang="en-GB" dirty="0"/>
          </a:p>
        </p:txBody>
      </p:sp>
    </p:spTree>
    <p:extLst>
      <p:ext uri="{BB962C8B-B14F-4D97-AF65-F5344CB8AC3E}">
        <p14:creationId xmlns:p14="http://schemas.microsoft.com/office/powerpoint/2010/main" val="233131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Supervision</a:t>
            </a:r>
            <a:endParaRPr lang="en-GB" dirty="0"/>
          </a:p>
        </p:txBody>
      </p:sp>
      <p:sp>
        <p:nvSpPr>
          <p:cNvPr id="3" name="Content Placeholder 2"/>
          <p:cNvSpPr>
            <a:spLocks noGrp="1"/>
          </p:cNvSpPr>
          <p:nvPr>
            <p:ph idx="1"/>
          </p:nvPr>
        </p:nvSpPr>
        <p:spPr/>
        <p:txBody>
          <a:bodyPr/>
          <a:lstStyle/>
          <a:p>
            <a:r>
              <a:rPr lang="en-GB" dirty="0" smtClean="0"/>
              <a:t>What is supervision?</a:t>
            </a:r>
          </a:p>
          <a:p>
            <a:r>
              <a:rPr lang="en-GB" dirty="0" smtClean="0"/>
              <a:t>Practicalities</a:t>
            </a:r>
          </a:p>
          <a:p>
            <a:r>
              <a:rPr lang="en-GB" dirty="0" smtClean="0"/>
              <a:t>Individual cases</a:t>
            </a:r>
          </a:p>
          <a:p>
            <a:r>
              <a:rPr lang="en-GB" dirty="0" smtClean="0"/>
              <a:t>Confidentiality</a:t>
            </a:r>
          </a:p>
          <a:p>
            <a:r>
              <a:rPr lang="en-GB" dirty="0" smtClean="0"/>
              <a:t>Tactics</a:t>
            </a:r>
          </a:p>
        </p:txBody>
      </p:sp>
    </p:spTree>
    <p:extLst>
      <p:ext uri="{BB962C8B-B14F-4D97-AF65-F5344CB8AC3E}">
        <p14:creationId xmlns:p14="http://schemas.microsoft.com/office/powerpoint/2010/main" val="2657649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Supervision</a:t>
            </a:r>
            <a:endParaRPr lang="en-GB" dirty="0"/>
          </a:p>
        </p:txBody>
      </p:sp>
      <p:sp>
        <p:nvSpPr>
          <p:cNvPr id="3" name="Content Placeholder 2"/>
          <p:cNvSpPr>
            <a:spLocks noGrp="1"/>
          </p:cNvSpPr>
          <p:nvPr>
            <p:ph idx="1"/>
          </p:nvPr>
        </p:nvSpPr>
        <p:spPr/>
        <p:txBody>
          <a:bodyPr/>
          <a:lstStyle/>
          <a:p>
            <a:r>
              <a:rPr lang="en-GB" dirty="0" smtClean="0"/>
              <a:t>Supervision is an accountable process which support, assures and develops knowledge, skills and values of an individual, group or team; undertaken by suitably trained professionals.</a:t>
            </a:r>
          </a:p>
          <a:p>
            <a:r>
              <a:rPr lang="en-GB" dirty="0" smtClean="0"/>
              <a:t>The problem </a:t>
            </a:r>
            <a:r>
              <a:rPr lang="en-GB" smtClean="0"/>
              <a:t>solving cycle</a:t>
            </a:r>
            <a:endParaRPr lang="en-GB" dirty="0"/>
          </a:p>
        </p:txBody>
      </p:sp>
    </p:spTree>
    <p:extLst>
      <p:ext uri="{BB962C8B-B14F-4D97-AF65-F5344CB8AC3E}">
        <p14:creationId xmlns:p14="http://schemas.microsoft.com/office/powerpoint/2010/main" val="1565711462"/>
      </p:ext>
    </p:extLst>
  </p:cSld>
  <p:clrMapOvr>
    <a:masterClrMapping/>
  </p:clrMapOvr>
</p:sld>
</file>

<file path=ppt/theme/theme1.xml><?xml version="1.0" encoding="utf-8"?>
<a:theme xmlns:a="http://schemas.openxmlformats.org/drawingml/2006/main" name="Council Powerpoint 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 Powerpoint Template2</Template>
  <TotalTime>986</TotalTime>
  <Words>551</Words>
  <Application>Microsoft Office PowerPoint</Application>
  <PresentationFormat>On-screen Show (4:3)</PresentationFormat>
  <Paragraphs>73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Council Powerpoint Template2</vt:lpstr>
      <vt:lpstr>Honour Based Violence (FGM, domestic abuse, forced marriage, breast ironing,</vt:lpstr>
      <vt:lpstr>What is Forced Marriage</vt:lpstr>
      <vt:lpstr>Difference between arranged and forced marriage</vt:lpstr>
      <vt:lpstr>Why do Forced Marriages Happen?</vt:lpstr>
      <vt:lpstr>PowerPoint Presentation</vt:lpstr>
      <vt:lpstr>Forced Marriage Countries (2015)</vt:lpstr>
      <vt:lpstr>Female Genital Mutilation</vt:lpstr>
      <vt:lpstr>Supervision</vt:lpstr>
      <vt:lpstr>Supervision</vt:lpstr>
      <vt:lpstr>Key functions</vt:lpstr>
      <vt:lpstr>PowerPoint Presentation</vt:lpstr>
      <vt:lpstr>Designated Safeguarding Lead Toolkit</vt:lpstr>
      <vt:lpstr>PLENARY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lpedley</dc:creator>
  <cp:lastModifiedBy>MS Exchange Admin</cp:lastModifiedBy>
  <cp:revision>88</cp:revision>
  <dcterms:created xsi:type="dcterms:W3CDTF">2017-03-03T10:53:16Z</dcterms:created>
  <dcterms:modified xsi:type="dcterms:W3CDTF">2017-03-20T18:41:56Z</dcterms:modified>
</cp:coreProperties>
</file>