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5"/>
  </p:handoutMasterIdLst>
  <p:sldIdLst>
    <p:sldId id="256" r:id="rId2"/>
    <p:sldId id="257" r:id="rId3"/>
    <p:sldId id="258" r:id="rId4"/>
    <p:sldId id="259" r:id="rId5"/>
    <p:sldId id="260" r:id="rId6"/>
    <p:sldId id="261" r:id="rId7"/>
    <p:sldId id="265" r:id="rId8"/>
    <p:sldId id="266" r:id="rId9"/>
    <p:sldId id="267" r:id="rId10"/>
    <p:sldId id="262" r:id="rId11"/>
    <p:sldId id="263" r:id="rId12"/>
    <p:sldId id="264"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notesViewPr>
    <p:cSldViewPr>
      <p:cViewPr varScale="1">
        <p:scale>
          <a:sx n="87" d="100"/>
          <a:sy n="87" d="100"/>
        </p:scale>
        <p:origin x="-190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5447366-0828-485D-8E31-9243E619AB68}" type="datetimeFigureOut">
              <a:rPr lang="en-GB" smtClean="0"/>
              <a:t>20/03/2017</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F39B023-94EF-46B9-9869-9CEA0B9D5604}" type="slidenum">
              <a:rPr lang="en-GB" smtClean="0"/>
              <a:t>‹#›</a:t>
            </a:fld>
            <a:endParaRPr lang="en-GB"/>
          </a:p>
        </p:txBody>
      </p:sp>
    </p:spTree>
    <p:extLst>
      <p:ext uri="{BB962C8B-B14F-4D97-AF65-F5344CB8AC3E}">
        <p14:creationId xmlns:p14="http://schemas.microsoft.com/office/powerpoint/2010/main" val="318562408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1953543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1548168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1144191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1769240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5" name="Rectangle 5"/>
          <p:cNvSpPr>
            <a:spLocks noGrp="1" noChangeArrowheads="1"/>
          </p:cNvSpPr>
          <p:nvPr>
            <p:ph type="ftr" sz="quarter" idx="11"/>
          </p:nvPr>
        </p:nvSpPr>
        <p:spPr>
          <a:ln/>
        </p:spPr>
        <p:txBody>
          <a:bodyPr/>
          <a:lstStyle>
            <a:lvl1pPr>
              <a:defRPr/>
            </a:lvl1pPr>
          </a:lstStyle>
          <a:p>
            <a:endParaRPr lang="en-GB"/>
          </a:p>
        </p:txBody>
      </p:sp>
      <p:sp>
        <p:nvSpPr>
          <p:cNvPr id="6"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117370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6" name="Rectangle 5"/>
          <p:cNvSpPr>
            <a:spLocks noGrp="1" noChangeArrowheads="1"/>
          </p:cNvSpPr>
          <p:nvPr>
            <p:ph type="ftr" sz="quarter" idx="11"/>
          </p:nvPr>
        </p:nvSpPr>
        <p:spPr>
          <a:ln/>
        </p:spPr>
        <p:txBody>
          <a:bodyPr/>
          <a:lstStyle>
            <a:lvl1pPr>
              <a:defRPr/>
            </a:lvl1pPr>
          </a:lstStyle>
          <a:p>
            <a:endParaRPr lang="en-GB"/>
          </a:p>
        </p:txBody>
      </p:sp>
      <p:sp>
        <p:nvSpPr>
          <p:cNvPr id="7"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3134949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8" name="Rectangle 5"/>
          <p:cNvSpPr>
            <a:spLocks noGrp="1" noChangeArrowheads="1"/>
          </p:cNvSpPr>
          <p:nvPr>
            <p:ph type="ftr" sz="quarter" idx="11"/>
          </p:nvPr>
        </p:nvSpPr>
        <p:spPr>
          <a:ln/>
        </p:spPr>
        <p:txBody>
          <a:bodyPr/>
          <a:lstStyle>
            <a:lvl1pPr>
              <a:defRPr/>
            </a:lvl1pPr>
          </a:lstStyle>
          <a:p>
            <a:endParaRPr lang="en-GB"/>
          </a:p>
        </p:txBody>
      </p:sp>
      <p:sp>
        <p:nvSpPr>
          <p:cNvPr id="9"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3728381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4" name="Rectangle 5"/>
          <p:cNvSpPr>
            <a:spLocks noGrp="1" noChangeArrowheads="1"/>
          </p:cNvSpPr>
          <p:nvPr>
            <p:ph type="ftr" sz="quarter" idx="11"/>
          </p:nvPr>
        </p:nvSpPr>
        <p:spPr>
          <a:ln/>
        </p:spPr>
        <p:txBody>
          <a:bodyPr/>
          <a:lstStyle>
            <a:lvl1pPr>
              <a:defRPr/>
            </a:lvl1pPr>
          </a:lstStyle>
          <a:p>
            <a:endParaRPr lang="en-GB"/>
          </a:p>
        </p:txBody>
      </p:sp>
      <p:sp>
        <p:nvSpPr>
          <p:cNvPr id="5"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2607514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3" name="Rectangle 5"/>
          <p:cNvSpPr>
            <a:spLocks noGrp="1" noChangeArrowheads="1"/>
          </p:cNvSpPr>
          <p:nvPr>
            <p:ph type="ftr" sz="quarter" idx="11"/>
          </p:nvPr>
        </p:nvSpPr>
        <p:spPr>
          <a:ln/>
        </p:spPr>
        <p:txBody>
          <a:bodyPr/>
          <a:lstStyle>
            <a:lvl1pPr>
              <a:defRPr/>
            </a:lvl1pPr>
          </a:lstStyle>
          <a:p>
            <a:endParaRPr lang="en-GB"/>
          </a:p>
        </p:txBody>
      </p:sp>
      <p:sp>
        <p:nvSpPr>
          <p:cNvPr id="4"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3793896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6" name="Rectangle 5"/>
          <p:cNvSpPr>
            <a:spLocks noGrp="1" noChangeArrowheads="1"/>
          </p:cNvSpPr>
          <p:nvPr>
            <p:ph type="ftr" sz="quarter" idx="11"/>
          </p:nvPr>
        </p:nvSpPr>
        <p:spPr>
          <a:ln/>
        </p:spPr>
        <p:txBody>
          <a:bodyPr/>
          <a:lstStyle>
            <a:lvl1pPr>
              <a:defRPr/>
            </a:lvl1pPr>
          </a:lstStyle>
          <a:p>
            <a:endParaRPr lang="en-GB"/>
          </a:p>
        </p:txBody>
      </p:sp>
      <p:sp>
        <p:nvSpPr>
          <p:cNvPr id="7"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1514082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E459963C-30C8-4A01-9891-C477CC8409E5}" type="datetimeFigureOut">
              <a:rPr lang="en-GB" smtClean="0"/>
              <a:t>20/03/2017</a:t>
            </a:fld>
            <a:endParaRPr lang="en-GB"/>
          </a:p>
        </p:txBody>
      </p:sp>
      <p:sp>
        <p:nvSpPr>
          <p:cNvPr id="6" name="Rectangle 5"/>
          <p:cNvSpPr>
            <a:spLocks noGrp="1" noChangeArrowheads="1"/>
          </p:cNvSpPr>
          <p:nvPr>
            <p:ph type="ftr" sz="quarter" idx="11"/>
          </p:nvPr>
        </p:nvSpPr>
        <p:spPr>
          <a:ln/>
        </p:spPr>
        <p:txBody>
          <a:bodyPr/>
          <a:lstStyle>
            <a:lvl1pPr>
              <a:defRPr/>
            </a:lvl1pPr>
          </a:lstStyle>
          <a:p>
            <a:endParaRPr lang="en-GB"/>
          </a:p>
        </p:txBody>
      </p:sp>
      <p:sp>
        <p:nvSpPr>
          <p:cNvPr id="7" name="Rectangle 6"/>
          <p:cNvSpPr>
            <a:spLocks noGrp="1" noChangeArrowheads="1"/>
          </p:cNvSpPr>
          <p:nvPr>
            <p:ph type="sldNum" sz="quarter" idx="12"/>
          </p:nvPr>
        </p:nvSpPr>
        <p:spPr>
          <a:ln/>
        </p:spPr>
        <p:txBody>
          <a:bodyPr/>
          <a:lstStyle>
            <a:lvl1pPr>
              <a:defRPr/>
            </a:lvl1pPr>
          </a:lstStyle>
          <a:p>
            <a:fld id="{7004D59A-FD29-471F-A563-4A3A9C678FFC}" type="slidenum">
              <a:rPr lang="en-GB" smtClean="0"/>
              <a:t>‹#›</a:t>
            </a:fld>
            <a:endParaRPr lang="en-GB"/>
          </a:p>
        </p:txBody>
      </p:sp>
    </p:spTree>
    <p:extLst>
      <p:ext uri="{BB962C8B-B14F-4D97-AF65-F5344CB8AC3E}">
        <p14:creationId xmlns:p14="http://schemas.microsoft.com/office/powerpoint/2010/main" val="3650328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457200" y="18288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E459963C-30C8-4A01-9891-C477CC8409E5}" type="datetimeFigureOut">
              <a:rPr lang="en-GB" smtClean="0"/>
              <a:t>20/03/2017</a:t>
            </a:fld>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004D59A-FD29-471F-A563-4A3A9C678FFC}" type="slidenum">
              <a:rPr lang="en-GB" smtClean="0"/>
              <a:t>‹#›</a:t>
            </a:fld>
            <a:endParaRPr lang="en-GB"/>
          </a:p>
        </p:txBody>
      </p:sp>
      <p:pic>
        <p:nvPicPr>
          <p:cNvPr id="1031" name="Picture 9" descr="Powerpoint bands.tif"/>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6103938"/>
            <a:ext cx="9144000"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a:solidFill>
            <a:srgbClr val="0000FF"/>
          </a:solidFill>
          <a:latin typeface="+mj-lt"/>
          <a:ea typeface="ＭＳ Ｐゴシック" pitchFamily="-65" charset="-128"/>
          <a:cs typeface="ＭＳ Ｐゴシック" pitchFamily="-65" charset="-128"/>
        </a:defRPr>
      </a:lvl1pPr>
      <a:lvl2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2pPr>
      <a:lvl3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3pPr>
      <a:lvl4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4pPr>
      <a:lvl5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5pPr>
      <a:lvl6pPr marL="457200" algn="ctr" rtl="0" eaLnBrk="1" fontAlgn="base" hangingPunct="1">
        <a:spcBef>
          <a:spcPct val="0"/>
        </a:spcBef>
        <a:spcAft>
          <a:spcPct val="0"/>
        </a:spcAft>
        <a:defRPr sz="4400">
          <a:solidFill>
            <a:schemeClr val="tx2"/>
          </a:solidFill>
          <a:latin typeface="Arial" pitchFamily="-65" charset="0"/>
        </a:defRPr>
      </a:lvl6pPr>
      <a:lvl7pPr marL="914400" algn="ctr" rtl="0" eaLnBrk="1" fontAlgn="base" hangingPunct="1">
        <a:spcBef>
          <a:spcPct val="0"/>
        </a:spcBef>
        <a:spcAft>
          <a:spcPct val="0"/>
        </a:spcAft>
        <a:defRPr sz="4400">
          <a:solidFill>
            <a:schemeClr val="tx2"/>
          </a:solidFill>
          <a:latin typeface="Arial" pitchFamily="-65" charset="0"/>
        </a:defRPr>
      </a:lvl7pPr>
      <a:lvl8pPr marL="1371600" algn="ctr" rtl="0" eaLnBrk="1" fontAlgn="base" hangingPunct="1">
        <a:spcBef>
          <a:spcPct val="0"/>
        </a:spcBef>
        <a:spcAft>
          <a:spcPct val="0"/>
        </a:spcAft>
        <a:defRPr sz="4400">
          <a:solidFill>
            <a:schemeClr val="tx2"/>
          </a:solidFill>
          <a:latin typeface="Arial" pitchFamily="-65" charset="0"/>
        </a:defRPr>
      </a:lvl8pPr>
      <a:lvl9pPr marL="1828800" algn="ctr" rtl="0" eaLnBrk="1" fontAlgn="base" hangingPunct="1">
        <a:spcBef>
          <a:spcPct val="0"/>
        </a:spcBef>
        <a:spcAft>
          <a:spcPct val="0"/>
        </a:spcAft>
        <a:defRPr sz="4400">
          <a:solidFill>
            <a:schemeClr val="tx2"/>
          </a:solidFill>
          <a:latin typeface="Arial" pitchFamily="-65" charset="0"/>
        </a:defRPr>
      </a:lvl9pPr>
    </p:titleStyle>
    <p:bodyStyle>
      <a:lvl1pPr marL="342900" indent="-342900" algn="l" rtl="0" eaLnBrk="1" fontAlgn="base" hangingPunct="1">
        <a:spcBef>
          <a:spcPct val="20000"/>
        </a:spcBef>
        <a:spcAft>
          <a:spcPct val="0"/>
        </a:spcAft>
        <a:buClr>
          <a:srgbClr val="FF3300"/>
        </a:buClr>
        <a:buChar char="•"/>
        <a:defRPr sz="3200">
          <a:solidFill>
            <a:srgbClr val="0000FF"/>
          </a:solidFill>
          <a:latin typeface="+mn-lt"/>
          <a:ea typeface="ＭＳ Ｐゴシック" pitchFamily="-65" charset="-128"/>
          <a:cs typeface="ＭＳ Ｐゴシック" pitchFamily="-65" charset="-128"/>
        </a:defRPr>
      </a:lvl1pPr>
      <a:lvl2pPr marL="742950" indent="-285750" algn="l" rtl="0" eaLnBrk="1" fontAlgn="base" hangingPunct="1">
        <a:spcBef>
          <a:spcPct val="20000"/>
        </a:spcBef>
        <a:spcAft>
          <a:spcPct val="0"/>
        </a:spcAft>
        <a:buClr>
          <a:srgbClr val="FF3300"/>
        </a:buClr>
        <a:buChar char="–"/>
        <a:defRPr sz="2800">
          <a:solidFill>
            <a:srgbClr val="0000FF"/>
          </a:solidFill>
          <a:latin typeface="+mn-lt"/>
          <a:ea typeface="ＭＳ Ｐゴシック" pitchFamily="-65" charset="-128"/>
        </a:defRPr>
      </a:lvl2pPr>
      <a:lvl3pPr marL="1143000" indent="-228600" algn="l" rtl="0" eaLnBrk="1" fontAlgn="base" hangingPunct="1">
        <a:spcBef>
          <a:spcPct val="20000"/>
        </a:spcBef>
        <a:spcAft>
          <a:spcPct val="0"/>
        </a:spcAft>
        <a:buClr>
          <a:srgbClr val="FF3300"/>
        </a:buClr>
        <a:buChar char="•"/>
        <a:defRPr sz="2400">
          <a:solidFill>
            <a:srgbClr val="0000FF"/>
          </a:solidFill>
          <a:latin typeface="+mn-lt"/>
          <a:ea typeface="ＭＳ Ｐゴシック" pitchFamily="-65" charset="-128"/>
        </a:defRPr>
      </a:lvl3pPr>
      <a:lvl4pPr marL="1600200" indent="-228600" algn="l" rtl="0" eaLnBrk="1" fontAlgn="base" hangingPunct="1">
        <a:spcBef>
          <a:spcPct val="20000"/>
        </a:spcBef>
        <a:spcAft>
          <a:spcPct val="0"/>
        </a:spcAft>
        <a:buClr>
          <a:srgbClr val="FF3300"/>
        </a:buClr>
        <a:buChar char="–"/>
        <a:defRPr sz="2000">
          <a:solidFill>
            <a:srgbClr val="0000FF"/>
          </a:solidFill>
          <a:latin typeface="+mn-lt"/>
          <a:ea typeface="ＭＳ Ｐゴシック" pitchFamily="-65" charset="-128"/>
        </a:defRPr>
      </a:lvl4pPr>
      <a:lvl5pPr marL="2057400" indent="-228600" algn="l" rtl="0" eaLnBrk="1" fontAlgn="base" hangingPunct="1">
        <a:spcBef>
          <a:spcPct val="20000"/>
        </a:spcBef>
        <a:spcAft>
          <a:spcPct val="0"/>
        </a:spcAft>
        <a:buClr>
          <a:srgbClr val="FF3300"/>
        </a:buClr>
        <a:buChar char="»"/>
        <a:defRPr sz="2000">
          <a:solidFill>
            <a:srgbClr val="0000FF"/>
          </a:solidFill>
          <a:latin typeface="+mn-lt"/>
          <a:ea typeface="ＭＳ Ｐゴシック" pitchFamily="-65"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Microsoft_Word_Document1.docx"/></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TRAINING FOR SCHOOL LEADERS</a:t>
            </a:r>
            <a:endParaRPr lang="en-GB" dirty="0"/>
          </a:p>
        </p:txBody>
      </p:sp>
      <p:sp>
        <p:nvSpPr>
          <p:cNvPr id="3" name="Subtitle 2"/>
          <p:cNvSpPr>
            <a:spLocks noGrp="1"/>
          </p:cNvSpPr>
          <p:nvPr>
            <p:ph type="subTitle" idx="1"/>
          </p:nvPr>
        </p:nvSpPr>
        <p:spPr/>
        <p:txBody>
          <a:bodyPr>
            <a:normAutofit fontScale="92500" lnSpcReduction="10000"/>
          </a:bodyPr>
          <a:lstStyle/>
          <a:p>
            <a:r>
              <a:rPr lang="en-GB" dirty="0" smtClean="0"/>
              <a:t>PRIVATE LAW ORDERS </a:t>
            </a:r>
          </a:p>
          <a:p>
            <a:r>
              <a:rPr lang="en-GB" smtClean="0"/>
              <a:t>10</a:t>
            </a:r>
            <a:r>
              <a:rPr lang="en-GB" baseline="30000" smtClean="0"/>
              <a:t>th</a:t>
            </a:r>
            <a:r>
              <a:rPr lang="en-GB" smtClean="0"/>
              <a:t> March 2017</a:t>
            </a:r>
            <a:endParaRPr lang="en-GB" dirty="0" smtClean="0"/>
          </a:p>
          <a:p>
            <a:pPr marL="457200" indent="-457200">
              <a:buFont typeface="Arial" panose="020B0604020202020204" pitchFamily="34" charset="0"/>
              <a:buChar char="•"/>
            </a:pPr>
            <a:r>
              <a:rPr lang="en-GB" sz="2400" dirty="0" smtClean="0"/>
              <a:t>Maria Demosthenous </a:t>
            </a:r>
          </a:p>
          <a:p>
            <a:pPr marL="457200" indent="-457200">
              <a:buFont typeface="Arial" panose="020B0604020202020204" pitchFamily="34" charset="0"/>
              <a:buChar char="•"/>
            </a:pPr>
            <a:r>
              <a:rPr lang="en-GB" sz="2400" dirty="0" smtClean="0"/>
              <a:t>Laura Pedley </a:t>
            </a:r>
            <a:endParaRPr lang="en-GB" sz="2400" dirty="0"/>
          </a:p>
        </p:txBody>
      </p:sp>
    </p:spTree>
    <p:extLst>
      <p:ext uri="{BB962C8B-B14F-4D97-AF65-F5344CB8AC3E}">
        <p14:creationId xmlns:p14="http://schemas.microsoft.com/office/powerpoint/2010/main" val="36419744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6672"/>
            <a:ext cx="7772400" cy="5544615"/>
          </a:xfrm>
        </p:spPr>
        <p:txBody>
          <a:bodyPr>
            <a:normAutofit/>
          </a:bodyPr>
          <a:lstStyle/>
          <a:p>
            <a:pPr marL="342900" indent="-342900" algn="l">
              <a:buFont typeface="Arial" panose="020B0604020202020204" pitchFamily="34" charset="0"/>
              <a:buChar char="•"/>
            </a:pPr>
            <a:r>
              <a:rPr lang="en-GB" sz="2400" dirty="0" smtClean="0"/>
              <a:t>Parties take responsibility for ensuring that directions contained within a Child Arrangements Order actually take place – for example a child attending contact with mother after school on a Thursday.  It is not the responsibility of school staff to ensure that this takes place or in fact to facilitate the same.</a:t>
            </a:r>
            <a:br>
              <a:rPr lang="en-GB" sz="2400" dirty="0" smtClean="0"/>
            </a:br>
            <a:r>
              <a:rPr lang="en-GB" sz="2400" dirty="0"/>
              <a:t/>
            </a:r>
            <a:br>
              <a:rPr lang="en-GB" sz="2400" dirty="0"/>
            </a:br>
            <a:r>
              <a:rPr lang="en-GB" sz="2400" dirty="0" smtClean="0"/>
              <a:t>If parents approach you to try and attempt to resolve matters – </a:t>
            </a:r>
            <a:r>
              <a:rPr lang="en-GB" sz="2400" dirty="0" err="1" smtClean="0"/>
              <a:t>ie</a:t>
            </a:r>
            <a:r>
              <a:rPr lang="en-GB" sz="2400" dirty="0" smtClean="0"/>
              <a:t> child should be in contact with me, can you help me – this is not your responsibility and you should refer them back to their legal representatives to seek their </a:t>
            </a:r>
            <a:r>
              <a:rPr lang="en-GB" sz="2400" b="1" dirty="0" smtClean="0"/>
              <a:t>own</a:t>
            </a:r>
            <a:r>
              <a:rPr lang="en-GB" sz="2400" dirty="0" smtClean="0"/>
              <a:t> legal advice if there are any breaches of the Orders.  You are not expected to act as mediators. </a:t>
            </a:r>
            <a:endParaRPr lang="en-GB" sz="2400" dirty="0"/>
          </a:p>
        </p:txBody>
      </p:sp>
    </p:spTree>
    <p:extLst>
      <p:ext uri="{BB962C8B-B14F-4D97-AF65-F5344CB8AC3E}">
        <p14:creationId xmlns:p14="http://schemas.microsoft.com/office/powerpoint/2010/main" val="5197462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34682"/>
          </a:xfrm>
        </p:spPr>
        <p:txBody>
          <a:bodyPr>
            <a:normAutofit fontScale="90000"/>
          </a:bodyPr>
          <a:lstStyle/>
          <a:p>
            <a:pPr algn="l"/>
            <a:r>
              <a:rPr lang="en-GB" sz="2200" dirty="0" smtClean="0"/>
              <a:t>If there is an order for no contact with either parent, the Order should be on the child’s file and the relevant members of staff must be aware of the same.  If the person who should not be having contact attends at school, if the matter cannot be resolved contact the Police. </a:t>
            </a:r>
            <a:br>
              <a:rPr lang="en-GB" sz="2200" dirty="0" smtClean="0"/>
            </a:br>
            <a:r>
              <a:rPr lang="en-GB" sz="2200" dirty="0"/>
              <a:t/>
            </a:r>
            <a:br>
              <a:rPr lang="en-GB" sz="2200" dirty="0"/>
            </a:br>
            <a:r>
              <a:rPr lang="en-GB" sz="2200" dirty="0" smtClean="0"/>
              <a:t>If parents attend school and this leads to altercations on school property and this cannot be resolved, contact the Police. </a:t>
            </a:r>
            <a:br>
              <a:rPr lang="en-GB" sz="2200" dirty="0" smtClean="0"/>
            </a:br>
            <a:r>
              <a:rPr lang="en-GB" sz="2200" dirty="0" smtClean="0"/>
              <a:t/>
            </a:r>
            <a:br>
              <a:rPr lang="en-GB" sz="2200" dirty="0" smtClean="0"/>
            </a:br>
            <a:r>
              <a:rPr lang="en-GB" sz="2200" dirty="0" smtClean="0"/>
              <a:t>If a safeguarding issue arises – for example a child is clear he doesn’t want to go home with father – initiate your school child protection procedures in line with your school child protection policy, ensuring that reference to any Court order is included in the referral.</a:t>
            </a:r>
            <a:br>
              <a:rPr lang="en-GB" sz="2200" dirty="0" smtClean="0"/>
            </a:br>
            <a:r>
              <a:rPr lang="en-GB" sz="2200" dirty="0"/>
              <a:t/>
            </a:r>
            <a:br>
              <a:rPr lang="en-GB" sz="2200" dirty="0"/>
            </a:br>
            <a:r>
              <a:rPr lang="en-GB" sz="2200" dirty="0" smtClean="0"/>
              <a:t>Remember to always remain impartial when dealing with these issues and to keep a clear record of all incidents in line with your </a:t>
            </a:r>
            <a:r>
              <a:rPr lang="en-GB" sz="2200" smtClean="0"/>
              <a:t>school practice.</a:t>
            </a:r>
            <a:r>
              <a:rPr lang="en-GB" sz="2200" dirty="0" smtClean="0"/>
              <a:t/>
            </a:r>
            <a:br>
              <a:rPr lang="en-GB" sz="2200" dirty="0" smtClean="0"/>
            </a:br>
            <a:r>
              <a:rPr lang="en-GB" dirty="0" smtClean="0"/>
              <a:t/>
            </a:r>
            <a:br>
              <a:rPr lang="en-GB" dirty="0" smtClean="0"/>
            </a:br>
            <a:r>
              <a:rPr lang="en-GB" dirty="0"/>
              <a:t/>
            </a:r>
            <a:br>
              <a:rPr lang="en-GB" dirty="0"/>
            </a:br>
            <a:endParaRPr lang="en-GB" dirty="0"/>
          </a:p>
        </p:txBody>
      </p:sp>
    </p:spTree>
    <p:extLst>
      <p:ext uri="{BB962C8B-B14F-4D97-AF65-F5344CB8AC3E}">
        <p14:creationId xmlns:p14="http://schemas.microsoft.com/office/powerpoint/2010/main" val="32962154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4665"/>
            <a:ext cx="7772400" cy="936103"/>
          </a:xfrm>
        </p:spPr>
        <p:txBody>
          <a:bodyPr/>
          <a:lstStyle/>
          <a:p>
            <a:r>
              <a:rPr lang="en-GB" dirty="0" smtClean="0"/>
              <a:t>Requests for Statements</a:t>
            </a:r>
            <a:endParaRPr lang="en-GB" dirty="0"/>
          </a:p>
        </p:txBody>
      </p:sp>
      <p:sp>
        <p:nvSpPr>
          <p:cNvPr id="3" name="Subtitle 2"/>
          <p:cNvSpPr>
            <a:spLocks noGrp="1"/>
          </p:cNvSpPr>
          <p:nvPr>
            <p:ph type="subTitle" idx="1"/>
          </p:nvPr>
        </p:nvSpPr>
        <p:spPr>
          <a:xfrm>
            <a:off x="1371600" y="1556792"/>
            <a:ext cx="6400800" cy="4082008"/>
          </a:xfrm>
        </p:spPr>
        <p:txBody>
          <a:bodyPr>
            <a:normAutofit fontScale="62500" lnSpcReduction="20000"/>
          </a:bodyPr>
          <a:lstStyle/>
          <a:p>
            <a:pPr marL="457200" indent="-457200" algn="l">
              <a:buFont typeface="Arial" panose="020B0604020202020204" pitchFamily="34" charset="0"/>
              <a:buChar char="•"/>
            </a:pPr>
            <a:r>
              <a:rPr lang="en-GB" dirty="0" smtClean="0"/>
              <a:t>If a parent approaches the school to prepare a statement, explain that you will need a formal letter from their solicitor or a copy of any Court order directing the same before that this can be completed. </a:t>
            </a:r>
          </a:p>
          <a:p>
            <a:pPr marL="457200" indent="-457200" algn="l">
              <a:buFont typeface="Arial" panose="020B0604020202020204" pitchFamily="34" charset="0"/>
              <a:buChar char="•"/>
            </a:pPr>
            <a:r>
              <a:rPr lang="en-GB" dirty="0" smtClean="0"/>
              <a:t>If you are formally requested to prepare a statement, remember to detail the concerns that you have in respect of the child but also to highlight any positives. </a:t>
            </a:r>
          </a:p>
          <a:p>
            <a:pPr marL="457200" indent="-457200" algn="l">
              <a:buFont typeface="Arial" panose="020B0604020202020204" pitchFamily="34" charset="0"/>
              <a:buChar char="•"/>
            </a:pPr>
            <a:r>
              <a:rPr lang="en-GB" dirty="0" smtClean="0"/>
              <a:t>In the event that you cannot comply with a formal request or need an extension of time, seek legal advice for support. </a:t>
            </a:r>
          </a:p>
          <a:p>
            <a:pPr marL="457200" indent="-457200" algn="l">
              <a:buFont typeface="Arial" panose="020B0604020202020204" pitchFamily="34" charset="0"/>
              <a:buChar char="•"/>
            </a:pPr>
            <a:r>
              <a:rPr lang="en-GB" dirty="0" smtClean="0"/>
              <a:t>Remember to stay  neutral in your statement and provide factual information from your knowledge or school records. </a:t>
            </a:r>
          </a:p>
          <a:p>
            <a:pPr marL="457200" indent="-457200" algn="l">
              <a:buFont typeface="Arial" panose="020B0604020202020204" pitchFamily="34" charset="0"/>
              <a:buChar char="•"/>
            </a:pPr>
            <a:endParaRPr lang="en-GB" dirty="0"/>
          </a:p>
        </p:txBody>
      </p:sp>
    </p:spTree>
    <p:extLst>
      <p:ext uri="{BB962C8B-B14F-4D97-AF65-F5344CB8AC3E}">
        <p14:creationId xmlns:p14="http://schemas.microsoft.com/office/powerpoint/2010/main" val="3188325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Legal Support </a:t>
            </a:r>
            <a:endParaRPr lang="en-GB" dirty="0"/>
          </a:p>
        </p:txBody>
      </p:sp>
      <p:sp>
        <p:nvSpPr>
          <p:cNvPr id="3" name="Subtitle 2"/>
          <p:cNvSpPr>
            <a:spLocks noGrp="1"/>
          </p:cNvSpPr>
          <p:nvPr>
            <p:ph type="subTitle" idx="1"/>
          </p:nvPr>
        </p:nvSpPr>
        <p:spPr/>
        <p:txBody>
          <a:bodyPr/>
          <a:lstStyle/>
          <a:p>
            <a:r>
              <a:rPr lang="en-GB" dirty="0" smtClean="0"/>
              <a:t>0121 704 6003 and ask for the duty solicitor. </a:t>
            </a:r>
            <a:endParaRPr lang="en-GB" dirty="0"/>
          </a:p>
        </p:txBody>
      </p:sp>
    </p:spTree>
    <p:extLst>
      <p:ext uri="{BB962C8B-B14F-4D97-AF65-F5344CB8AC3E}">
        <p14:creationId xmlns:p14="http://schemas.microsoft.com/office/powerpoint/2010/main" val="945077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 private law order?</a:t>
            </a:r>
            <a:endParaRPr lang="en-GB" dirty="0"/>
          </a:p>
        </p:txBody>
      </p:sp>
      <p:sp>
        <p:nvSpPr>
          <p:cNvPr id="3" name="Content Placeholder 2"/>
          <p:cNvSpPr>
            <a:spLocks noGrp="1"/>
          </p:cNvSpPr>
          <p:nvPr>
            <p:ph idx="1"/>
          </p:nvPr>
        </p:nvSpPr>
        <p:spPr/>
        <p:txBody>
          <a:bodyPr>
            <a:normAutofit fontScale="62500" lnSpcReduction="20000"/>
          </a:bodyPr>
          <a:lstStyle/>
          <a:p>
            <a:r>
              <a:rPr lang="en-GB" dirty="0" smtClean="0"/>
              <a:t>A Child Arrangements Order</a:t>
            </a:r>
          </a:p>
          <a:p>
            <a:pPr lvl="1"/>
            <a:r>
              <a:rPr lang="en-GB" dirty="0" smtClean="0"/>
              <a:t>Regulating arrangements relating to with whom and when a child is to live, spend time or otherwise have contact. </a:t>
            </a:r>
          </a:p>
          <a:p>
            <a:r>
              <a:rPr lang="en-GB" dirty="0" smtClean="0"/>
              <a:t>A prohibited steps Order</a:t>
            </a:r>
          </a:p>
          <a:p>
            <a:pPr lvl="1"/>
            <a:r>
              <a:rPr lang="en-GB" dirty="0" smtClean="0"/>
              <a:t>An Order that no steps which could be taken by 	a parent in meeting his parental responsibility 	for a child, and which is of a kind specified in 	the Order, shall be taken by any person 	without the consent of the Court  </a:t>
            </a:r>
          </a:p>
          <a:p>
            <a:r>
              <a:rPr lang="en-GB" dirty="0" smtClean="0"/>
              <a:t>A specific issue Order </a:t>
            </a:r>
          </a:p>
          <a:p>
            <a:pPr lvl="1"/>
            <a:r>
              <a:rPr lang="en-GB" dirty="0" smtClean="0"/>
              <a:t>An Order giving directions for the purpose of determining a specific question which has arisen, or which may arise, in connection with any aspect of parental responsibility for a child. </a:t>
            </a:r>
          </a:p>
          <a:p>
            <a:pPr lvl="1"/>
            <a:endParaRPr lang="en-GB" dirty="0"/>
          </a:p>
          <a:p>
            <a:pPr marL="457200" lvl="1" indent="0">
              <a:buNone/>
            </a:pPr>
            <a:r>
              <a:rPr lang="en-GB" dirty="0" smtClean="0"/>
              <a:t>These Orders all fall under section 8 of the Children Act 1989.</a:t>
            </a:r>
          </a:p>
        </p:txBody>
      </p:sp>
    </p:spTree>
    <p:extLst>
      <p:ext uri="{BB962C8B-B14F-4D97-AF65-F5344CB8AC3E}">
        <p14:creationId xmlns:p14="http://schemas.microsoft.com/office/powerpoint/2010/main" val="2706896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Parental Responsibility </a:t>
            </a:r>
            <a:endParaRPr lang="en-GB" dirty="0"/>
          </a:p>
        </p:txBody>
      </p:sp>
      <p:sp>
        <p:nvSpPr>
          <p:cNvPr id="4" name="Content Placeholder 3"/>
          <p:cNvSpPr>
            <a:spLocks noGrp="1"/>
          </p:cNvSpPr>
          <p:nvPr>
            <p:ph idx="1"/>
          </p:nvPr>
        </p:nvSpPr>
        <p:spPr>
          <a:xfrm>
            <a:off x="457200" y="1268760"/>
            <a:ext cx="8229600" cy="4857403"/>
          </a:xfrm>
        </p:spPr>
        <p:txBody>
          <a:bodyPr>
            <a:normAutofit lnSpcReduction="10000"/>
          </a:bodyPr>
          <a:lstStyle/>
          <a:p>
            <a:pPr lvl="1"/>
            <a:endParaRPr lang="en-GB" dirty="0"/>
          </a:p>
          <a:p>
            <a:pPr marL="0" indent="0">
              <a:buNone/>
            </a:pPr>
            <a:r>
              <a:rPr lang="en-GB" dirty="0" smtClean="0"/>
              <a:t>Section 3 (1) Children Act 1989:</a:t>
            </a:r>
          </a:p>
          <a:p>
            <a:pPr lvl="1"/>
            <a:r>
              <a:rPr lang="en-GB" dirty="0" smtClean="0"/>
              <a:t>‘all the rights, duties, powers, responsibilities and authority which by law a parent of a child has in relation to the child and his property.’</a:t>
            </a:r>
            <a:endParaRPr lang="en-GB" dirty="0"/>
          </a:p>
          <a:p>
            <a:pPr marL="457200" lvl="1" indent="0">
              <a:buNone/>
            </a:pPr>
            <a:endParaRPr lang="en-GB" dirty="0" smtClean="0"/>
          </a:p>
          <a:p>
            <a:pPr marL="457200" lvl="1" indent="0">
              <a:buNone/>
            </a:pPr>
            <a:r>
              <a:rPr lang="en-GB" dirty="0" smtClean="0"/>
              <a:t>Children Act 1989 Guidance Volume 1:</a:t>
            </a:r>
          </a:p>
          <a:p>
            <a:pPr lvl="1"/>
            <a:r>
              <a:rPr lang="en-GB" dirty="0" smtClean="0"/>
              <a:t>Parental responsibility is concerned with ‘bringing the child up, caring for him and making decisions about him’</a:t>
            </a:r>
          </a:p>
          <a:p>
            <a:pPr marL="457200" lvl="1" indent="0">
              <a:buNone/>
            </a:pPr>
            <a:endParaRPr lang="en-GB" dirty="0" smtClean="0"/>
          </a:p>
        </p:txBody>
      </p:sp>
    </p:spTree>
    <p:extLst>
      <p:ext uri="{BB962C8B-B14F-4D97-AF65-F5344CB8AC3E}">
        <p14:creationId xmlns:p14="http://schemas.microsoft.com/office/powerpoint/2010/main" val="2534568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250706"/>
          </a:xfrm>
        </p:spPr>
        <p:txBody>
          <a:bodyPr>
            <a:normAutofit fontScale="90000"/>
          </a:bodyPr>
          <a:lstStyle/>
          <a:p>
            <a:pPr algn="l"/>
            <a:r>
              <a:rPr lang="en-GB" sz="2800" dirty="0" smtClean="0"/>
              <a:t>Case Law describes parental responsibility as a:</a:t>
            </a:r>
            <a:br>
              <a:rPr lang="en-GB" sz="2800" dirty="0" smtClean="0"/>
            </a:br>
            <a:r>
              <a:rPr lang="en-GB" sz="2800" dirty="0" smtClean="0"/>
              <a:t/>
            </a:r>
            <a:br>
              <a:rPr lang="en-GB" sz="2800" dirty="0" smtClean="0"/>
            </a:br>
            <a:r>
              <a:rPr lang="en-GB" sz="2800" dirty="0" smtClean="0"/>
              <a:t>‘bundle of rights, or to be more exact, a ‘bundle of powers’… These include power to control education, the choice of religion, and the administration of the infant’s property.  They include entitlement to veto the issue of a passport and to withhold consent to marriage.  They include, also, both the personal power physically to control the infant until the years of discretion and the right to apply to the Courts to exercise the powers of the Crown as </a:t>
            </a:r>
            <a:r>
              <a:rPr lang="en-GB" sz="2800" dirty="0" err="1" smtClean="0"/>
              <a:t>parens</a:t>
            </a:r>
            <a:r>
              <a:rPr lang="en-GB" sz="2800" dirty="0" smtClean="0"/>
              <a:t> </a:t>
            </a:r>
            <a:r>
              <a:rPr lang="en-GB" sz="2800" dirty="0" err="1" smtClean="0"/>
              <a:t>patriae</a:t>
            </a:r>
            <a:r>
              <a:rPr lang="en-GB" sz="2800" dirty="0" smtClean="0"/>
              <a:t>.</a:t>
            </a:r>
            <a:br>
              <a:rPr lang="en-GB" sz="2800" dirty="0" smtClean="0"/>
            </a:br>
            <a:r>
              <a:rPr lang="en-GB" sz="2800" dirty="0" smtClean="0"/>
              <a:t/>
            </a:r>
            <a:br>
              <a:rPr lang="en-GB" sz="2800" dirty="0" smtClean="0"/>
            </a:br>
            <a:r>
              <a:rPr lang="en-GB" sz="2800" dirty="0" smtClean="0"/>
              <a:t>(</a:t>
            </a:r>
            <a:r>
              <a:rPr lang="en-GB" sz="2800" dirty="0" err="1" smtClean="0"/>
              <a:t>Hewer</a:t>
            </a:r>
            <a:r>
              <a:rPr lang="en-GB" sz="2800" dirty="0" smtClean="0"/>
              <a:t> v Bryant [1969])</a:t>
            </a:r>
            <a:br>
              <a:rPr lang="en-GB" sz="2800" dirty="0" smtClean="0"/>
            </a:br>
            <a:endParaRPr lang="en-GB" sz="2800" dirty="0"/>
          </a:p>
        </p:txBody>
      </p:sp>
    </p:spTree>
    <p:extLst>
      <p:ext uri="{BB962C8B-B14F-4D97-AF65-F5344CB8AC3E}">
        <p14:creationId xmlns:p14="http://schemas.microsoft.com/office/powerpoint/2010/main" val="32188606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06690"/>
          </a:xfrm>
        </p:spPr>
        <p:txBody>
          <a:bodyPr>
            <a:normAutofit fontScale="90000"/>
          </a:bodyPr>
          <a:lstStyle/>
          <a:p>
            <a:pPr algn="l"/>
            <a:r>
              <a:rPr lang="en-GB" sz="2700" dirty="0" smtClean="0"/>
              <a:t/>
            </a:r>
            <a:br>
              <a:rPr lang="en-GB" sz="2700" dirty="0" smtClean="0"/>
            </a:br>
            <a:r>
              <a:rPr lang="en-GB" sz="2700" dirty="0"/>
              <a:t/>
            </a:r>
            <a:br>
              <a:rPr lang="en-GB" sz="2700" dirty="0"/>
            </a:br>
            <a:r>
              <a:rPr lang="en-GB" sz="2700" dirty="0" smtClean="0"/>
              <a:t>Parental Responsibility can be restricted by:</a:t>
            </a:r>
            <a:br>
              <a:rPr lang="en-GB" sz="2700" dirty="0" smtClean="0"/>
            </a:br>
            <a:r>
              <a:rPr lang="en-GB" sz="2700" dirty="0" smtClean="0"/>
              <a:t/>
            </a:r>
            <a:br>
              <a:rPr lang="en-GB" sz="2700" dirty="0" smtClean="0"/>
            </a:br>
            <a:r>
              <a:rPr lang="en-GB" sz="2700" dirty="0" smtClean="0"/>
              <a:t>	A Child Arrangements Order (for example determining 	what contact a child has with each parent or where that 	child lives).</a:t>
            </a:r>
            <a:br>
              <a:rPr lang="en-GB" sz="2700" dirty="0" smtClean="0"/>
            </a:br>
            <a:r>
              <a:rPr lang="en-GB" sz="2700" dirty="0" smtClean="0"/>
              <a:t/>
            </a:r>
            <a:br>
              <a:rPr lang="en-GB" sz="2700" dirty="0" smtClean="0"/>
            </a:br>
            <a:r>
              <a:rPr lang="en-GB" sz="2700" dirty="0" smtClean="0"/>
              <a:t>	A Specific Issue Order or prohibited steps order (for 	example removing the child from the UK, preventing a 	change in the child’s schooling, preventing a parent 	exercising his right to see the child’s school records.</a:t>
            </a:r>
            <a:br>
              <a:rPr lang="en-GB" sz="2700" dirty="0" smtClean="0"/>
            </a:br>
            <a:r>
              <a:rPr lang="en-GB" sz="2700" dirty="0"/>
              <a:t/>
            </a:r>
            <a:br>
              <a:rPr lang="en-GB" sz="2700" dirty="0"/>
            </a:br>
            <a:r>
              <a:rPr lang="en-GB" sz="2700" dirty="0" smtClean="0"/>
              <a:t>	Care Order/Supervision Order/Education Supervision 	Order.</a:t>
            </a:r>
            <a:br>
              <a:rPr lang="en-GB" sz="2700" dirty="0" smtClean="0"/>
            </a:br>
            <a:r>
              <a:rPr lang="en-GB" sz="2700" dirty="0"/>
              <a:t/>
            </a:r>
            <a:br>
              <a:rPr lang="en-GB" sz="2700" dirty="0"/>
            </a:br>
            <a:r>
              <a:rPr lang="en-GB" sz="2700" dirty="0" smtClean="0"/>
              <a:t>	</a:t>
            </a:r>
            <a:r>
              <a:rPr lang="en-GB" sz="2700" dirty="0" err="1" smtClean="0"/>
              <a:t>Wardship</a:t>
            </a:r>
            <a:r>
              <a:rPr lang="en-GB" sz="2700" dirty="0" smtClean="0"/>
              <a:t>.</a:t>
            </a:r>
            <a:r>
              <a:rPr lang="en-GB" sz="3100" dirty="0" smtClean="0"/>
              <a:t/>
            </a:r>
            <a:br>
              <a:rPr lang="en-GB" sz="3100" dirty="0" smtClean="0"/>
            </a:br>
            <a:r>
              <a:rPr lang="en-GB" dirty="0" smtClean="0"/>
              <a:t/>
            </a:r>
            <a:br>
              <a:rPr lang="en-GB" dirty="0" smtClean="0"/>
            </a:br>
            <a:endParaRPr lang="en-GB" dirty="0"/>
          </a:p>
        </p:txBody>
      </p:sp>
    </p:spTree>
    <p:extLst>
      <p:ext uri="{BB962C8B-B14F-4D97-AF65-F5344CB8AC3E}">
        <p14:creationId xmlns:p14="http://schemas.microsoft.com/office/powerpoint/2010/main" val="410415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8681"/>
            <a:ext cx="7772400" cy="3051770"/>
          </a:xfrm>
        </p:spPr>
        <p:txBody>
          <a:bodyPr/>
          <a:lstStyle/>
          <a:p>
            <a:r>
              <a:rPr lang="en-GB" dirty="0" smtClean="0"/>
              <a:t>CHILD ARRANGEMENTS ORDERS AND SCHOOL RESPONSIBILITY </a:t>
            </a:r>
            <a:endParaRPr lang="en-GB" dirty="0"/>
          </a:p>
        </p:txBody>
      </p:sp>
      <p:sp>
        <p:nvSpPr>
          <p:cNvPr id="3" name="Subtitle 2"/>
          <p:cNvSpPr>
            <a:spLocks noGrp="1"/>
          </p:cNvSpPr>
          <p:nvPr>
            <p:ph type="subTitle" idx="1"/>
          </p:nvPr>
        </p:nvSpPr>
        <p:spPr/>
        <p:txBody>
          <a:bodyPr>
            <a:normAutofit fontScale="70000" lnSpcReduction="20000"/>
          </a:bodyPr>
          <a:lstStyle/>
          <a:p>
            <a:r>
              <a:rPr lang="en-GB" dirty="0" smtClean="0"/>
              <a:t>Ensure that you have a copy of the Child Arrangements Order on the child’s file – these should be given to you direct by parents.  Remember to ask for any updated Orders to be given to you as soon as possible. </a:t>
            </a:r>
            <a:endParaRPr lang="en-GB" dirty="0"/>
          </a:p>
        </p:txBody>
      </p:sp>
    </p:spTree>
    <p:extLst>
      <p:ext uri="{BB962C8B-B14F-4D97-AF65-F5344CB8AC3E}">
        <p14:creationId xmlns:p14="http://schemas.microsoft.com/office/powerpoint/2010/main" val="2246475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p:cNvGraphicFramePr>
            <a:graphicFrameLocks noGrp="1" noChangeAspect="1"/>
          </p:cNvGraphicFramePr>
          <p:nvPr>
            <p:extLst>
              <p:ext uri="{D42A27DB-BD31-4B8C-83A1-F6EECF244321}">
                <p14:modId xmlns:p14="http://schemas.microsoft.com/office/powerpoint/2010/main" val="520855852"/>
              </p:ext>
            </p:extLst>
          </p:nvPr>
        </p:nvGraphicFramePr>
        <p:xfrm>
          <a:off x="1115615" y="980728"/>
          <a:ext cx="7758329" cy="5174035"/>
        </p:xfrm>
        <a:graphic>
          <a:graphicData uri="http://schemas.openxmlformats.org/presentationml/2006/ole">
            <mc:AlternateContent xmlns:mc="http://schemas.openxmlformats.org/markup-compatibility/2006">
              <mc:Choice xmlns:v="urn:schemas-microsoft-com:vml" Requires="v">
                <p:oleObj spid="_x0000_s1046" name="Document" r:id="rId4" imgW="6096147" imgH="4068698" progId="Word.Document.12">
                  <p:embed/>
                </p:oleObj>
              </mc:Choice>
              <mc:Fallback>
                <p:oleObj name="Document" r:id="rId4" imgW="6096147" imgH="4068698" progId="Word.Document.12">
                  <p:embed/>
                  <p:pic>
                    <p:nvPicPr>
                      <p:cNvPr id="0" name="Content Placeholder 5"/>
                      <p:cNvPicPr>
                        <a:picLocks noGrp="1" noChangeAspect="1" noChangeArrowheads="1"/>
                      </p:cNvPicPr>
                      <p:nvPr/>
                    </p:nvPicPr>
                    <p:blipFill>
                      <a:blip r:embed="rId5"/>
                      <a:srcRect/>
                      <a:stretch>
                        <a:fillRect/>
                      </a:stretch>
                    </p:blipFill>
                    <p:spPr bwMode="auto">
                      <a:xfrm>
                        <a:off x="1115615" y="980728"/>
                        <a:ext cx="7758329" cy="5174035"/>
                      </a:xfrm>
                      <a:prstGeom prst="rect">
                        <a:avLst/>
                      </a:prstGeom>
                      <a:noFill/>
                      <a:ln>
                        <a:noFill/>
                      </a:ln>
                      <a:extLst/>
                    </p:spPr>
                  </p:pic>
                </p:oleObj>
              </mc:Fallback>
            </mc:AlternateContent>
          </a:graphicData>
        </a:graphic>
      </p:graphicFrame>
      <p:sp>
        <p:nvSpPr>
          <p:cNvPr id="2" name="Title 1"/>
          <p:cNvSpPr>
            <a:spLocks noGrp="1"/>
          </p:cNvSpPr>
          <p:nvPr>
            <p:ph type="title"/>
          </p:nvPr>
        </p:nvSpPr>
        <p:spPr/>
        <p:txBody>
          <a:bodyPr>
            <a:normAutofit fontScale="90000"/>
          </a:bodyPr>
          <a:lstStyle/>
          <a:p>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Example of a Child Arrangements Order </a:t>
            </a:r>
            <a:br>
              <a:rPr lang="en-GB" dirty="0" smtClean="0"/>
            </a:br>
            <a:r>
              <a:rPr lang="en-GB"/>
              <a:t/>
            </a:r>
            <a:br>
              <a:rPr lang="en-GB"/>
            </a:br>
            <a:endParaRPr lang="en-GB" dirty="0"/>
          </a:p>
        </p:txBody>
      </p:sp>
    </p:spTree>
    <p:extLst>
      <p:ext uri="{BB962C8B-B14F-4D97-AF65-F5344CB8AC3E}">
        <p14:creationId xmlns:p14="http://schemas.microsoft.com/office/powerpoint/2010/main" val="30088695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67744" y="116632"/>
            <a:ext cx="4572000" cy="7048083"/>
          </a:xfrm>
          <a:prstGeom prst="rect">
            <a:avLst/>
          </a:prstGeom>
        </p:spPr>
        <p:txBody>
          <a:bodyPr>
            <a:spAutoFit/>
          </a:bodyPr>
          <a:lstStyle/>
          <a:p>
            <a:r>
              <a:rPr lang="en-GB" sz="1000" b="1" dirty="0"/>
              <a:t>PRIVATE LAW CHILDREN ORDERS</a:t>
            </a:r>
            <a:endParaRPr lang="en-GB" sz="1000" dirty="0"/>
          </a:p>
          <a:p>
            <a:r>
              <a:rPr lang="en-GB" sz="1000" b="1" dirty="0"/>
              <a:t>Part B – Case Management &amp; Section 8 Orders</a:t>
            </a:r>
            <a:endParaRPr lang="en-GB" sz="1000" dirty="0"/>
          </a:p>
          <a:p>
            <a:r>
              <a:rPr lang="en-GB" sz="1000" b="1" dirty="0"/>
              <a:t> </a:t>
            </a:r>
            <a:endParaRPr lang="en-GB" sz="1000" dirty="0"/>
          </a:p>
          <a:p>
            <a:r>
              <a:rPr lang="en-GB" sz="1000" b="1" dirty="0"/>
              <a:t> </a:t>
            </a:r>
            <a:endParaRPr lang="en-GB" sz="1000" dirty="0"/>
          </a:p>
          <a:p>
            <a:r>
              <a:rPr lang="en-GB" sz="1000" b="1" dirty="0"/>
              <a:t> </a:t>
            </a:r>
            <a:endParaRPr lang="en-GB" sz="1000" dirty="0"/>
          </a:p>
          <a:p>
            <a:r>
              <a:rPr lang="en-GB" sz="1000" b="1" dirty="0"/>
              <a:t>B1	Family Court at Birmingham</a:t>
            </a:r>
            <a:endParaRPr lang="en-GB" sz="1000" dirty="0"/>
          </a:p>
          <a:p>
            <a:r>
              <a:rPr lang="en-GB" sz="1000" b="1" dirty="0"/>
              <a:t> </a:t>
            </a:r>
            <a:endParaRPr lang="en-GB" sz="1000" dirty="0"/>
          </a:p>
          <a:p>
            <a:r>
              <a:rPr lang="en-GB" sz="1000" b="1" dirty="0"/>
              <a:t>B2	Date 14 June 2016</a:t>
            </a:r>
            <a:endParaRPr lang="en-GB" sz="1000" dirty="0"/>
          </a:p>
          <a:p>
            <a:r>
              <a:rPr lang="en-GB" sz="1000" b="1" dirty="0"/>
              <a:t> </a:t>
            </a:r>
            <a:endParaRPr lang="en-GB" sz="1000" dirty="0"/>
          </a:p>
          <a:p>
            <a:r>
              <a:rPr lang="en-GB" sz="1000" b="1" dirty="0"/>
              <a:t>B3	Parties/Representation </a:t>
            </a:r>
            <a:endParaRPr lang="en-GB" sz="1000" dirty="0"/>
          </a:p>
          <a:p>
            <a:r>
              <a:rPr lang="en-GB" sz="1000" b="1" dirty="0" smtClean="0"/>
              <a:t>Child </a:t>
            </a:r>
            <a:r>
              <a:rPr lang="en-GB" sz="1000" b="1" dirty="0"/>
              <a:t>acting via </a:t>
            </a:r>
            <a:r>
              <a:rPr lang="en-GB" sz="1000" b="1" dirty="0" smtClean="0"/>
              <a:t>Guardian, </a:t>
            </a:r>
            <a:r>
              <a:rPr lang="en-GB" sz="1000" b="1" dirty="0"/>
              <a:t>represented by </a:t>
            </a:r>
            <a:endParaRPr lang="en-GB" sz="1000" b="1" dirty="0" smtClean="0"/>
          </a:p>
          <a:p>
            <a:r>
              <a:rPr lang="en-GB" sz="1000" b="1" dirty="0"/>
              <a:t> </a:t>
            </a:r>
            <a:endParaRPr lang="en-GB" sz="1000" dirty="0"/>
          </a:p>
          <a:p>
            <a:r>
              <a:rPr lang="en-GB" sz="1000" b="1" dirty="0"/>
              <a:t>B4	Other parties attending</a:t>
            </a:r>
            <a:endParaRPr lang="en-GB" sz="1000" dirty="0"/>
          </a:p>
          <a:p>
            <a:r>
              <a:rPr lang="en-GB" sz="1000" b="1" dirty="0" smtClean="0"/>
              <a:t>(</a:t>
            </a:r>
            <a:r>
              <a:rPr lang="en-GB" sz="1000" b="1" dirty="0"/>
              <a:t>mother)</a:t>
            </a:r>
            <a:endParaRPr lang="en-GB" sz="1000" dirty="0"/>
          </a:p>
          <a:p>
            <a:r>
              <a:rPr lang="en-GB" sz="1000" b="1" dirty="0" smtClean="0"/>
              <a:t>(father</a:t>
            </a:r>
            <a:r>
              <a:rPr lang="en-GB" sz="1000" b="1" dirty="0"/>
              <a:t>)</a:t>
            </a:r>
            <a:endParaRPr lang="en-GB" sz="1000" dirty="0"/>
          </a:p>
          <a:p>
            <a:r>
              <a:rPr lang="en-GB" sz="1000" b="1" dirty="0"/>
              <a:t> </a:t>
            </a:r>
            <a:endParaRPr lang="en-GB" sz="1000" dirty="0"/>
          </a:p>
          <a:p>
            <a:r>
              <a:rPr lang="en-GB" sz="1000" b="1" dirty="0" smtClean="0"/>
              <a:t>(</a:t>
            </a:r>
            <a:r>
              <a:rPr lang="en-GB" sz="1000" b="1" dirty="0"/>
              <a:t>maternal grandparents) are not parties but present at court</a:t>
            </a:r>
            <a:endParaRPr lang="en-GB" sz="1000" dirty="0"/>
          </a:p>
          <a:p>
            <a:r>
              <a:rPr lang="en-GB" sz="1000" b="1" dirty="0"/>
              <a:t> </a:t>
            </a:r>
            <a:endParaRPr lang="en-GB" sz="1000" dirty="0"/>
          </a:p>
          <a:p>
            <a:r>
              <a:rPr lang="en-GB" sz="1000" b="1" dirty="0"/>
              <a:t>B5	Warning Notices </a:t>
            </a:r>
            <a:r>
              <a:rPr lang="en-GB" sz="1000" i="1" dirty="0"/>
              <a:t>(add as necessary)</a:t>
            </a:r>
            <a:endParaRPr lang="en-GB" sz="1000" dirty="0"/>
          </a:p>
          <a:p>
            <a:pPr lvl="0"/>
            <a:r>
              <a:rPr lang="en-GB" sz="1000" b="1" dirty="0"/>
              <a:t>The above names are not to be publicly disclosed without the court’s permission.</a:t>
            </a:r>
            <a:endParaRPr lang="en-GB" sz="1000" dirty="0"/>
          </a:p>
          <a:p>
            <a:pPr lvl="0"/>
            <a:r>
              <a:rPr lang="en-GB" sz="1000" b="1" dirty="0"/>
              <a:t>This order includes a child arrangements order (the part of the order setting out living arrangements for a child and about time to be spent or contact with another person).   If you do not do what the child arrangements order says you may be sent to prison and/or fined, made to do unpaid work or pay financial compensation.</a:t>
            </a:r>
            <a:endParaRPr lang="en-GB" sz="1000" dirty="0"/>
          </a:p>
          <a:p>
            <a:pPr lvl="0"/>
            <a:r>
              <a:rPr lang="en-GB" sz="1000" b="1" dirty="0"/>
              <a:t>It is a criminal offence to take a child out of the UK without the consent of everybody with parental responsibility unless the court has given permission.  However, if an order has been made that a child is to live with a person, that person may take that child out of the UK for up to a month at a time.</a:t>
            </a:r>
            <a:endParaRPr lang="en-GB" sz="1000" dirty="0"/>
          </a:p>
          <a:p>
            <a:pPr lvl="0"/>
            <a:r>
              <a:rPr lang="en-GB" sz="1000" b="1" dirty="0"/>
              <a:t>While a child arrangements order is in force in respect of a child nobody may cause the child to be known by a new surname without the consent of everybody with parental responsibility or the court’s permission.</a:t>
            </a:r>
            <a:endParaRPr lang="en-GB" sz="1000" dirty="0"/>
          </a:p>
          <a:p>
            <a:pPr lvl="0"/>
            <a:r>
              <a:rPr lang="en-GB" sz="1000" b="1" dirty="0"/>
              <a:t>A penal notice is attached to parts of this order.   That means that if you do not do what those parts of the order say you may be sent to prison, fined and/or your assets may be seized.</a:t>
            </a:r>
            <a:endParaRPr lang="en-GB" sz="1000" dirty="0"/>
          </a:p>
          <a:p>
            <a:pPr lvl="0"/>
            <a:r>
              <a:rPr lang="en-GB" sz="1000" b="1" dirty="0"/>
              <a:t>It is a criminal offence to take a child out of the UK without the consent of everybody with parental responsibility unless the court has given permission.  However, if an order has been made appointing a person as special guardian for a child, that person may take that child out of the UK for up to three months at a time.</a:t>
            </a:r>
            <a:endParaRPr lang="en-GB" sz="1000" dirty="0"/>
          </a:p>
          <a:p>
            <a:pPr lvl="0"/>
            <a:r>
              <a:rPr lang="en-GB" sz="1000" b="1" dirty="0"/>
              <a:t>This order includes a special guardianship order.  While it is in force nobody may cause the child to be known by a new surname without the consent of everybody with parental responsibility or the court's permission.</a:t>
            </a:r>
            <a:endParaRPr lang="en-GB" sz="1000" dirty="0"/>
          </a:p>
          <a:p>
            <a:r>
              <a:rPr lang="en-GB" sz="1000" b="1" dirty="0"/>
              <a:t> </a:t>
            </a:r>
            <a:endParaRPr lang="en-GB" sz="1000" dirty="0"/>
          </a:p>
          <a:p>
            <a:endParaRPr lang="en-GB" sz="1000" dirty="0"/>
          </a:p>
          <a:p>
            <a:r>
              <a:rPr lang="en-GB" sz="1200" dirty="0"/>
              <a:t> </a:t>
            </a:r>
          </a:p>
        </p:txBody>
      </p:sp>
    </p:spTree>
    <p:extLst>
      <p:ext uri="{BB962C8B-B14F-4D97-AF65-F5344CB8AC3E}">
        <p14:creationId xmlns:p14="http://schemas.microsoft.com/office/powerpoint/2010/main" val="3896326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95736" y="260648"/>
            <a:ext cx="4572000" cy="4862870"/>
          </a:xfrm>
          <a:prstGeom prst="rect">
            <a:avLst/>
          </a:prstGeom>
        </p:spPr>
        <p:txBody>
          <a:bodyPr>
            <a:spAutoFit/>
          </a:bodyPr>
          <a:lstStyle/>
          <a:p>
            <a:r>
              <a:rPr lang="en-GB" sz="1000" b="1" dirty="0"/>
              <a:t>B6	Recitals</a:t>
            </a:r>
            <a:endParaRPr lang="en-GB" sz="1000" dirty="0"/>
          </a:p>
          <a:p>
            <a:r>
              <a:rPr lang="en-GB" sz="1000" b="1" i="1" dirty="0"/>
              <a:t>	</a:t>
            </a:r>
            <a:r>
              <a:rPr lang="en-GB" sz="1000" dirty="0"/>
              <a:t>It is agreed between the maternal grandparents (special guardians) and the paternal aunts (contact supervisors) that the dates for contact for the rest of 2016 will be as follows: 12 June, 10 July, 7 August, 14 August (to replace the contact that was due to take </a:t>
            </a:r>
            <a:r>
              <a:rPr lang="en-GB" sz="1000" dirty="0" smtClean="0"/>
              <a:t>place </a:t>
            </a:r>
            <a:r>
              <a:rPr lang="en-GB" sz="1000" dirty="0"/>
              <a:t>in May), 4 September, 2 October, 30 October, 22 November, week of Christmas to be confirmed.</a:t>
            </a:r>
          </a:p>
          <a:p>
            <a:r>
              <a:rPr lang="en-GB" sz="1000" b="1" dirty="0"/>
              <a:t> </a:t>
            </a:r>
            <a:endParaRPr lang="en-GB" sz="1000" dirty="0"/>
          </a:p>
          <a:p>
            <a:r>
              <a:rPr lang="en-GB" sz="1000" b="1" dirty="0"/>
              <a:t>B7	Reasons for hearing</a:t>
            </a:r>
            <a:endParaRPr lang="en-GB" sz="1000" dirty="0"/>
          </a:p>
          <a:p>
            <a:pPr lvl="0"/>
            <a:r>
              <a:rPr lang="en-GB" sz="1000" dirty="0"/>
              <a:t>This hearing was listed as directed at the last hearing following the local authority’s application for discharge of the care order.</a:t>
            </a:r>
          </a:p>
          <a:p>
            <a:r>
              <a:rPr lang="en-GB" sz="1000" b="1" dirty="0"/>
              <a:t> </a:t>
            </a:r>
            <a:endParaRPr lang="en-GB" sz="1000" dirty="0"/>
          </a:p>
          <a:p>
            <a:r>
              <a:rPr lang="en-GB" sz="1000" b="1" dirty="0"/>
              <a:t>B14	Jurisdiction</a:t>
            </a:r>
            <a:endParaRPr lang="en-GB" sz="1000" dirty="0"/>
          </a:p>
          <a:p>
            <a:r>
              <a:rPr lang="en-GB" sz="1000" dirty="0"/>
              <a:t>The Court is satisfied that the child is habitually resident in the United Kingdom. </a:t>
            </a:r>
            <a:endParaRPr lang="en-GB" sz="1000" dirty="0" smtClean="0"/>
          </a:p>
          <a:p>
            <a:endParaRPr lang="en-GB" sz="1000" dirty="0"/>
          </a:p>
          <a:p>
            <a:r>
              <a:rPr lang="en-GB" sz="1000" b="1" dirty="0"/>
              <a:t>B26	Special Guardianship</a:t>
            </a:r>
            <a:endParaRPr lang="en-GB" sz="1000" dirty="0"/>
          </a:p>
          <a:p>
            <a:r>
              <a:rPr lang="en-GB" sz="1000" dirty="0" smtClean="0"/>
              <a:t>……………………. are </a:t>
            </a:r>
            <a:r>
              <a:rPr lang="en-GB" sz="1000" dirty="0"/>
              <a:t>appointed as Special Guardians in respect of the child </a:t>
            </a:r>
            <a:r>
              <a:rPr lang="en-GB" sz="1000" dirty="0" smtClean="0"/>
              <a:t>……………..</a:t>
            </a:r>
          </a:p>
          <a:p>
            <a:r>
              <a:rPr lang="en-GB" sz="1000" b="1" dirty="0"/>
              <a:t> </a:t>
            </a:r>
            <a:endParaRPr lang="en-GB" sz="1000" dirty="0"/>
          </a:p>
          <a:p>
            <a:r>
              <a:rPr lang="en-GB" sz="1000" b="1" dirty="0"/>
              <a:t>B31	Orders “contact with”</a:t>
            </a:r>
            <a:endParaRPr lang="en-GB" sz="1000" dirty="0"/>
          </a:p>
          <a:p>
            <a:r>
              <a:rPr lang="en-GB" sz="1000" dirty="0"/>
              <a:t>The special guardians must make sure that the child spends time with the </a:t>
            </a:r>
            <a:r>
              <a:rPr lang="en-GB" sz="1000" dirty="0" smtClean="0"/>
              <a:t>parents as </a:t>
            </a:r>
            <a:r>
              <a:rPr lang="en-GB" sz="1000" dirty="0"/>
              <a:t>follows: for a duration of 2 hours, at a frequency of once a month, to take place at </a:t>
            </a:r>
            <a:r>
              <a:rPr lang="en-GB" sz="1000" dirty="0" smtClean="0"/>
              <a:t>………………….home</a:t>
            </a:r>
            <a:endParaRPr lang="en-GB" sz="1000" dirty="0"/>
          </a:p>
          <a:p>
            <a:pPr lvl="0"/>
            <a:r>
              <a:rPr lang="en-GB" sz="1000" dirty="0"/>
              <a:t>which is to be supervised by </a:t>
            </a:r>
            <a:r>
              <a:rPr lang="en-GB" sz="1000" dirty="0" smtClean="0"/>
              <a:t>…………………………</a:t>
            </a:r>
          </a:p>
          <a:p>
            <a:pPr lvl="0"/>
            <a:r>
              <a:rPr lang="en-GB" sz="1000" dirty="0" smtClean="0"/>
              <a:t>In </a:t>
            </a:r>
            <a:r>
              <a:rPr lang="en-GB" sz="1000" dirty="0"/>
              <a:t>the event that </a:t>
            </a:r>
            <a:r>
              <a:rPr lang="en-GB" sz="1000" dirty="0" smtClean="0"/>
              <a:t>…………………. is </a:t>
            </a:r>
            <a:r>
              <a:rPr lang="en-GB" sz="1000" dirty="0"/>
              <a:t>unable to supervise due to work or other commitments, the maternal grandparents will agree an alternative date </a:t>
            </a:r>
            <a:r>
              <a:rPr lang="en-GB" sz="1000" dirty="0" smtClean="0"/>
              <a:t>with………………….. within </a:t>
            </a:r>
            <a:r>
              <a:rPr lang="en-GB" sz="1000" dirty="0"/>
              <a:t>two weeks of the missed contact.</a:t>
            </a:r>
          </a:p>
          <a:p>
            <a:pPr lvl="0"/>
            <a:r>
              <a:rPr lang="en-GB" sz="1000" dirty="0"/>
              <a:t>The special guardians will transport the child to and from </a:t>
            </a:r>
            <a:r>
              <a:rPr lang="en-GB" sz="1000" dirty="0" smtClean="0"/>
              <a:t>……….home </a:t>
            </a:r>
            <a:r>
              <a:rPr lang="en-GB" sz="1000" dirty="0"/>
              <a:t>for contact.</a:t>
            </a:r>
          </a:p>
          <a:p>
            <a:r>
              <a:rPr lang="en-GB" sz="1000" dirty="0"/>
              <a:t> </a:t>
            </a:r>
          </a:p>
          <a:p>
            <a:r>
              <a:rPr lang="en-GB" sz="1000" b="1" dirty="0"/>
              <a:t> </a:t>
            </a:r>
            <a:endParaRPr lang="en-GB" sz="1000" dirty="0"/>
          </a:p>
          <a:p>
            <a:r>
              <a:rPr lang="en-GB" sz="1000" b="1" dirty="0"/>
              <a:t>B58	Costs</a:t>
            </a:r>
            <a:endParaRPr lang="en-GB" sz="1000" dirty="0"/>
          </a:p>
          <a:p>
            <a:r>
              <a:rPr lang="en-GB" sz="1000" dirty="0"/>
              <a:t>There be public funding assessment of the child’s publicly funded costs.</a:t>
            </a:r>
          </a:p>
        </p:txBody>
      </p:sp>
    </p:spTree>
    <p:extLst>
      <p:ext uri="{BB962C8B-B14F-4D97-AF65-F5344CB8AC3E}">
        <p14:creationId xmlns:p14="http://schemas.microsoft.com/office/powerpoint/2010/main" val="287118064"/>
      </p:ext>
    </p:extLst>
  </p:cSld>
  <p:clrMapOvr>
    <a:masterClrMapping/>
  </p:clrMapOvr>
</p:sld>
</file>

<file path=ppt/theme/theme1.xml><?xml version="1.0" encoding="utf-8"?>
<a:theme xmlns:a="http://schemas.openxmlformats.org/drawingml/2006/main" name="Council Powerpoint Template2">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Council Powerpoint Template2</Template>
  <TotalTime>228</TotalTime>
  <Words>434</Words>
  <Application>Microsoft Office PowerPoint</Application>
  <PresentationFormat>On-screen Show (4:3)</PresentationFormat>
  <Paragraphs>85</Paragraphs>
  <Slides>13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Council Powerpoint Template2</vt:lpstr>
      <vt:lpstr>Document</vt:lpstr>
      <vt:lpstr>TRAINING FOR SCHOOL LEADERS</vt:lpstr>
      <vt:lpstr>What is a private law order?</vt:lpstr>
      <vt:lpstr>Parental Responsibility </vt:lpstr>
      <vt:lpstr>Case Law describes parental responsibility as a:  ‘bundle of rights, or to be more exact, a ‘bundle of powers’… These include power to control education, the choice of religion, and the administration of the infant’s property.  They include entitlement to veto the issue of a passport and to withhold consent to marriage.  They include, also, both the personal power physically to control the infant until the years of discretion and the right to apply to the Courts to exercise the powers of the Crown as parens patriae.  (Hewer v Bryant [1969]) </vt:lpstr>
      <vt:lpstr>  Parental Responsibility can be restricted by:   A Child Arrangements Order (for example determining  what contact a child has with each parent or where that  child lives).   A Specific Issue Order or prohibited steps order (for  example removing the child from the UK, preventing a  change in the child’s schooling, preventing a parent  exercising his right to see the child’s school records.   Care Order/Supervision Order/Education Supervision  Order.   Wardship.  </vt:lpstr>
      <vt:lpstr>CHILD ARRANGEMENTS ORDERS AND SCHOOL RESPONSIBILITY </vt:lpstr>
      <vt:lpstr>        Example of a Child Arrangements Order   </vt:lpstr>
      <vt:lpstr>PowerPoint Presentation</vt:lpstr>
      <vt:lpstr>PowerPoint Presentation</vt:lpstr>
      <vt:lpstr>Parties take responsibility for ensuring that directions contained within a Child Arrangements Order actually take place – for example a child attending contact with mother after school on a Thursday.  It is not the responsibility of school staff to ensure that this takes place or in fact to facilitate the same.  If parents approach you to try and attempt to resolve matters – ie child should be in contact with me, can you help me – this is not your responsibility and you should refer them back to their legal representatives to seek their own legal advice if there are any breaches of the Orders.  You are not expected to act as mediators. </vt:lpstr>
      <vt:lpstr>If there is an order for no contact with either parent, the Order should be on the child’s file and the relevant members of staff must be aware of the same.  If the person who should not be having contact attends at school, if the matter cannot be resolved contact the Police.   If parents attend school and this leads to altercations on school property and this cannot be resolved, contact the Police.   If a safeguarding issue arises – for example a child is clear he doesn’t want to go home with father – initiate your school child protection procedures in line with your school child protection policy, ensuring that reference to any Court order is included in the referral.  Remember to always remain impartial when dealing with these issues and to keep a clear record of all incidents in line with your school practice.   </vt:lpstr>
      <vt:lpstr>Requests for Statements</vt:lpstr>
      <vt:lpstr>Legal Support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lpedley</dc:creator>
  <cp:lastModifiedBy>MS Exchange Admin</cp:lastModifiedBy>
  <cp:revision>23</cp:revision>
  <dcterms:created xsi:type="dcterms:W3CDTF">2017-03-03T10:53:16Z</dcterms:created>
  <dcterms:modified xsi:type="dcterms:W3CDTF">2017-03-20T18:33:03Z</dcterms:modified>
</cp:coreProperties>
</file>