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62" r:id="rId8"/>
    <p:sldId id="261" r:id="rId9"/>
    <p:sldId id="259" r:id="rId10"/>
    <p:sldId id="264" r:id="rId11"/>
    <p:sldId id="265" r:id="rId12"/>
    <p:sldId id="263" r:id="rId13"/>
    <p:sldId id="266" r:id="rId14"/>
    <p:sldId id="26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5BA68-A3E7-479B-A74D-C1F71B96C445}" v="2" dt="2024-11-18T08:52:15.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11" autoAdjust="0"/>
  </p:normalViewPr>
  <p:slideViewPr>
    <p:cSldViewPr snapToGrid="0">
      <p:cViewPr varScale="1">
        <p:scale>
          <a:sx n="56" d="100"/>
          <a:sy n="56" d="100"/>
        </p:scale>
        <p:origin x="11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FBEB6-D45B-4123-B25A-F3F2449AC95E}" type="doc">
      <dgm:prSet loTypeId="urn:microsoft.com/office/officeart/2008/layout/PictureStrips" loCatId="list" qsTypeId="urn:microsoft.com/office/officeart/2005/8/quickstyle/simple1" qsCatId="simple" csTypeId="urn:microsoft.com/office/officeart/2005/8/colors/accent6_1" csCatId="accent6" phldr="1"/>
      <dgm:spPr/>
      <dgm:t>
        <a:bodyPr/>
        <a:lstStyle/>
        <a:p>
          <a:endParaRPr lang="en-GB"/>
        </a:p>
      </dgm:t>
    </dgm:pt>
    <dgm:pt modelId="{6DD72474-574A-4BD5-9C7B-5AEA98B35183}">
      <dgm:prSet phldrT="[Text]"/>
      <dgm:spPr/>
      <dgm:t>
        <a:bodyPr/>
        <a:lstStyle/>
        <a:p>
          <a:r>
            <a:rPr lang="en-GB" dirty="0"/>
            <a:t>Talk to your designated safeguarding lead; it may be valuable to create a chronology</a:t>
          </a:r>
        </a:p>
      </dgm:t>
    </dgm:pt>
    <dgm:pt modelId="{F43ADF49-0466-4E39-A3A9-4A85D482C51F}" type="parTrans" cxnId="{08D084DC-C616-417D-A5E9-EE3F51F80772}">
      <dgm:prSet/>
      <dgm:spPr/>
      <dgm:t>
        <a:bodyPr/>
        <a:lstStyle/>
        <a:p>
          <a:endParaRPr lang="en-GB"/>
        </a:p>
      </dgm:t>
    </dgm:pt>
    <dgm:pt modelId="{AD59FBC0-AC24-4CEB-8205-64901B943D95}" type="sibTrans" cxnId="{08D084DC-C616-417D-A5E9-EE3F51F80772}">
      <dgm:prSet/>
      <dgm:spPr/>
      <dgm:t>
        <a:bodyPr/>
        <a:lstStyle/>
        <a:p>
          <a:endParaRPr lang="en-GB"/>
        </a:p>
      </dgm:t>
    </dgm:pt>
    <dgm:pt modelId="{389F4BAC-510D-45DF-B9E6-A45521A9AC65}">
      <dgm:prSet phldrT="[Text]"/>
      <dgm:spPr/>
      <dgm:t>
        <a:bodyPr/>
        <a:lstStyle/>
        <a:p>
          <a:r>
            <a:rPr lang="en-GB" dirty="0"/>
            <a:t>Complete a screening tool and follow the guidance</a:t>
          </a:r>
        </a:p>
      </dgm:t>
    </dgm:pt>
    <dgm:pt modelId="{41282300-6853-4DD2-9323-6CADF9289C93}" type="parTrans" cxnId="{8144C34A-043E-4069-8C96-A5D349C2A1F2}">
      <dgm:prSet/>
      <dgm:spPr/>
      <dgm:t>
        <a:bodyPr/>
        <a:lstStyle/>
        <a:p>
          <a:endParaRPr lang="en-GB"/>
        </a:p>
      </dgm:t>
    </dgm:pt>
    <dgm:pt modelId="{A3772337-A0D1-4274-8570-A4B44132C7FD}" type="sibTrans" cxnId="{8144C34A-043E-4069-8C96-A5D349C2A1F2}">
      <dgm:prSet/>
      <dgm:spPr/>
      <dgm:t>
        <a:bodyPr/>
        <a:lstStyle/>
        <a:p>
          <a:endParaRPr lang="en-GB"/>
        </a:p>
      </dgm:t>
    </dgm:pt>
    <dgm:pt modelId="{02FE7D63-D9E7-4DFD-BD41-07F0554D8261}">
      <dgm:prSet phldrT="[Text]"/>
      <dgm:spPr/>
      <dgm:t>
        <a:bodyPr/>
        <a:lstStyle/>
        <a:p>
          <a:r>
            <a:rPr lang="en-GB" dirty="0"/>
            <a:t>Follow Solihull’s Right Help, Right Time, Right Response guidance </a:t>
          </a:r>
        </a:p>
      </dgm:t>
    </dgm:pt>
    <dgm:pt modelId="{FD86C05F-D906-4DE9-BDFA-1A99A3575D05}" type="parTrans" cxnId="{E65FEE5A-AFA4-4BEE-8D65-63442193DE84}">
      <dgm:prSet/>
      <dgm:spPr/>
      <dgm:t>
        <a:bodyPr/>
        <a:lstStyle/>
        <a:p>
          <a:endParaRPr lang="en-GB"/>
        </a:p>
      </dgm:t>
    </dgm:pt>
    <dgm:pt modelId="{1E0849B5-F99A-490F-83AE-6D3ECACCE838}" type="sibTrans" cxnId="{E65FEE5A-AFA4-4BEE-8D65-63442193DE84}">
      <dgm:prSet/>
      <dgm:spPr/>
      <dgm:t>
        <a:bodyPr/>
        <a:lstStyle/>
        <a:p>
          <a:endParaRPr lang="en-GB"/>
        </a:p>
      </dgm:t>
    </dgm:pt>
    <dgm:pt modelId="{C16E9102-415D-4FCD-BFE4-6C3AE1CF1712}" type="pres">
      <dgm:prSet presAssocID="{F96FBEB6-D45B-4123-B25A-F3F2449AC95E}" presName="Name0" presStyleCnt="0">
        <dgm:presLayoutVars>
          <dgm:dir/>
          <dgm:resizeHandles val="exact"/>
        </dgm:presLayoutVars>
      </dgm:prSet>
      <dgm:spPr/>
    </dgm:pt>
    <dgm:pt modelId="{80D16E2C-B582-419C-AAB4-EAC92CAD6566}" type="pres">
      <dgm:prSet presAssocID="{6DD72474-574A-4BD5-9C7B-5AEA98B35183}" presName="composite" presStyleCnt="0"/>
      <dgm:spPr/>
    </dgm:pt>
    <dgm:pt modelId="{299BF7E6-E7D8-4167-AA04-9A4CD0E6BC8F}" type="pres">
      <dgm:prSet presAssocID="{6DD72474-574A-4BD5-9C7B-5AEA98B35183}" presName="rect1" presStyleLbl="trAlignAcc1" presStyleIdx="0" presStyleCnt="3">
        <dgm:presLayoutVars>
          <dgm:bulletEnabled val="1"/>
        </dgm:presLayoutVars>
      </dgm:prSet>
      <dgm:spPr/>
    </dgm:pt>
    <dgm:pt modelId="{A5DB427D-8F26-405C-A596-82AED7246994}" type="pres">
      <dgm:prSet presAssocID="{6DD72474-574A-4BD5-9C7B-5AEA98B35183}" presName="rect2" presStyleLbl="fgImgPlace1" presStyleIdx="0" presStyleCnt="3"/>
      <dgm:spPr>
        <a:blipFill>
          <a:blip xmlns:r="http://schemas.openxmlformats.org/officeDocument/2006/relationships" r:embed="rId1"/>
          <a:srcRect/>
          <a:stretch>
            <a:fillRect l="-25000" r="-25000"/>
          </a:stretch>
        </a:blipFill>
      </dgm:spPr>
    </dgm:pt>
    <dgm:pt modelId="{6E28EC7B-0549-4D0E-89DF-3F2093A10FBB}" type="pres">
      <dgm:prSet presAssocID="{AD59FBC0-AC24-4CEB-8205-64901B943D95}" presName="sibTrans" presStyleCnt="0"/>
      <dgm:spPr/>
    </dgm:pt>
    <dgm:pt modelId="{0D17F00C-F89C-499E-85EC-E55939E70932}" type="pres">
      <dgm:prSet presAssocID="{389F4BAC-510D-45DF-B9E6-A45521A9AC65}" presName="composite" presStyleCnt="0"/>
      <dgm:spPr/>
    </dgm:pt>
    <dgm:pt modelId="{DCAD1F7E-1996-4874-AF65-795D02E622DE}" type="pres">
      <dgm:prSet presAssocID="{389F4BAC-510D-45DF-B9E6-A45521A9AC65}" presName="rect1" presStyleLbl="trAlignAcc1" presStyleIdx="1" presStyleCnt="3">
        <dgm:presLayoutVars>
          <dgm:bulletEnabled val="1"/>
        </dgm:presLayoutVars>
      </dgm:prSet>
      <dgm:spPr/>
    </dgm:pt>
    <dgm:pt modelId="{78295FE5-C123-4D22-9B13-82FA267D615C}" type="pres">
      <dgm:prSet presAssocID="{389F4BAC-510D-45DF-B9E6-A45521A9AC65}" presName="rect2" presStyleLbl="fgImgPlace1" presStyleIdx="1" presStyleCnt="3"/>
      <dgm:spPr/>
    </dgm:pt>
    <dgm:pt modelId="{866B21CA-3C0F-4D3B-8DDA-6A474AF290B5}" type="pres">
      <dgm:prSet presAssocID="{A3772337-A0D1-4274-8570-A4B44132C7FD}" presName="sibTrans" presStyleCnt="0"/>
      <dgm:spPr/>
    </dgm:pt>
    <dgm:pt modelId="{E980FCEC-6EA7-4E6E-85A1-5C4505B33838}" type="pres">
      <dgm:prSet presAssocID="{02FE7D63-D9E7-4DFD-BD41-07F0554D8261}" presName="composite" presStyleCnt="0"/>
      <dgm:spPr/>
    </dgm:pt>
    <dgm:pt modelId="{BE1C1C63-F70E-4E26-929B-6181C62BEB82}" type="pres">
      <dgm:prSet presAssocID="{02FE7D63-D9E7-4DFD-BD41-07F0554D8261}" presName="rect1" presStyleLbl="trAlignAcc1" presStyleIdx="2" presStyleCnt="3">
        <dgm:presLayoutVars>
          <dgm:bulletEnabled val="1"/>
        </dgm:presLayoutVars>
      </dgm:prSet>
      <dgm:spPr/>
    </dgm:pt>
    <dgm:pt modelId="{F442AB61-B8D2-42E9-95B5-56A51CAE42F6}" type="pres">
      <dgm:prSet presAssocID="{02FE7D63-D9E7-4DFD-BD41-07F0554D8261}" presName="rect2" presStyleLbl="fgImgPlace1" presStyleIdx="2" presStyleCnt="3"/>
      <dgm:spPr/>
    </dgm:pt>
  </dgm:ptLst>
  <dgm:cxnLst>
    <dgm:cxn modelId="{5DEC6A68-BE7B-42B7-851D-B7828B171599}" type="presOf" srcId="{389F4BAC-510D-45DF-B9E6-A45521A9AC65}" destId="{DCAD1F7E-1996-4874-AF65-795D02E622DE}" srcOrd="0" destOrd="0" presId="urn:microsoft.com/office/officeart/2008/layout/PictureStrips"/>
    <dgm:cxn modelId="{8144C34A-043E-4069-8C96-A5D349C2A1F2}" srcId="{F96FBEB6-D45B-4123-B25A-F3F2449AC95E}" destId="{389F4BAC-510D-45DF-B9E6-A45521A9AC65}" srcOrd="1" destOrd="0" parTransId="{41282300-6853-4DD2-9323-6CADF9289C93}" sibTransId="{A3772337-A0D1-4274-8570-A4B44132C7FD}"/>
    <dgm:cxn modelId="{E65FEE5A-AFA4-4BEE-8D65-63442193DE84}" srcId="{F96FBEB6-D45B-4123-B25A-F3F2449AC95E}" destId="{02FE7D63-D9E7-4DFD-BD41-07F0554D8261}" srcOrd="2" destOrd="0" parTransId="{FD86C05F-D906-4DE9-BDFA-1A99A3575D05}" sibTransId="{1E0849B5-F99A-490F-83AE-6D3ECACCE838}"/>
    <dgm:cxn modelId="{5D59309F-26B5-4717-B69A-104F2B603004}" type="presOf" srcId="{F96FBEB6-D45B-4123-B25A-F3F2449AC95E}" destId="{C16E9102-415D-4FCD-BFE4-6C3AE1CF1712}" srcOrd="0" destOrd="0" presId="urn:microsoft.com/office/officeart/2008/layout/PictureStrips"/>
    <dgm:cxn modelId="{1C23E8B0-6B76-4A7B-99A2-59C045C5704C}" type="presOf" srcId="{6DD72474-574A-4BD5-9C7B-5AEA98B35183}" destId="{299BF7E6-E7D8-4167-AA04-9A4CD0E6BC8F}" srcOrd="0" destOrd="0" presId="urn:microsoft.com/office/officeart/2008/layout/PictureStrips"/>
    <dgm:cxn modelId="{950B55BB-1D4A-4E8B-8558-FE6D9E2BF78B}" type="presOf" srcId="{02FE7D63-D9E7-4DFD-BD41-07F0554D8261}" destId="{BE1C1C63-F70E-4E26-929B-6181C62BEB82}" srcOrd="0" destOrd="0" presId="urn:microsoft.com/office/officeart/2008/layout/PictureStrips"/>
    <dgm:cxn modelId="{08D084DC-C616-417D-A5E9-EE3F51F80772}" srcId="{F96FBEB6-D45B-4123-B25A-F3F2449AC95E}" destId="{6DD72474-574A-4BD5-9C7B-5AEA98B35183}" srcOrd="0" destOrd="0" parTransId="{F43ADF49-0466-4E39-A3A9-4A85D482C51F}" sibTransId="{AD59FBC0-AC24-4CEB-8205-64901B943D95}"/>
    <dgm:cxn modelId="{5E80F537-3664-4B01-A753-EED51F83D14B}" type="presParOf" srcId="{C16E9102-415D-4FCD-BFE4-6C3AE1CF1712}" destId="{80D16E2C-B582-419C-AAB4-EAC92CAD6566}" srcOrd="0" destOrd="0" presId="urn:microsoft.com/office/officeart/2008/layout/PictureStrips"/>
    <dgm:cxn modelId="{DCF444B7-33D8-45E2-BFAF-DD0DF52177A9}" type="presParOf" srcId="{80D16E2C-B582-419C-AAB4-EAC92CAD6566}" destId="{299BF7E6-E7D8-4167-AA04-9A4CD0E6BC8F}" srcOrd="0" destOrd="0" presId="urn:microsoft.com/office/officeart/2008/layout/PictureStrips"/>
    <dgm:cxn modelId="{06869C69-C4FC-4A3C-8EBF-C535C07B86DC}" type="presParOf" srcId="{80D16E2C-B582-419C-AAB4-EAC92CAD6566}" destId="{A5DB427D-8F26-405C-A596-82AED7246994}" srcOrd="1" destOrd="0" presId="urn:microsoft.com/office/officeart/2008/layout/PictureStrips"/>
    <dgm:cxn modelId="{52FA2247-180C-4109-9C1A-D9B3553E6128}" type="presParOf" srcId="{C16E9102-415D-4FCD-BFE4-6C3AE1CF1712}" destId="{6E28EC7B-0549-4D0E-89DF-3F2093A10FBB}" srcOrd="1" destOrd="0" presId="urn:microsoft.com/office/officeart/2008/layout/PictureStrips"/>
    <dgm:cxn modelId="{4EA15209-9EA3-41B5-BA04-0B4C3BE8DF19}" type="presParOf" srcId="{C16E9102-415D-4FCD-BFE4-6C3AE1CF1712}" destId="{0D17F00C-F89C-499E-85EC-E55939E70932}" srcOrd="2" destOrd="0" presId="urn:microsoft.com/office/officeart/2008/layout/PictureStrips"/>
    <dgm:cxn modelId="{62F80290-B25C-49E8-BDA3-B3AFA8C9D063}" type="presParOf" srcId="{0D17F00C-F89C-499E-85EC-E55939E70932}" destId="{DCAD1F7E-1996-4874-AF65-795D02E622DE}" srcOrd="0" destOrd="0" presId="urn:microsoft.com/office/officeart/2008/layout/PictureStrips"/>
    <dgm:cxn modelId="{1F516023-9F2D-4EDB-826D-497B1D72AE13}" type="presParOf" srcId="{0D17F00C-F89C-499E-85EC-E55939E70932}" destId="{78295FE5-C123-4D22-9B13-82FA267D615C}" srcOrd="1" destOrd="0" presId="urn:microsoft.com/office/officeart/2008/layout/PictureStrips"/>
    <dgm:cxn modelId="{2E368FCC-296D-42F7-BA8E-F44DD574CD07}" type="presParOf" srcId="{C16E9102-415D-4FCD-BFE4-6C3AE1CF1712}" destId="{866B21CA-3C0F-4D3B-8DDA-6A474AF290B5}" srcOrd="3" destOrd="0" presId="urn:microsoft.com/office/officeart/2008/layout/PictureStrips"/>
    <dgm:cxn modelId="{0EC2FDA7-F3FA-437A-97A5-EC39665520CC}" type="presParOf" srcId="{C16E9102-415D-4FCD-BFE4-6C3AE1CF1712}" destId="{E980FCEC-6EA7-4E6E-85A1-5C4505B33838}" srcOrd="4" destOrd="0" presId="urn:microsoft.com/office/officeart/2008/layout/PictureStrips"/>
    <dgm:cxn modelId="{F8E598FB-3508-47C9-AEBA-8F936B24DAFB}" type="presParOf" srcId="{E980FCEC-6EA7-4E6E-85A1-5C4505B33838}" destId="{BE1C1C63-F70E-4E26-929B-6181C62BEB82}" srcOrd="0" destOrd="0" presId="urn:microsoft.com/office/officeart/2008/layout/PictureStrips"/>
    <dgm:cxn modelId="{09C13FA2-A10E-40F2-9951-EC0B0D67BA6A}" type="presParOf" srcId="{E980FCEC-6EA7-4E6E-85A1-5C4505B33838}" destId="{F442AB61-B8D2-42E9-95B5-56A51CAE42F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BF7E6-E7D8-4167-AA04-9A4CD0E6BC8F}">
      <dsp:nvSpPr>
        <dsp:cNvPr id="0" name=""/>
        <dsp:cNvSpPr/>
      </dsp:nvSpPr>
      <dsp:spPr>
        <a:xfrm>
          <a:off x="207272" y="542268"/>
          <a:ext cx="4943975" cy="1544992"/>
        </a:xfrm>
        <a:prstGeom prst="rect">
          <a:avLst/>
        </a:prstGeom>
        <a:solidFill>
          <a:schemeClr val="accent6">
            <a:alpha val="4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Talk to your designated safeguarding lead; it may be valuable to create a chronology</a:t>
          </a:r>
        </a:p>
      </dsp:txBody>
      <dsp:txXfrm>
        <a:off x="207272" y="542268"/>
        <a:ext cx="4943975" cy="1544992"/>
      </dsp:txXfrm>
    </dsp:sp>
    <dsp:sp modelId="{A5DB427D-8F26-405C-A596-82AED7246994}">
      <dsp:nvSpPr>
        <dsp:cNvPr id="0" name=""/>
        <dsp:cNvSpPr/>
      </dsp:nvSpPr>
      <dsp:spPr>
        <a:xfrm>
          <a:off x="1273" y="319103"/>
          <a:ext cx="1081494" cy="1622241"/>
        </a:xfrm>
        <a:prstGeom prst="rect">
          <a:avLst/>
        </a:prstGeom>
        <a:blipFill>
          <a:blip xmlns:r="http://schemas.openxmlformats.org/officeDocument/2006/relationships" r:embed="rId1"/>
          <a:srcRect/>
          <a:stretch>
            <a:fillRect l="-25000" r="-25000"/>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D1F7E-1996-4874-AF65-795D02E622DE}">
      <dsp:nvSpPr>
        <dsp:cNvPr id="0" name=""/>
        <dsp:cNvSpPr/>
      </dsp:nvSpPr>
      <dsp:spPr>
        <a:xfrm>
          <a:off x="5570351" y="542268"/>
          <a:ext cx="4943975" cy="1544992"/>
        </a:xfrm>
        <a:prstGeom prst="rect">
          <a:avLst/>
        </a:prstGeom>
        <a:solidFill>
          <a:schemeClr val="accent6">
            <a:alpha val="4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Complete a screening tool and follow the guidance</a:t>
          </a:r>
        </a:p>
      </dsp:txBody>
      <dsp:txXfrm>
        <a:off x="5570351" y="542268"/>
        <a:ext cx="4943975" cy="1544992"/>
      </dsp:txXfrm>
    </dsp:sp>
    <dsp:sp modelId="{78295FE5-C123-4D22-9B13-82FA267D615C}">
      <dsp:nvSpPr>
        <dsp:cNvPr id="0" name=""/>
        <dsp:cNvSpPr/>
      </dsp:nvSpPr>
      <dsp:spPr>
        <a:xfrm>
          <a:off x="5364352" y="319103"/>
          <a:ext cx="1081494" cy="1622241"/>
        </a:xfrm>
        <a:prstGeom prst="rect">
          <a:avLst/>
        </a:prstGeom>
        <a:solidFill>
          <a:schemeClr val="accent6">
            <a:tint val="40000"/>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C1C63-F70E-4E26-929B-6181C62BEB82}">
      <dsp:nvSpPr>
        <dsp:cNvPr id="0" name=""/>
        <dsp:cNvSpPr/>
      </dsp:nvSpPr>
      <dsp:spPr>
        <a:xfrm>
          <a:off x="2888811" y="2487242"/>
          <a:ext cx="4943975" cy="1544992"/>
        </a:xfrm>
        <a:prstGeom prst="rect">
          <a:avLst/>
        </a:prstGeom>
        <a:solidFill>
          <a:schemeClr val="accent6">
            <a:alpha val="4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Follow Solihull’s Right Help, Right Time, Right Response guidance </a:t>
          </a:r>
        </a:p>
      </dsp:txBody>
      <dsp:txXfrm>
        <a:off x="2888811" y="2487242"/>
        <a:ext cx="4943975" cy="1544992"/>
      </dsp:txXfrm>
    </dsp:sp>
    <dsp:sp modelId="{F442AB61-B8D2-42E9-95B5-56A51CAE42F6}">
      <dsp:nvSpPr>
        <dsp:cNvPr id="0" name=""/>
        <dsp:cNvSpPr/>
      </dsp:nvSpPr>
      <dsp:spPr>
        <a:xfrm>
          <a:off x="2682812" y="2264076"/>
          <a:ext cx="1081494" cy="1622241"/>
        </a:xfrm>
        <a:prstGeom prst="rect">
          <a:avLst/>
        </a:prstGeom>
        <a:solidFill>
          <a:schemeClr val="accent6">
            <a:tint val="40000"/>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FDB14-B391-414F-9B6C-2A34CE04EDA3}"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82CB4-B874-45F3-BF73-C7C3B8DF7F6A}" type="slidenum">
              <a:rPr lang="en-GB" smtClean="0"/>
              <a:t>‹#›</a:t>
            </a:fld>
            <a:endParaRPr lang="en-GB"/>
          </a:p>
        </p:txBody>
      </p:sp>
    </p:spTree>
    <p:extLst>
      <p:ext uri="{BB962C8B-B14F-4D97-AF65-F5344CB8AC3E}">
        <p14:creationId xmlns:p14="http://schemas.microsoft.com/office/powerpoint/2010/main" val="17862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scan the QR code or us ethe link  https://forms.office.com/e/xEU4955Xkz?origin=lprLink to complete the pre-evaluation before you start the course </a:t>
            </a:r>
          </a:p>
        </p:txBody>
      </p:sp>
      <p:sp>
        <p:nvSpPr>
          <p:cNvPr id="4" name="Slide Number Placeholder 3"/>
          <p:cNvSpPr>
            <a:spLocks noGrp="1"/>
          </p:cNvSpPr>
          <p:nvPr>
            <p:ph type="sldNum" sz="quarter" idx="5"/>
          </p:nvPr>
        </p:nvSpPr>
        <p:spPr/>
        <p:txBody>
          <a:bodyPr/>
          <a:lstStyle/>
          <a:p>
            <a:fld id="{75482CB4-B874-45F3-BF73-C7C3B8DF7F6A}" type="slidenum">
              <a:rPr lang="en-GB" smtClean="0"/>
              <a:t>1</a:t>
            </a:fld>
            <a:endParaRPr lang="en-GB"/>
          </a:p>
        </p:txBody>
      </p:sp>
    </p:spTree>
    <p:extLst>
      <p:ext uri="{BB962C8B-B14F-4D97-AF65-F5344CB8AC3E}">
        <p14:creationId xmlns:p14="http://schemas.microsoft.com/office/powerpoint/2010/main" val="421132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organisation should have a designated lead for safeguarding; this person should have up to date safeguarding training and be aware of local safeguarding procedures. </a:t>
            </a:r>
          </a:p>
          <a:p>
            <a:r>
              <a:rPr lang="en-GB" dirty="0"/>
              <a:t>A chronology is a record in date order of all the significant events and key decisions made that prompt changes in a child or young person’s life. Many people will have chronological recording systems, where every contact or concern they have for  a child is recorded, but a specific chronology will pick out the key events and decision making from these and help to reflect, make sense and notice any patterns happening in the child's life. </a:t>
            </a:r>
          </a:p>
          <a:p>
            <a:r>
              <a:rPr lang="en-GB" dirty="0"/>
              <a:t>The right help right time right response guidance is available at https://westmidlands.procedures.org.uk/local-content/2gjN/localised-content-thresholds-guidance/?b=Solihull%20%20%20%20%20%20%20%20%20%20Manage%20Cookie%20Consent%20%20We%20use%20some%20necessary%20cookies%20to%20make%20this%20website%20work.We%27d%20like%20to%20set%20additional%20cookies%20to%20understand%20how%20you%20use%20the%20site,%20remember%20your%20settings%20and%20improve%20the%20website.See%20our%20full%20cookie%20policy%20for%20more%20information%20which%20includes%20a%20list%20of%20all%20of%20the%20cookies%20we%20use.%20%20%20%20%20%20Accept%20additional%20cookies%20%20%20%20Reject%20additional%20cookies%20%20%20%20%20%20%20%20Cookie%20Policy%20%20%20%20Manage%20Consent </a:t>
            </a:r>
          </a:p>
        </p:txBody>
      </p:sp>
      <p:sp>
        <p:nvSpPr>
          <p:cNvPr id="4" name="Slide Number Placeholder 3"/>
          <p:cNvSpPr>
            <a:spLocks noGrp="1"/>
          </p:cNvSpPr>
          <p:nvPr>
            <p:ph type="sldNum" sz="quarter" idx="5"/>
          </p:nvPr>
        </p:nvSpPr>
        <p:spPr/>
        <p:txBody>
          <a:bodyPr/>
          <a:lstStyle/>
          <a:p>
            <a:fld id="{9E117A95-0485-4A36-8676-A2ECE5478D7F}" type="slidenum">
              <a:rPr lang="en-GB" smtClean="0"/>
              <a:t>10</a:t>
            </a:fld>
            <a:endParaRPr lang="en-GB"/>
          </a:p>
        </p:txBody>
      </p:sp>
    </p:spTree>
    <p:extLst>
      <p:ext uri="{BB962C8B-B14F-4D97-AF65-F5344CB8AC3E}">
        <p14:creationId xmlns:p14="http://schemas.microsoft.com/office/powerpoint/2010/main" val="161513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scan the QR code of use the link https://forms.office.com/e/0Jpi6xcGFG?origin=lprLink to complete the post </a:t>
            </a:r>
            <a:r>
              <a:rPr lang="en-GB"/>
              <a:t>course evaluation </a:t>
            </a:r>
            <a:endParaRPr lang="en-GB" dirty="0"/>
          </a:p>
        </p:txBody>
      </p:sp>
      <p:sp>
        <p:nvSpPr>
          <p:cNvPr id="4" name="Slide Number Placeholder 3"/>
          <p:cNvSpPr>
            <a:spLocks noGrp="1"/>
          </p:cNvSpPr>
          <p:nvPr>
            <p:ph type="sldNum" sz="quarter" idx="5"/>
          </p:nvPr>
        </p:nvSpPr>
        <p:spPr/>
        <p:txBody>
          <a:bodyPr/>
          <a:lstStyle/>
          <a:p>
            <a:fld id="{9E117A95-0485-4A36-8676-A2ECE5478D7F}" type="slidenum">
              <a:rPr lang="en-GB" smtClean="0"/>
              <a:t>11</a:t>
            </a:fld>
            <a:endParaRPr lang="en-GB"/>
          </a:p>
        </p:txBody>
      </p:sp>
    </p:spTree>
    <p:extLst>
      <p:ext uri="{BB962C8B-B14F-4D97-AF65-F5344CB8AC3E}">
        <p14:creationId xmlns:p14="http://schemas.microsoft.com/office/powerpoint/2010/main" val="347298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Solihull Safeguarding Children Partnership Neglect Strategy overview the full strategy can be found at https://www.safeguardingsolihull.org.uk/lscp/multi-agency-procedures-and-practice-guidance/neglect-strategy/ </a:t>
            </a:r>
          </a:p>
        </p:txBody>
      </p:sp>
      <p:sp>
        <p:nvSpPr>
          <p:cNvPr id="4" name="Slide Number Placeholder 3"/>
          <p:cNvSpPr>
            <a:spLocks noGrp="1"/>
          </p:cNvSpPr>
          <p:nvPr>
            <p:ph type="sldNum" sz="quarter" idx="5"/>
          </p:nvPr>
        </p:nvSpPr>
        <p:spPr/>
        <p:txBody>
          <a:bodyPr/>
          <a:lstStyle/>
          <a:p>
            <a:fld id="{9E117A95-0485-4A36-8676-A2ECE5478D7F}" type="slidenum">
              <a:rPr lang="en-GB" smtClean="0"/>
              <a:t>12</a:t>
            </a:fld>
            <a:endParaRPr lang="en-GB"/>
          </a:p>
        </p:txBody>
      </p:sp>
    </p:spTree>
    <p:extLst>
      <p:ext uri="{BB962C8B-B14F-4D97-AF65-F5344CB8AC3E}">
        <p14:creationId xmlns:p14="http://schemas.microsoft.com/office/powerpoint/2010/main" val="9940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Anyone who works with children, young people and families should be alert and looking out for any concerns that may impact on a child’s life.</a:t>
            </a:r>
          </a:p>
          <a:p>
            <a:r>
              <a:rPr lang="en-GB" dirty="0"/>
              <a:t>The earlier a need is identified the easier it can be to ensure that things are put into place that improve the problem and prevent things getting worse. </a:t>
            </a:r>
          </a:p>
          <a:p>
            <a:r>
              <a:rPr lang="en-GB" dirty="0"/>
              <a:t>It isn’t always easy to raise concerns with parents/ carers, but we should always consider what is best for the child.  </a:t>
            </a:r>
          </a:p>
          <a:p>
            <a:r>
              <a:rPr lang="en-GB" dirty="0"/>
              <a:t> </a:t>
            </a:r>
          </a:p>
        </p:txBody>
      </p:sp>
      <p:sp>
        <p:nvSpPr>
          <p:cNvPr id="4" name="Slide Number Placeholder 3"/>
          <p:cNvSpPr>
            <a:spLocks noGrp="1"/>
          </p:cNvSpPr>
          <p:nvPr>
            <p:ph type="sldNum" sz="quarter" idx="5"/>
          </p:nvPr>
        </p:nvSpPr>
        <p:spPr/>
        <p:txBody>
          <a:bodyPr/>
          <a:lstStyle/>
          <a:p>
            <a:fld id="{75482CB4-B874-45F3-BF73-C7C3B8DF7F6A}" type="slidenum">
              <a:rPr lang="en-GB" smtClean="0"/>
              <a:t>2</a:t>
            </a:fld>
            <a:endParaRPr lang="en-GB"/>
          </a:p>
        </p:txBody>
      </p:sp>
    </p:spTree>
    <p:extLst>
      <p:ext uri="{BB962C8B-B14F-4D97-AF65-F5344CB8AC3E}">
        <p14:creationId xmlns:p14="http://schemas.microsoft.com/office/powerpoint/2010/main" val="427332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important to keep the focus on the child and actively listen to what parents/ carers have to say; each human being will have many different experiences, views and opinions, listening carefully is fundamental to gaining an understanding of what is happening &amp; may help to improve circumstances. </a:t>
            </a:r>
          </a:p>
        </p:txBody>
      </p:sp>
      <p:sp>
        <p:nvSpPr>
          <p:cNvPr id="4" name="Slide Number Placeholder 3"/>
          <p:cNvSpPr>
            <a:spLocks noGrp="1"/>
          </p:cNvSpPr>
          <p:nvPr>
            <p:ph type="sldNum" sz="quarter" idx="5"/>
          </p:nvPr>
        </p:nvSpPr>
        <p:spPr/>
        <p:txBody>
          <a:bodyPr/>
          <a:lstStyle/>
          <a:p>
            <a:fld id="{75482CB4-B874-45F3-BF73-C7C3B8DF7F6A}" type="slidenum">
              <a:rPr lang="en-GB" smtClean="0"/>
              <a:t>3</a:t>
            </a:fld>
            <a:endParaRPr lang="en-GB"/>
          </a:p>
        </p:txBody>
      </p:sp>
    </p:spTree>
    <p:extLst>
      <p:ext uri="{BB962C8B-B14F-4D97-AF65-F5344CB8AC3E}">
        <p14:creationId xmlns:p14="http://schemas.microsoft.com/office/powerpoint/2010/main" val="254802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parents and carers may have experienced adversity and be coping with a lot of stressful situations, this can mean that they are not always responding to what is actually happening at a given time, but instead have overdeveloped ‘fear circuitry’ making them more likely to perceive any focus and attention as a potential threat.  </a:t>
            </a:r>
          </a:p>
          <a:p>
            <a:r>
              <a:rPr lang="en-GB" dirty="0"/>
              <a:t>Because they have been coping with adversity &amp; stress, this may have impacted on their ability to learn and use skills like self-regulation – the ability to draw on the right skills at the right time, and respond effectively to the world around us,  and executive functioning- the ability to focus, sustain attention, set goals, follow rules, solve problems, and delay gratification. </a:t>
            </a:r>
          </a:p>
          <a:p>
            <a:r>
              <a:rPr lang="en-GB" dirty="0"/>
              <a:t>It is important that those working with families understand that underlying issues may mean that parents are reluctant to engage, but those who are able to build positive relationships and maintain focus on what is best for the child are more likely to succeed in exploring &amp; understanding what is happening for the parents/ carer’s and informing child’s daily life. </a:t>
            </a:r>
          </a:p>
        </p:txBody>
      </p:sp>
      <p:sp>
        <p:nvSpPr>
          <p:cNvPr id="4" name="Slide Number Placeholder 3"/>
          <p:cNvSpPr>
            <a:spLocks noGrp="1"/>
          </p:cNvSpPr>
          <p:nvPr>
            <p:ph type="sldNum" sz="quarter" idx="5"/>
          </p:nvPr>
        </p:nvSpPr>
        <p:spPr/>
        <p:txBody>
          <a:bodyPr/>
          <a:lstStyle/>
          <a:p>
            <a:fld id="{75482CB4-B874-45F3-BF73-C7C3B8DF7F6A}" type="slidenum">
              <a:rPr lang="en-GB" smtClean="0"/>
              <a:t>4</a:t>
            </a:fld>
            <a:endParaRPr lang="en-GB"/>
          </a:p>
        </p:txBody>
      </p:sp>
    </p:spTree>
    <p:extLst>
      <p:ext uri="{BB962C8B-B14F-4D97-AF65-F5344CB8AC3E}">
        <p14:creationId xmlns:p14="http://schemas.microsoft.com/office/powerpoint/2010/main" val="19151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 point introduces “Toxic Stress” and helps us to understand that parents may have their own adversity that has impact on their ability to look after their children. </a:t>
            </a:r>
          </a:p>
          <a:p>
            <a:r>
              <a:rPr lang="en-GB" dirty="0"/>
              <a:t>The video link is https://www.youtube.com/watch?v=sutfPqtQFEc </a:t>
            </a:r>
          </a:p>
        </p:txBody>
      </p:sp>
      <p:sp>
        <p:nvSpPr>
          <p:cNvPr id="4" name="Slide Number Placeholder 3"/>
          <p:cNvSpPr>
            <a:spLocks noGrp="1"/>
          </p:cNvSpPr>
          <p:nvPr>
            <p:ph type="sldNum" sz="quarter" idx="5"/>
          </p:nvPr>
        </p:nvSpPr>
        <p:spPr/>
        <p:txBody>
          <a:bodyPr/>
          <a:lstStyle/>
          <a:p>
            <a:fld id="{75482CB4-B874-45F3-BF73-C7C3B8DF7F6A}" type="slidenum">
              <a:rPr lang="en-GB" smtClean="0"/>
              <a:t>5</a:t>
            </a:fld>
            <a:endParaRPr lang="en-GB"/>
          </a:p>
        </p:txBody>
      </p:sp>
    </p:spTree>
    <p:extLst>
      <p:ext uri="{BB962C8B-B14F-4D97-AF65-F5344CB8AC3E}">
        <p14:creationId xmlns:p14="http://schemas.microsoft.com/office/powerpoint/2010/main" val="141937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film explains the difference between different types of stress. It is available at https://www.youtube.com/watch?v=tifg45kbE-I </a:t>
            </a:r>
          </a:p>
          <a:p>
            <a:r>
              <a:rPr lang="en-GB" dirty="0"/>
              <a:t>The NSPCC provide a booklet to help professionals share the information about stress and its impact on the brain; https://learning.nspcc.org.uk/media/2547/sharing-the-brain-story-metaphors-summary-booklet.pdf </a:t>
            </a:r>
          </a:p>
        </p:txBody>
      </p:sp>
      <p:sp>
        <p:nvSpPr>
          <p:cNvPr id="4" name="Slide Number Placeholder 3"/>
          <p:cNvSpPr>
            <a:spLocks noGrp="1"/>
          </p:cNvSpPr>
          <p:nvPr>
            <p:ph type="sldNum" sz="quarter" idx="5"/>
          </p:nvPr>
        </p:nvSpPr>
        <p:spPr/>
        <p:txBody>
          <a:bodyPr/>
          <a:lstStyle/>
          <a:p>
            <a:fld id="{75482CB4-B874-45F3-BF73-C7C3B8DF7F6A}" type="slidenum">
              <a:rPr lang="en-GB" smtClean="0"/>
              <a:t>6</a:t>
            </a:fld>
            <a:endParaRPr lang="en-GB"/>
          </a:p>
        </p:txBody>
      </p:sp>
    </p:spTree>
    <p:extLst>
      <p:ext uri="{BB962C8B-B14F-4D97-AF65-F5344CB8AC3E}">
        <p14:creationId xmlns:p14="http://schemas.microsoft.com/office/powerpoint/2010/main" val="208439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those who work with children, young people and families have the ability to treat parents and carers respectfully and navigate any power imbalance involved.</a:t>
            </a:r>
          </a:p>
          <a:p>
            <a:r>
              <a:rPr lang="en-GB" dirty="0"/>
              <a:t>You need to be able to communicate to parents/ carers that you want and believe they can succeed in making the required changes, if you don’t, they are likely to assume you want them to fail.  </a:t>
            </a:r>
          </a:p>
          <a:p>
            <a:r>
              <a:rPr lang="en-GB" b="0" i="0" dirty="0">
                <a:solidFill>
                  <a:srgbClr val="3A3A3A"/>
                </a:solidFill>
                <a:effectLst/>
                <a:highlight>
                  <a:srgbClr val="FFFFFF"/>
                </a:highlight>
                <a:latin typeface="proxima-nova"/>
              </a:rPr>
              <a:t>It was traditionally considered a mother’s responsibility to raise children and historically, fathers have been the breadwinners, spending more time working outside the home and less time with their children. This is no longer the case, with both parents often now equally being responsible for working and raising children, yet many professionals are still more likely to talk to Mothers than Fathers when they have concern about their children. As a result, many fathers feel that the role they play in their child’s life is not valued when they want to be involved in raising and nurturing their children. </a:t>
            </a:r>
          </a:p>
          <a:p>
            <a:r>
              <a:rPr lang="en-GB" b="0" i="0" dirty="0">
                <a:solidFill>
                  <a:srgbClr val="3A3A3A"/>
                </a:solidFill>
                <a:effectLst/>
                <a:highlight>
                  <a:srgbClr val="FFFFFF"/>
                </a:highlight>
                <a:latin typeface="proxima-nova"/>
              </a:rPr>
              <a:t>Effective engagement of men in any child’s life is essential; the national panel are notified when a child is seriously harmed or killed when abuse or neglect is present, the highest proportion of these notifications are for children under 1 years of age, and the abuser quite often are men who too often are ‘hidden’ or ‘invisible’ to safeguarding professionals.  </a:t>
            </a:r>
            <a:endParaRPr lang="en-GB" dirty="0"/>
          </a:p>
        </p:txBody>
      </p:sp>
      <p:sp>
        <p:nvSpPr>
          <p:cNvPr id="4" name="Slide Number Placeholder 3"/>
          <p:cNvSpPr>
            <a:spLocks noGrp="1"/>
          </p:cNvSpPr>
          <p:nvPr>
            <p:ph type="sldNum" sz="quarter" idx="5"/>
          </p:nvPr>
        </p:nvSpPr>
        <p:spPr/>
        <p:txBody>
          <a:bodyPr/>
          <a:lstStyle/>
          <a:p>
            <a:fld id="{75482CB4-B874-45F3-BF73-C7C3B8DF7F6A}" type="slidenum">
              <a:rPr lang="en-GB" smtClean="0"/>
              <a:t>7</a:t>
            </a:fld>
            <a:endParaRPr lang="en-GB"/>
          </a:p>
        </p:txBody>
      </p:sp>
    </p:spTree>
    <p:extLst>
      <p:ext uri="{BB962C8B-B14F-4D97-AF65-F5344CB8AC3E}">
        <p14:creationId xmlns:p14="http://schemas.microsoft.com/office/powerpoint/2010/main" val="174418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impossible to know or remember everything about every culture, practicing cultural humility means that you are aware of social power imbalances and that you do not believe any one culture is superior to another.  It is important that practitioners consider: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How the race, culture, faith, and ethnicity of the child and/or family are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How any disability, physical or mental health issues, and any identity issues in the child and/or family impact on the child’s lived experience?</a:t>
            </a:r>
          </a:p>
          <a:p>
            <a:r>
              <a:rPr lang="en-GB" dirty="0"/>
              <a:t>The video is available at https://www.youtube.com/watch?v=c_wOnJJEfxE </a:t>
            </a:r>
          </a:p>
        </p:txBody>
      </p:sp>
      <p:sp>
        <p:nvSpPr>
          <p:cNvPr id="4" name="Slide Number Placeholder 3"/>
          <p:cNvSpPr>
            <a:spLocks noGrp="1"/>
          </p:cNvSpPr>
          <p:nvPr>
            <p:ph type="sldNum" sz="quarter" idx="5"/>
          </p:nvPr>
        </p:nvSpPr>
        <p:spPr/>
        <p:txBody>
          <a:bodyPr/>
          <a:lstStyle/>
          <a:p>
            <a:fld id="{75482CB4-B874-45F3-BF73-C7C3B8DF7F6A}" type="slidenum">
              <a:rPr lang="en-GB" smtClean="0"/>
              <a:t>8</a:t>
            </a:fld>
            <a:endParaRPr lang="en-GB"/>
          </a:p>
        </p:txBody>
      </p:sp>
    </p:spTree>
    <p:extLst>
      <p:ext uri="{BB962C8B-B14F-4D97-AF65-F5344CB8AC3E}">
        <p14:creationId xmlns:p14="http://schemas.microsoft.com/office/powerpoint/2010/main" val="294171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work with other organisations to reduce environmental stressors by meeting basic needs (for example, dangerous housing conditions, urgent unpaid bills, or insufficient food or household supplies) in the lives of parents and children. These concrete supports reduce the immediate burden of stress pressing upon parents, allowing them to focus on longer-term priorities such as building the skills needed to care effectively for their children. </a:t>
            </a:r>
          </a:p>
          <a:p>
            <a:r>
              <a:rPr lang="en-GB" dirty="0"/>
              <a:t>Can you simplify, coordinate or broker support from other services to reduce demands being made on the family at any one time.  </a:t>
            </a:r>
          </a:p>
          <a:p>
            <a:r>
              <a:rPr lang="en-GB" dirty="0"/>
              <a:t>Helping adults build and use these core capabilities is essential not only to their own success as parents and workers, but also to the development of the same capabilities by the children in their care.</a:t>
            </a:r>
          </a:p>
        </p:txBody>
      </p:sp>
      <p:sp>
        <p:nvSpPr>
          <p:cNvPr id="4" name="Slide Number Placeholder 3"/>
          <p:cNvSpPr>
            <a:spLocks noGrp="1"/>
          </p:cNvSpPr>
          <p:nvPr>
            <p:ph type="sldNum" sz="quarter" idx="5"/>
          </p:nvPr>
        </p:nvSpPr>
        <p:spPr/>
        <p:txBody>
          <a:bodyPr/>
          <a:lstStyle/>
          <a:p>
            <a:fld id="{75482CB4-B874-45F3-BF73-C7C3B8DF7F6A}" type="slidenum">
              <a:rPr lang="en-GB" smtClean="0"/>
              <a:t>9</a:t>
            </a:fld>
            <a:endParaRPr lang="en-GB"/>
          </a:p>
        </p:txBody>
      </p:sp>
    </p:spTree>
    <p:extLst>
      <p:ext uri="{BB962C8B-B14F-4D97-AF65-F5344CB8AC3E}">
        <p14:creationId xmlns:p14="http://schemas.microsoft.com/office/powerpoint/2010/main" val="395648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B372-31CA-D16C-0810-FF4DC7C3B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F1751F-930A-4B3D-4049-6F1221132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A3F04B-D665-836B-0DD4-969804A71DA7}"/>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5" name="Footer Placeholder 4">
            <a:extLst>
              <a:ext uri="{FF2B5EF4-FFF2-40B4-BE49-F238E27FC236}">
                <a16:creationId xmlns:a16="http://schemas.microsoft.com/office/drawing/2014/main" id="{13E7B1D6-472B-C751-BD33-DC9FE62A1E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15BB28-67E9-0687-2D4D-FBFCAB606071}"/>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377145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DCFE-4D17-04B0-4273-7E193000BE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2F2A3D-C6ED-FC7D-0B27-6716C42ABF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BD374-7EA4-5079-92A6-E52F11C6FFA4}"/>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5" name="Footer Placeholder 4">
            <a:extLst>
              <a:ext uri="{FF2B5EF4-FFF2-40B4-BE49-F238E27FC236}">
                <a16:creationId xmlns:a16="http://schemas.microsoft.com/office/drawing/2014/main" id="{803CC2A2-6D86-1014-A127-1AD5950DE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A8B1CA-2453-39AC-6765-7E604E554120}"/>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103525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4285B-2CA7-8C8C-0649-D55A57832A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9DA849-FACB-9559-D553-93961D90C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9FA87-5256-E3D4-4A31-E6BB8CD89DAA}"/>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5" name="Footer Placeholder 4">
            <a:extLst>
              <a:ext uri="{FF2B5EF4-FFF2-40B4-BE49-F238E27FC236}">
                <a16:creationId xmlns:a16="http://schemas.microsoft.com/office/drawing/2014/main" id="{CE55472C-C1E7-FF3D-7E98-70F3AA4C7B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913E42-10C1-7F76-928F-75BDCC70CECE}"/>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288767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DAC7-47C4-2A09-19CE-8335423E5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189F28-7DD6-A33D-8726-8A5031FFC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C72D4-D01E-9CF4-BA5C-6EC1111C9413}"/>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5" name="Footer Placeholder 4">
            <a:extLst>
              <a:ext uri="{FF2B5EF4-FFF2-40B4-BE49-F238E27FC236}">
                <a16:creationId xmlns:a16="http://schemas.microsoft.com/office/drawing/2014/main" id="{99BEB949-C0CE-22F5-8ACD-8949FEFE4D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E8E0BF-B1DA-6412-7A2F-FCC45F17B515}"/>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120920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FCFC-B17B-8C99-A428-955D26A806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E00C61-DB8C-5189-EC36-2115114025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49AA99-0D7A-F7EF-5890-971FFC1AB9D0}"/>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5" name="Footer Placeholder 4">
            <a:extLst>
              <a:ext uri="{FF2B5EF4-FFF2-40B4-BE49-F238E27FC236}">
                <a16:creationId xmlns:a16="http://schemas.microsoft.com/office/drawing/2014/main" id="{48867EF4-4BBB-0E94-611B-E2C97C3F60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CC7AEF-0D47-4185-F755-45B574F921A0}"/>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125418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D6E4-5948-6FD9-75A5-B5EEB3F5FD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181A64-2C65-BCDB-180A-5D60894A9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A90F32-D927-C46D-807D-E9016CAA65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EFB16B-7E95-63BF-DA7A-7C95A0ABB2F1}"/>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6" name="Footer Placeholder 5">
            <a:extLst>
              <a:ext uri="{FF2B5EF4-FFF2-40B4-BE49-F238E27FC236}">
                <a16:creationId xmlns:a16="http://schemas.microsoft.com/office/drawing/2014/main" id="{C635F54B-3B65-A8D9-7D8F-A0630DD6ED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0F2679-7D72-6030-C203-DEAC32BEA311}"/>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424450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AC16-14FE-856C-3BDA-4056AC91AC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58EE31-6B97-0A1B-AFA4-9E88ED11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52F63B-B3B5-113C-E826-04419219B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771A69-1689-6D4E-EB93-0063961C5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E518F4-96E4-B9D6-3D93-97DF40779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445A6E-7D57-3343-EC71-619F0CDB6F05}"/>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8" name="Footer Placeholder 7">
            <a:extLst>
              <a:ext uri="{FF2B5EF4-FFF2-40B4-BE49-F238E27FC236}">
                <a16:creationId xmlns:a16="http://schemas.microsoft.com/office/drawing/2014/main" id="{EA54E539-2555-88BB-A290-B884CE38F1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EE3F7B-BBC7-9D1D-ABA4-ED5B584F6CB1}"/>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143160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AB07-B7B0-7273-C058-EF3E52A09E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14349F-A6E8-2F8A-2953-6396B18D3D9C}"/>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4" name="Footer Placeholder 3">
            <a:extLst>
              <a:ext uri="{FF2B5EF4-FFF2-40B4-BE49-F238E27FC236}">
                <a16:creationId xmlns:a16="http://schemas.microsoft.com/office/drawing/2014/main" id="{21032DEF-1D29-41EB-2E7D-F635F10011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A4B410-4921-D266-A193-B85511BFFCA3}"/>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187100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E2E807-11F6-BE90-BE10-A83E0A370FC4}"/>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3" name="Footer Placeholder 2">
            <a:extLst>
              <a:ext uri="{FF2B5EF4-FFF2-40B4-BE49-F238E27FC236}">
                <a16:creationId xmlns:a16="http://schemas.microsoft.com/office/drawing/2014/main" id="{5B33B51D-D2F1-B47C-B2CB-A2B5B9098C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A779A9-1E10-4C02-4B69-67B22A7D193D}"/>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336586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2103-DBD0-FF10-9A05-A1054DDA6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9735D1-BA3E-A8AD-F130-C12D4A020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B5FF0F-6D66-F29F-5CF5-5ECFE9674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0CB26-B37F-6511-FA2D-6484E1A11699}"/>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6" name="Footer Placeholder 5">
            <a:extLst>
              <a:ext uri="{FF2B5EF4-FFF2-40B4-BE49-F238E27FC236}">
                <a16:creationId xmlns:a16="http://schemas.microsoft.com/office/drawing/2014/main" id="{3AEBACF7-6C6A-DADF-8113-4F053BAFC2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138E6-3B94-9110-B9A2-97E0510E8D11}"/>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118704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3072-2161-F2F8-CD70-6E8BB0F0B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93D32D-9C6C-1FCE-4DFF-B1E3ACBAF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680BC9-DFB8-2CCA-28D8-AFC081CCB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43A31-B849-B14E-11BF-7D5C54F32D37}"/>
              </a:ext>
            </a:extLst>
          </p:cNvPr>
          <p:cNvSpPr>
            <a:spLocks noGrp="1"/>
          </p:cNvSpPr>
          <p:nvPr>
            <p:ph type="dt" sz="half" idx="10"/>
          </p:nvPr>
        </p:nvSpPr>
        <p:spPr/>
        <p:txBody>
          <a:bodyPr/>
          <a:lstStyle/>
          <a:p>
            <a:fld id="{EB4C9A42-3D08-4973-B5DB-468F899C0402}" type="datetimeFigureOut">
              <a:rPr lang="en-GB" smtClean="0"/>
              <a:t>27/11/2024</a:t>
            </a:fld>
            <a:endParaRPr lang="en-GB"/>
          </a:p>
        </p:txBody>
      </p:sp>
      <p:sp>
        <p:nvSpPr>
          <p:cNvPr id="6" name="Footer Placeholder 5">
            <a:extLst>
              <a:ext uri="{FF2B5EF4-FFF2-40B4-BE49-F238E27FC236}">
                <a16:creationId xmlns:a16="http://schemas.microsoft.com/office/drawing/2014/main" id="{49865DDF-0DBD-F432-DC33-285BC5FAE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851227-9C14-44D8-D62F-347A55B2AF9A}"/>
              </a:ext>
            </a:extLst>
          </p:cNvPr>
          <p:cNvSpPr>
            <a:spLocks noGrp="1"/>
          </p:cNvSpPr>
          <p:nvPr>
            <p:ph type="sldNum" sz="quarter" idx="12"/>
          </p:nvPr>
        </p:nvSpPr>
        <p:spPr/>
        <p:txBody>
          <a:bodyPr/>
          <a:lstStyle/>
          <a:p>
            <a:fld id="{368C5C8D-D6F6-4D6F-B32B-BEE9C552233F}" type="slidenum">
              <a:rPr lang="en-GB" smtClean="0"/>
              <a:t>‹#›</a:t>
            </a:fld>
            <a:endParaRPr lang="en-GB"/>
          </a:p>
        </p:txBody>
      </p:sp>
    </p:spTree>
    <p:extLst>
      <p:ext uri="{BB962C8B-B14F-4D97-AF65-F5344CB8AC3E}">
        <p14:creationId xmlns:p14="http://schemas.microsoft.com/office/powerpoint/2010/main" val="260133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DC15F-545F-95A7-FD2D-6E121B6BA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34E69-F295-1507-9CB0-108307655B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7BC492-E4B6-583C-B9AE-A597CC5515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4C9A42-3D08-4973-B5DB-468F899C0402}" type="datetimeFigureOut">
              <a:rPr lang="en-GB" smtClean="0"/>
              <a:t>27/11/2024</a:t>
            </a:fld>
            <a:endParaRPr lang="en-GB"/>
          </a:p>
        </p:txBody>
      </p:sp>
      <p:sp>
        <p:nvSpPr>
          <p:cNvPr id="5" name="Footer Placeholder 4">
            <a:extLst>
              <a:ext uri="{FF2B5EF4-FFF2-40B4-BE49-F238E27FC236}">
                <a16:creationId xmlns:a16="http://schemas.microsoft.com/office/drawing/2014/main" id="{1BB36F4D-1D73-24F9-94A8-980BE6517A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0F83A27-C984-C3FF-D112-3E7796B4B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8C5C8D-D6F6-4D6F-B32B-BEE9C552233F}" type="slidenum">
              <a:rPr lang="en-GB" smtClean="0"/>
              <a:t>‹#›</a:t>
            </a:fld>
            <a:endParaRPr lang="en-GB"/>
          </a:p>
        </p:txBody>
      </p:sp>
    </p:spTree>
    <p:extLst>
      <p:ext uri="{BB962C8B-B14F-4D97-AF65-F5344CB8AC3E}">
        <p14:creationId xmlns:p14="http://schemas.microsoft.com/office/powerpoint/2010/main" val="327227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m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15.tmp"/></Relationships>
</file>

<file path=ppt/slides/_rels/slide11.xml.rels><?xml version="1.0" encoding="UTF-8" standalone="yes"?>
<Relationships xmlns="http://schemas.openxmlformats.org/package/2006/relationships"><Relationship Id="rId8" Type="http://schemas.openxmlformats.org/officeDocument/2006/relationships/hyperlink" Target="https://www.safeguardingsolihull.org.uk/lscp/wp-content/uploads/sites/3/2023/11/Neglect-Screening-Tool-Guide-v2.pdf" TargetMode="External"/><Relationship Id="rId3" Type="http://schemas.openxmlformats.org/officeDocument/2006/relationships/hyperlink" Target="https://westmidlands.procedures.org.uk/assets/clients/6/Thresholds_Guidance_25Nov22%20(004).pdf" TargetMode="External"/><Relationship Id="rId7" Type="http://schemas.openxmlformats.org/officeDocument/2006/relationships/hyperlink" Target="https://westmidlands.procedures.org.uk/assets/clients/6/Neglect-Screening-tool%20with%20feedback%20link.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afeguardingsolihull.org.uk/lscp/wp-content/uploads/sites/3/2023/11/A-guide-to-compiling-chronologies-and-when-to-write-multi-agency-chronologies-v3.pdf" TargetMode="External"/><Relationship Id="rId11" Type="http://schemas.openxmlformats.org/officeDocument/2006/relationships/image" Target="../media/image16.tmp"/><Relationship Id="rId5" Type="http://schemas.openxmlformats.org/officeDocument/2006/relationships/hyperlink" Target="https://www.safeguardingsolihull.org.uk/lscp/wp-content/uploads/sites/3/2023/11/Multi-agency-Chronology-Solihull_.docx" TargetMode="External"/><Relationship Id="rId10" Type="http://schemas.openxmlformats.org/officeDocument/2006/relationships/image" Target="../media/image2.png"/><Relationship Id="rId4" Type="http://schemas.openxmlformats.org/officeDocument/2006/relationships/hyperlink" Target="https://www.safeguardingsolihull.org.uk/lscp/wp-content/uploads/sites/3/2023/11/SSCP-Neglect-Continuum-of-Tools-v3.pdf" TargetMode="External"/><Relationship Id="rId9" Type="http://schemas.openxmlformats.org/officeDocument/2006/relationships/hyperlink" Target="https://www.safeguardingsolihull.org.uk/lscp/multi-agency-procedures-and-practice-guidance/neglect-strategy/graded-care-profile-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ixabay.com/en/ear-listen-hear-gossip-sound-2559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svgsilh.com/fr/00bcd4/image/1262311.html" TargetMode="Externa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ngall.com/stress-png/download/37299"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sutfPqtQFEc?start=9&amp;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tifg45kbE-I?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yanhr.blogspot.com/2009_10_01_archive.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c_wOnJJEfxE?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www.pngall.com/strategy-png/download/683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2B94C8F-2FE1-939B-E32D-82C29559882F}"/>
              </a:ext>
            </a:extLst>
          </p:cNvPr>
          <p:cNvSpPr>
            <a:spLocks noGrp="1"/>
          </p:cNvSpPr>
          <p:nvPr>
            <p:ph type="subTitle" idx="1"/>
          </p:nvPr>
        </p:nvSpPr>
        <p:spPr>
          <a:xfrm>
            <a:off x="831353" y="4428332"/>
            <a:ext cx="4042012" cy="1655762"/>
          </a:xfrm>
        </p:spPr>
        <p:txBody>
          <a:bodyPr>
            <a:noAutofit/>
          </a:bodyPr>
          <a:lstStyle/>
          <a:p>
            <a:r>
              <a:rPr lang="en-GB" sz="4000" b="1" dirty="0">
                <a:solidFill>
                  <a:schemeClr val="tx2"/>
                </a:solidFill>
              </a:rPr>
              <a:t>Child neglect- working with parents/ carers </a:t>
            </a:r>
          </a:p>
        </p:txBody>
      </p:sp>
      <p:pic>
        <p:nvPicPr>
          <p:cNvPr id="4" name="Picture 3" descr="A white paper with a person's head on it&#10;&#10;Description automatically generated">
            <a:extLst>
              <a:ext uri="{FF2B5EF4-FFF2-40B4-BE49-F238E27FC236}">
                <a16:creationId xmlns:a16="http://schemas.microsoft.com/office/drawing/2014/main" id="{B70A2F9D-2A92-3EB3-C01C-A73475F28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44" y="1122363"/>
            <a:ext cx="5917802" cy="4133850"/>
          </a:xfrm>
          <a:prstGeom prst="rect">
            <a:avLst/>
          </a:prstGeom>
        </p:spPr>
      </p:pic>
      <p:pic>
        <p:nvPicPr>
          <p:cNvPr id="6" name="Picture 5" descr="A logo of a person with a white object&#10;&#10;Description automatically generated">
            <a:extLst>
              <a:ext uri="{FF2B5EF4-FFF2-40B4-BE49-F238E27FC236}">
                <a16:creationId xmlns:a16="http://schemas.microsoft.com/office/drawing/2014/main" id="{1188B1D8-8C40-5D37-111A-C767E3E54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13" y="410421"/>
            <a:ext cx="4271652" cy="1423884"/>
          </a:xfrm>
          <a:prstGeom prst="rect">
            <a:avLst/>
          </a:prstGeom>
        </p:spPr>
      </p:pic>
      <p:pic>
        <p:nvPicPr>
          <p:cNvPr id="5" name="Picture 4" descr="A qr code on a white square&#10;&#10;Description automatically generated">
            <a:extLst>
              <a:ext uri="{FF2B5EF4-FFF2-40B4-BE49-F238E27FC236}">
                <a16:creationId xmlns:a16="http://schemas.microsoft.com/office/drawing/2014/main" id="{D3F0E220-691D-6030-288A-142D7424B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6353" y="2327155"/>
            <a:ext cx="1762371" cy="1724266"/>
          </a:xfrm>
          <a:prstGeom prst="rect">
            <a:avLst/>
          </a:prstGeom>
        </p:spPr>
      </p:pic>
    </p:spTree>
    <p:extLst>
      <p:ext uri="{BB962C8B-B14F-4D97-AF65-F5344CB8AC3E}">
        <p14:creationId xmlns:p14="http://schemas.microsoft.com/office/powerpoint/2010/main" val="268573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2F80-BD0E-16FB-6D7F-5115728C28A8}"/>
              </a:ext>
            </a:extLst>
          </p:cNvPr>
          <p:cNvSpPr>
            <a:spLocks noGrp="1"/>
          </p:cNvSpPr>
          <p:nvPr>
            <p:ph type="title"/>
          </p:nvPr>
        </p:nvSpPr>
        <p:spPr/>
        <p:txBody>
          <a:bodyPr/>
          <a:lstStyle/>
          <a:p>
            <a:r>
              <a:rPr lang="en-GB" dirty="0">
                <a:solidFill>
                  <a:schemeClr val="tx2"/>
                </a:solidFill>
              </a:rPr>
              <a:t>What do you do if you think a child is being neglected? </a:t>
            </a:r>
          </a:p>
        </p:txBody>
      </p:sp>
      <p:graphicFrame>
        <p:nvGraphicFramePr>
          <p:cNvPr id="4" name="Content Placeholder 3">
            <a:extLst>
              <a:ext uri="{FF2B5EF4-FFF2-40B4-BE49-F238E27FC236}">
                <a16:creationId xmlns:a16="http://schemas.microsoft.com/office/drawing/2014/main" id="{D835AA91-E60A-F1B2-EA14-012EBF47A19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diagram of a child's life cycle&#10;&#10;Description automatically generated">
            <a:extLst>
              <a:ext uri="{FF2B5EF4-FFF2-40B4-BE49-F238E27FC236}">
                <a16:creationId xmlns:a16="http://schemas.microsoft.com/office/drawing/2014/main" id="{5FD3FFA4-7BDF-EE01-5D7E-30E53491DF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9055" y="4110182"/>
            <a:ext cx="1052945" cy="1588654"/>
          </a:xfrm>
          <a:prstGeom prst="rect">
            <a:avLst/>
          </a:prstGeom>
        </p:spPr>
      </p:pic>
      <p:pic>
        <p:nvPicPr>
          <p:cNvPr id="10" name="Picture 9" descr="A screenshot of a survey&#10;&#10;Description automatically generated">
            <a:extLst>
              <a:ext uri="{FF2B5EF4-FFF2-40B4-BE49-F238E27FC236}">
                <a16:creationId xmlns:a16="http://schemas.microsoft.com/office/drawing/2014/main" id="{D0882A5F-AB25-EF54-0961-BF30747EBA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8476" y="2142836"/>
            <a:ext cx="1059015" cy="1616363"/>
          </a:xfrm>
          <a:prstGeom prst="rect">
            <a:avLst/>
          </a:prstGeom>
        </p:spPr>
      </p:pic>
      <p:pic>
        <p:nvPicPr>
          <p:cNvPr id="11" name="Picture 10" descr="A logo of a person with a white object&#10;&#10;Description automatically generated">
            <a:extLst>
              <a:ext uri="{FF2B5EF4-FFF2-40B4-BE49-F238E27FC236}">
                <a16:creationId xmlns:a16="http://schemas.microsoft.com/office/drawing/2014/main" id="{065D93C6-4DA9-3822-EB41-9BCC0D5DD8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5636" y="5698836"/>
            <a:ext cx="1818689" cy="606230"/>
          </a:xfrm>
          <a:prstGeom prst="rect">
            <a:avLst/>
          </a:prstGeom>
        </p:spPr>
      </p:pic>
    </p:spTree>
    <p:extLst>
      <p:ext uri="{BB962C8B-B14F-4D97-AF65-F5344CB8AC3E}">
        <p14:creationId xmlns:p14="http://schemas.microsoft.com/office/powerpoint/2010/main" val="366752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DF93-4E6F-B779-E32B-0CC78C79A2CA}"/>
              </a:ext>
            </a:extLst>
          </p:cNvPr>
          <p:cNvSpPr>
            <a:spLocks noGrp="1"/>
          </p:cNvSpPr>
          <p:nvPr>
            <p:ph type="title"/>
          </p:nvPr>
        </p:nvSpPr>
        <p:spPr>
          <a:xfrm>
            <a:off x="838200" y="190920"/>
            <a:ext cx="10515600" cy="763674"/>
          </a:xfrm>
        </p:spPr>
        <p:txBody>
          <a:bodyPr/>
          <a:lstStyle/>
          <a:p>
            <a:r>
              <a:rPr lang="en-GB" dirty="0">
                <a:solidFill>
                  <a:schemeClr val="tx2"/>
                </a:solidFill>
              </a:rPr>
              <a:t>Where can I find further information? </a:t>
            </a:r>
          </a:p>
        </p:txBody>
      </p:sp>
      <p:sp>
        <p:nvSpPr>
          <p:cNvPr id="3" name="Content Placeholder 2">
            <a:extLst>
              <a:ext uri="{FF2B5EF4-FFF2-40B4-BE49-F238E27FC236}">
                <a16:creationId xmlns:a16="http://schemas.microsoft.com/office/drawing/2014/main" id="{0621E990-C29E-8C93-C248-68756689B3B9}"/>
              </a:ext>
            </a:extLst>
          </p:cNvPr>
          <p:cNvSpPr>
            <a:spLocks noGrp="1"/>
          </p:cNvSpPr>
          <p:nvPr>
            <p:ph idx="1"/>
          </p:nvPr>
        </p:nvSpPr>
        <p:spPr>
          <a:xfrm>
            <a:off x="838200" y="954594"/>
            <a:ext cx="10515600" cy="5712486"/>
          </a:xfrm>
        </p:spPr>
        <p:txBody>
          <a:bodyPr>
            <a:normAutofit fontScale="62500" lnSpcReduction="20000"/>
          </a:bodyPr>
          <a:lstStyle/>
          <a:p>
            <a:r>
              <a:rPr lang="en-GB" b="0" i="0" u="sng" dirty="0">
                <a:solidFill>
                  <a:srgbClr val="845CBC"/>
                </a:solidFill>
                <a:effectLst/>
                <a:latin typeface="Roboto" panose="02000000000000000000" pitchFamily="2" charset="0"/>
                <a:hlinkClick r:id="rId3"/>
              </a:rPr>
              <a:t>Solihull SCP Threshold Guidance</a:t>
            </a:r>
            <a:r>
              <a:rPr lang="en-GB" b="0" i="0" dirty="0">
                <a:solidFill>
                  <a:srgbClr val="000000"/>
                </a:solidFill>
                <a:effectLst/>
                <a:latin typeface="Roboto" panose="02000000000000000000" pitchFamily="2" charset="0"/>
              </a:rPr>
              <a:t> – </a:t>
            </a:r>
            <a:r>
              <a:rPr lang="en-GB" b="0" i="0" dirty="0">
                <a:solidFill>
                  <a:schemeClr val="tx2"/>
                </a:solidFill>
                <a:effectLst/>
                <a:latin typeface="Roboto" panose="02000000000000000000" pitchFamily="2" charset="0"/>
              </a:rPr>
              <a:t>Right Help Right Time Right Response; guidance for practitioners on the response to be provided to children and families in Solihull at different levels of need</a:t>
            </a:r>
          </a:p>
          <a:p>
            <a:pPr marL="0" indent="0" algn="l">
              <a:buNone/>
            </a:pPr>
            <a:r>
              <a:rPr lang="en-GB" b="1" i="0" u="sng" dirty="0">
                <a:solidFill>
                  <a:schemeClr val="tx2"/>
                </a:solidFill>
                <a:effectLst/>
                <a:latin typeface="Roboto" panose="02000000000000000000" pitchFamily="2" charset="0"/>
              </a:rPr>
              <a:t>Neglect Tools</a:t>
            </a:r>
            <a:endParaRPr lang="en-GB" b="0" i="0" dirty="0">
              <a:solidFill>
                <a:schemeClr val="tx2"/>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4"/>
              </a:rPr>
              <a:t>SSCP Neglect Continuum of Tools</a:t>
            </a:r>
            <a:endParaRPr lang="en-GB" b="0" i="0" dirty="0">
              <a:solidFill>
                <a:srgbClr val="000000"/>
              </a:solidFill>
              <a:effectLst/>
              <a:latin typeface="Roboto" panose="02000000000000000000" pitchFamily="2" charset="0"/>
            </a:endParaRPr>
          </a:p>
          <a:p>
            <a:pPr algn="l"/>
            <a:r>
              <a:rPr lang="en-GB" b="1" i="0" dirty="0">
                <a:solidFill>
                  <a:schemeClr val="tx2"/>
                </a:solidFill>
                <a:effectLst/>
                <a:latin typeface="Roboto" panose="02000000000000000000" pitchFamily="2" charset="0"/>
              </a:rPr>
              <a:t>Chronologies</a:t>
            </a:r>
            <a:endParaRPr lang="en-GB" b="0" i="0" dirty="0">
              <a:solidFill>
                <a:schemeClr val="tx2"/>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5"/>
              </a:rPr>
              <a:t>Multi-agency Chronology Template</a:t>
            </a:r>
            <a:endParaRPr lang="en-GB" b="0" i="0" dirty="0">
              <a:solidFill>
                <a:srgbClr val="000000"/>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6"/>
              </a:rPr>
              <a:t>Multi-agency Chronology Guide</a:t>
            </a:r>
            <a:endParaRPr lang="en-GB" b="0" i="0" dirty="0">
              <a:solidFill>
                <a:srgbClr val="000000"/>
              </a:solidFill>
              <a:effectLst/>
              <a:latin typeface="Roboto" panose="02000000000000000000" pitchFamily="2" charset="0"/>
            </a:endParaRPr>
          </a:p>
          <a:p>
            <a:pPr algn="l"/>
            <a:r>
              <a:rPr lang="en-GB" b="1" i="0" dirty="0">
                <a:solidFill>
                  <a:schemeClr val="tx2"/>
                </a:solidFill>
                <a:effectLst/>
                <a:latin typeface="Roboto" panose="02000000000000000000" pitchFamily="2" charset="0"/>
              </a:rPr>
              <a:t>Screening Tool</a:t>
            </a:r>
            <a:endParaRPr lang="en-GB" b="0" i="0" dirty="0">
              <a:solidFill>
                <a:schemeClr val="tx2"/>
              </a:solidFill>
              <a:effectLst/>
              <a:latin typeface="Roboto" panose="02000000000000000000" pitchFamily="2" charset="0"/>
            </a:endParaRPr>
          </a:p>
          <a:p>
            <a:pPr algn="l"/>
            <a:r>
              <a:rPr lang="en-GB" b="0" i="0" u="sng" dirty="0">
                <a:solidFill>
                  <a:srgbClr val="845CBC"/>
                </a:solidFill>
                <a:effectLst/>
                <a:latin typeface="Roboto" panose="02000000000000000000" pitchFamily="2" charset="0"/>
                <a:hlinkClick r:id="rId7"/>
              </a:rPr>
              <a:t>Neglect Screening Tool</a:t>
            </a:r>
            <a:endParaRPr lang="en-GB" b="0" i="0" dirty="0">
              <a:solidFill>
                <a:srgbClr val="000000"/>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8"/>
              </a:rPr>
              <a:t>Neglect Screening Tool Guide</a:t>
            </a:r>
            <a:endParaRPr lang="en-GB" b="0" i="0" dirty="0">
              <a:solidFill>
                <a:srgbClr val="000000"/>
              </a:solidFill>
              <a:effectLst/>
              <a:latin typeface="Roboto" panose="02000000000000000000" pitchFamily="2" charset="0"/>
            </a:endParaRPr>
          </a:p>
          <a:p>
            <a:pPr algn="l"/>
            <a:r>
              <a:rPr lang="en-GB" b="1" i="0" dirty="0">
                <a:solidFill>
                  <a:schemeClr val="tx2"/>
                </a:solidFill>
                <a:effectLst/>
                <a:latin typeface="Roboto" panose="02000000000000000000" pitchFamily="2" charset="0"/>
              </a:rPr>
              <a:t>Graded Care Profile </a:t>
            </a:r>
            <a:endParaRPr lang="en-GB" b="0" i="0" dirty="0">
              <a:solidFill>
                <a:schemeClr val="tx2"/>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9"/>
              </a:rPr>
              <a:t>SSCP Graded Care Profile</a:t>
            </a:r>
            <a:endParaRPr lang="en-GB" b="0" i="0" u="sng" dirty="0">
              <a:solidFill>
                <a:srgbClr val="0076A3"/>
              </a:solidFill>
              <a:effectLst/>
              <a:latin typeface="Roboto" panose="02000000000000000000" pitchFamily="2" charset="0"/>
            </a:endParaRPr>
          </a:p>
          <a:p>
            <a:pPr marL="0" indent="0" algn="l">
              <a:buNone/>
            </a:pPr>
            <a:r>
              <a:rPr lang="en-GB" b="1" i="0" dirty="0">
                <a:solidFill>
                  <a:schemeClr val="tx2"/>
                </a:solidFill>
                <a:effectLst/>
                <a:latin typeface="Roboto" panose="02000000000000000000" pitchFamily="2" charset="0"/>
              </a:rPr>
              <a:t>If you think a child is in imminent danger, call 999. </a:t>
            </a:r>
            <a:r>
              <a:rPr lang="en-GB" b="1" i="0" dirty="0">
                <a:solidFill>
                  <a:schemeClr val="tx2"/>
                </a:solidFill>
                <a:effectLst/>
                <a:latin typeface="-apple-system"/>
              </a:rPr>
              <a:t>If you have significant worries, please call the MASH Team to speak to the Duty Social Worker for advice:</a:t>
            </a:r>
          </a:p>
          <a:p>
            <a:pPr lvl="1"/>
            <a:r>
              <a:rPr lang="en-GB" b="1" i="0" dirty="0">
                <a:solidFill>
                  <a:schemeClr val="tx2"/>
                </a:solidFill>
                <a:effectLst/>
                <a:latin typeface="-apple-system"/>
              </a:rPr>
              <a:t>0121 788 4300 option 2 (Monday to Thursday 8:45am - 5:20pm, Friday 8:45am - 4.30pm), or</a:t>
            </a:r>
          </a:p>
          <a:p>
            <a:pPr lvl="1"/>
            <a:r>
              <a:rPr lang="en-GB" b="1" i="0" dirty="0">
                <a:solidFill>
                  <a:schemeClr val="tx2"/>
                </a:solidFill>
                <a:effectLst/>
                <a:latin typeface="-apple-system"/>
              </a:rPr>
              <a:t>0121 605 6060 (Evenings, weekends or bank holidays)</a:t>
            </a:r>
          </a:p>
          <a:p>
            <a:pPr marL="457200" lvl="1" indent="0">
              <a:buNone/>
            </a:pPr>
            <a:endParaRPr lang="en-GB" b="1" i="0" dirty="0">
              <a:solidFill>
                <a:schemeClr val="tx2"/>
              </a:solidFill>
              <a:effectLst/>
              <a:latin typeface="-apple-system"/>
            </a:endParaRPr>
          </a:p>
          <a:p>
            <a:pPr marL="0" indent="0">
              <a:buNone/>
            </a:pPr>
            <a:r>
              <a:rPr lang="en-GB" i="0" dirty="0">
                <a:solidFill>
                  <a:schemeClr val="tx2"/>
                </a:solidFill>
                <a:effectLst/>
                <a:latin typeface="Roboto" panose="02000000000000000000" pitchFamily="2" charset="0"/>
              </a:rPr>
              <a:t>Further multi-agency training is available from Solihull Safeguarding Children Partnership </a:t>
            </a:r>
            <a:r>
              <a:rPr lang="en-GB" b="1" i="0" dirty="0">
                <a:solidFill>
                  <a:schemeClr val="tx2"/>
                </a:solidFill>
                <a:effectLst/>
                <a:latin typeface="Roboto" panose="02000000000000000000" pitchFamily="2" charset="0"/>
              </a:rPr>
              <a:t> </a:t>
            </a:r>
          </a:p>
          <a:p>
            <a:pPr marL="0" indent="0">
              <a:buNone/>
            </a:pPr>
            <a:r>
              <a:rPr lang="en-GB" b="1" i="0" dirty="0">
                <a:solidFill>
                  <a:schemeClr val="tx2"/>
                </a:solidFill>
                <a:effectLst/>
                <a:latin typeface="Roboto" panose="02000000000000000000" pitchFamily="2" charset="0"/>
              </a:rPr>
              <a:t>https://training.solihulllscp.co.uk/Learning-and-Development.aspx </a:t>
            </a:r>
            <a:endParaRPr lang="en-GB" b="0" i="0" dirty="0">
              <a:solidFill>
                <a:schemeClr val="tx2"/>
              </a:solidFill>
              <a:effectLst/>
              <a:latin typeface="Roboto" panose="02000000000000000000" pitchFamily="2" charset="0"/>
            </a:endParaRPr>
          </a:p>
          <a:p>
            <a:pPr marL="0" indent="0" algn="l">
              <a:buNone/>
            </a:pPr>
            <a:endParaRPr lang="en-GB" b="0" i="0" dirty="0">
              <a:solidFill>
                <a:srgbClr val="000000"/>
              </a:solidFill>
              <a:effectLst/>
              <a:latin typeface="Roboto" panose="02000000000000000000" pitchFamily="2" charset="0"/>
            </a:endParaRPr>
          </a:p>
          <a:p>
            <a:pPr marL="0" indent="0">
              <a:buNone/>
            </a:pPr>
            <a:endParaRPr lang="en-GB" dirty="0"/>
          </a:p>
        </p:txBody>
      </p:sp>
      <p:pic>
        <p:nvPicPr>
          <p:cNvPr id="4" name="Picture 3" descr="A logo of a person with a white object&#10;&#10;Description automatically generated">
            <a:extLst>
              <a:ext uri="{FF2B5EF4-FFF2-40B4-BE49-F238E27FC236}">
                <a16:creationId xmlns:a16="http://schemas.microsoft.com/office/drawing/2014/main" id="{D376F71A-4C32-6CDF-B3B0-97D4DCFA20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26265" y="62010"/>
            <a:ext cx="1818689" cy="606230"/>
          </a:xfrm>
          <a:prstGeom prst="rect">
            <a:avLst/>
          </a:prstGeom>
        </p:spPr>
      </p:pic>
      <p:pic>
        <p:nvPicPr>
          <p:cNvPr id="6" name="Picture 5" descr="A qr code on a white square&#10;&#10;Description automatically generated">
            <a:extLst>
              <a:ext uri="{FF2B5EF4-FFF2-40B4-BE49-F238E27FC236}">
                <a16:creationId xmlns:a16="http://schemas.microsoft.com/office/drawing/2014/main" id="{443D7EB8-0CC1-7DA1-2735-FF60B6C090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03549" y="2019887"/>
            <a:ext cx="1752845" cy="1790950"/>
          </a:xfrm>
          <a:prstGeom prst="rect">
            <a:avLst/>
          </a:prstGeom>
        </p:spPr>
      </p:pic>
    </p:spTree>
    <p:extLst>
      <p:ext uri="{BB962C8B-B14F-4D97-AF65-F5344CB8AC3E}">
        <p14:creationId xmlns:p14="http://schemas.microsoft.com/office/powerpoint/2010/main" val="98448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99F755-9FB0-2ECA-033E-1012822E898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603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5E10-4934-9791-242C-5C2DE544F2B7}"/>
              </a:ext>
            </a:extLst>
          </p:cNvPr>
          <p:cNvSpPr>
            <a:spLocks noGrp="1"/>
          </p:cNvSpPr>
          <p:nvPr>
            <p:ph type="title"/>
          </p:nvPr>
        </p:nvSpPr>
        <p:spPr>
          <a:xfrm>
            <a:off x="838200" y="365125"/>
            <a:ext cx="10515600" cy="1143635"/>
          </a:xfrm>
        </p:spPr>
        <p:txBody>
          <a:bodyPr/>
          <a:lstStyle/>
          <a:p>
            <a:pPr algn="ctr"/>
            <a:r>
              <a:rPr lang="en-GB" dirty="0">
                <a:solidFill>
                  <a:schemeClr val="tx2"/>
                </a:solidFill>
              </a:rPr>
              <a:t>Early Identification</a:t>
            </a:r>
          </a:p>
        </p:txBody>
      </p:sp>
      <p:sp>
        <p:nvSpPr>
          <p:cNvPr id="3" name="Content Placeholder 2">
            <a:extLst>
              <a:ext uri="{FF2B5EF4-FFF2-40B4-BE49-F238E27FC236}">
                <a16:creationId xmlns:a16="http://schemas.microsoft.com/office/drawing/2014/main" id="{24ADFC7B-56E4-3A13-8986-3955A965E0AC}"/>
              </a:ext>
            </a:extLst>
          </p:cNvPr>
          <p:cNvSpPr>
            <a:spLocks noGrp="1"/>
          </p:cNvSpPr>
          <p:nvPr>
            <p:ph idx="1"/>
          </p:nvPr>
        </p:nvSpPr>
        <p:spPr/>
        <p:txBody>
          <a:bodyPr/>
          <a:lstStyle/>
          <a:p>
            <a:r>
              <a:rPr lang="en-GB" dirty="0">
                <a:solidFill>
                  <a:schemeClr val="tx2"/>
                </a:solidFill>
              </a:rPr>
              <a:t>If we can identify problems at the earliest opportunity and work together to support each other, we will make a difference and prevent problems from escalating. </a:t>
            </a:r>
          </a:p>
          <a:p>
            <a:r>
              <a:rPr lang="en-GB" dirty="0">
                <a:solidFill>
                  <a:schemeClr val="tx2"/>
                </a:solidFill>
              </a:rPr>
              <a:t>This is so important when addressing neglect. </a:t>
            </a:r>
          </a:p>
          <a:p>
            <a:r>
              <a:rPr lang="en-GB" dirty="0">
                <a:solidFill>
                  <a:schemeClr val="tx2"/>
                </a:solidFill>
              </a:rPr>
              <a:t>Sometimes speaking with parents/ carers about the care their child is receiving from them can be daunting and difficult, as these conversations can often become emotional and can put a strain on your relationship with them. </a:t>
            </a:r>
          </a:p>
        </p:txBody>
      </p:sp>
      <p:pic>
        <p:nvPicPr>
          <p:cNvPr id="5" name="Picture 4" descr="A diagram of a child's life cycle&#10;&#10;Description automatically generated">
            <a:extLst>
              <a:ext uri="{FF2B5EF4-FFF2-40B4-BE49-F238E27FC236}">
                <a16:creationId xmlns:a16="http://schemas.microsoft.com/office/drawing/2014/main" id="{BB67F677-B9A3-3213-8A04-9A81F6CF0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215" y="4816149"/>
            <a:ext cx="1873899" cy="1873899"/>
          </a:xfrm>
          <a:prstGeom prst="rect">
            <a:avLst/>
          </a:prstGeom>
        </p:spPr>
      </p:pic>
    </p:spTree>
    <p:extLst>
      <p:ext uri="{BB962C8B-B14F-4D97-AF65-F5344CB8AC3E}">
        <p14:creationId xmlns:p14="http://schemas.microsoft.com/office/powerpoint/2010/main" val="33534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8BA7-173B-7840-FC53-6C11C27338A5}"/>
              </a:ext>
            </a:extLst>
          </p:cNvPr>
          <p:cNvSpPr>
            <a:spLocks noGrp="1"/>
          </p:cNvSpPr>
          <p:nvPr>
            <p:ph type="title"/>
          </p:nvPr>
        </p:nvSpPr>
        <p:spPr>
          <a:xfrm>
            <a:off x="838200" y="133166"/>
            <a:ext cx="10515600" cy="547872"/>
          </a:xfrm>
        </p:spPr>
        <p:txBody>
          <a:bodyPr>
            <a:normAutofit/>
          </a:bodyPr>
          <a:lstStyle/>
          <a:p>
            <a:pPr algn="ctr"/>
            <a:r>
              <a:rPr lang="en-GB" sz="3200" dirty="0">
                <a:solidFill>
                  <a:schemeClr val="tx2"/>
                </a:solidFill>
              </a:rPr>
              <a:t>Tips on starting and managing these conversations</a:t>
            </a:r>
          </a:p>
        </p:txBody>
      </p:sp>
      <p:sp>
        <p:nvSpPr>
          <p:cNvPr id="3" name="Content Placeholder 2">
            <a:extLst>
              <a:ext uri="{FF2B5EF4-FFF2-40B4-BE49-F238E27FC236}">
                <a16:creationId xmlns:a16="http://schemas.microsoft.com/office/drawing/2014/main" id="{C4C99C28-3947-B976-6A33-15ABB19756C6}"/>
              </a:ext>
            </a:extLst>
          </p:cNvPr>
          <p:cNvSpPr>
            <a:spLocks noGrp="1"/>
          </p:cNvSpPr>
          <p:nvPr>
            <p:ph idx="1"/>
          </p:nvPr>
        </p:nvSpPr>
        <p:spPr>
          <a:xfrm>
            <a:off x="195309" y="681038"/>
            <a:ext cx="11869444" cy="5790783"/>
          </a:xfrm>
        </p:spPr>
        <p:txBody>
          <a:bodyPr>
            <a:normAutofit/>
          </a:bodyPr>
          <a:lstStyle/>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Start talking about concerns as soon as they are noticed or reported- it will be easier to talk about emerging concerns and offer support than to discuss child protection concerns and social care referrals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Take time to understand the parent or carers position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Encourage parents and carers to use their established networks for help and support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Be respectful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Be courteous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Be on time for any pre-arranged appointments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Don’t use jargon, use language that the parent or carer will understand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Give clear explanations of your concerns and how you would like to be able to support the child and family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Be open and honest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Take the time to really listen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Take away distractions so you are able to give the conversation your full attention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Listen and really hear what is being said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Have patience </a:t>
            </a:r>
          </a:p>
          <a:p>
            <a:pPr marL="342900" lvl="0" indent="-342900">
              <a:buSzPts val="1000"/>
              <a:buFont typeface="Symbol" panose="05050102010706020507" pitchFamily="18" charset="2"/>
              <a:buChar char=""/>
              <a:tabLst>
                <a:tab pos="45720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Take a break and arrange some time to revisit the conversation in the coming days </a:t>
            </a:r>
          </a:p>
          <a:p>
            <a:pPr marL="0" indent="0">
              <a:buNone/>
            </a:pPr>
            <a:endParaRPr lang="en-GB" dirty="0"/>
          </a:p>
        </p:txBody>
      </p:sp>
      <p:pic>
        <p:nvPicPr>
          <p:cNvPr id="5" name="Graphic 4">
            <a:extLst>
              <a:ext uri="{FF2B5EF4-FFF2-40B4-BE49-F238E27FC236}">
                <a16:creationId xmlns:a16="http://schemas.microsoft.com/office/drawing/2014/main" id="{11E57C50-8E41-B0D5-CF48-2FDFC5ACC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9150927" y="1735855"/>
            <a:ext cx="2202873" cy="1418253"/>
          </a:xfrm>
          <a:prstGeom prst="rect">
            <a:avLst/>
          </a:prstGeom>
        </p:spPr>
      </p:pic>
      <p:pic>
        <p:nvPicPr>
          <p:cNvPr id="7" name="Picture 6" descr="A close up of a person's ear&#10;&#10;Description automatically generated">
            <a:extLst>
              <a:ext uri="{FF2B5EF4-FFF2-40B4-BE49-F238E27FC236}">
                <a16:creationId xmlns:a16="http://schemas.microsoft.com/office/drawing/2014/main" id="{F6AA849D-0D12-49DE-C988-D67E9CDF86C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659361" y="4157731"/>
            <a:ext cx="1388454" cy="2314090"/>
          </a:xfrm>
          <a:prstGeom prst="rect">
            <a:avLst/>
          </a:prstGeom>
        </p:spPr>
      </p:pic>
    </p:spTree>
    <p:extLst>
      <p:ext uri="{BB962C8B-B14F-4D97-AF65-F5344CB8AC3E}">
        <p14:creationId xmlns:p14="http://schemas.microsoft.com/office/powerpoint/2010/main" val="267036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E807-5EBF-42CF-ADE8-1D9418FB1F72}"/>
              </a:ext>
            </a:extLst>
          </p:cNvPr>
          <p:cNvSpPr>
            <a:spLocks noGrp="1"/>
          </p:cNvSpPr>
          <p:nvPr>
            <p:ph type="title"/>
          </p:nvPr>
        </p:nvSpPr>
        <p:spPr/>
        <p:txBody>
          <a:bodyPr/>
          <a:lstStyle/>
          <a:p>
            <a:pPr algn="ctr"/>
            <a:r>
              <a:rPr lang="en-GB" dirty="0">
                <a:solidFill>
                  <a:schemeClr val="tx2"/>
                </a:solidFill>
              </a:rPr>
              <a:t>Three things that may impact parents/ carers engagement </a:t>
            </a:r>
          </a:p>
        </p:txBody>
      </p:sp>
      <p:sp>
        <p:nvSpPr>
          <p:cNvPr id="3" name="Content Placeholder 2">
            <a:extLst>
              <a:ext uri="{FF2B5EF4-FFF2-40B4-BE49-F238E27FC236}">
                <a16:creationId xmlns:a16="http://schemas.microsoft.com/office/drawing/2014/main" id="{80CA5048-8221-8DB5-5E7F-A3AAEA873FBA}"/>
              </a:ext>
            </a:extLst>
          </p:cNvPr>
          <p:cNvSpPr>
            <a:spLocks noGrp="1"/>
          </p:cNvSpPr>
          <p:nvPr>
            <p:ph idx="1"/>
          </p:nvPr>
        </p:nvSpPr>
        <p:spPr/>
        <p:txBody>
          <a:bodyPr/>
          <a:lstStyle/>
          <a:p>
            <a:r>
              <a:rPr lang="en-GB" dirty="0"/>
              <a:t>1. If the parents and carers have experienced adversity themselves and had a steady supply of highly stressful circumstances; a consequence may be continually activated stress response. </a:t>
            </a:r>
          </a:p>
          <a:p>
            <a:r>
              <a:rPr lang="en-GB" dirty="0"/>
              <a:t>If the stress response is being easily aroused, the person may stay on high alert, which reduces cognitive resources, limits the ability to self- </a:t>
            </a:r>
            <a:r>
              <a:rPr lang="en-GB" dirty="0">
                <a:solidFill>
                  <a:schemeClr val="tx2"/>
                </a:solidFill>
              </a:rPr>
              <a:t>regulate</a:t>
            </a:r>
            <a:r>
              <a:rPr lang="en-GB" dirty="0"/>
              <a:t>, and has an impact on health &amp; wellbeing. </a:t>
            </a:r>
          </a:p>
          <a:p>
            <a:r>
              <a:rPr lang="en-GB" dirty="0"/>
              <a:t>Someone identify that you may not be meeting the needs of your child, can bring stigma and shame and reinforce negative beliefs about the parent/ carer's own abilities </a:t>
            </a:r>
          </a:p>
        </p:txBody>
      </p:sp>
      <p:pic>
        <p:nvPicPr>
          <p:cNvPr id="7" name="Picture 6" descr="A silhouette of a person with lightning bolts&#10;&#10;Description automatically generated">
            <a:extLst>
              <a:ext uri="{FF2B5EF4-FFF2-40B4-BE49-F238E27FC236}">
                <a16:creationId xmlns:a16="http://schemas.microsoft.com/office/drawing/2014/main" id="{715FABDF-5B58-AACE-7496-E36CF66589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62926" y="1026367"/>
            <a:ext cx="2712133" cy="1423870"/>
          </a:xfrm>
          <a:prstGeom prst="rect">
            <a:avLst/>
          </a:prstGeom>
        </p:spPr>
      </p:pic>
    </p:spTree>
    <p:extLst>
      <p:ext uri="{BB962C8B-B14F-4D97-AF65-F5344CB8AC3E}">
        <p14:creationId xmlns:p14="http://schemas.microsoft.com/office/powerpoint/2010/main" val="277155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Toxic Stress Affects Us, and What We Can Do About It">
            <a:hlinkClick r:id="" action="ppaction://media"/>
            <a:extLst>
              <a:ext uri="{FF2B5EF4-FFF2-40B4-BE49-F238E27FC236}">
                <a16:creationId xmlns:a16="http://schemas.microsoft.com/office/drawing/2014/main" id="{F82B8FFD-DBB3-47C9-8F03-79658B1D13DE}"/>
              </a:ext>
            </a:extLst>
          </p:cNvPr>
          <p:cNvPicPr>
            <a:picLocks noGrp="1" noRot="1" noChangeAspect="1"/>
          </p:cNvPicPr>
          <p:nvPr>
            <p:ph idx="1"/>
            <a:videoFile r:link="rId1"/>
          </p:nvPr>
        </p:nvPicPr>
        <p:blipFill>
          <a:blip r:embed="rId4"/>
          <a:stretch>
            <a:fillRect/>
          </a:stretch>
        </p:blipFill>
        <p:spPr>
          <a:xfrm>
            <a:off x="382640" y="153856"/>
            <a:ext cx="11193842" cy="6324948"/>
          </a:xfrm>
          <a:prstGeom prst="rect">
            <a:avLst/>
          </a:prstGeom>
        </p:spPr>
      </p:pic>
    </p:spTree>
    <p:extLst>
      <p:ext uri="{BB962C8B-B14F-4D97-AF65-F5344CB8AC3E}">
        <p14:creationId xmlns:p14="http://schemas.microsoft.com/office/powerpoint/2010/main" val="10412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9410-CEBE-2930-54E5-26DFB9A16BB9}"/>
              </a:ext>
            </a:extLst>
          </p:cNvPr>
          <p:cNvSpPr>
            <a:spLocks noGrp="1"/>
          </p:cNvSpPr>
          <p:nvPr>
            <p:ph type="title"/>
          </p:nvPr>
        </p:nvSpPr>
        <p:spPr/>
        <p:txBody>
          <a:bodyPr/>
          <a:lstStyle/>
          <a:p>
            <a:pPr algn="ctr"/>
            <a:r>
              <a:rPr lang="en-GB" dirty="0">
                <a:solidFill>
                  <a:schemeClr val="tx2"/>
                </a:solidFill>
              </a:rPr>
              <a:t>Understanding how stress affects our brain</a:t>
            </a:r>
          </a:p>
        </p:txBody>
      </p:sp>
      <p:pic>
        <p:nvPicPr>
          <p:cNvPr id="4" name="Online Media 3" title="How Stress affects our brain | The Stress Metaphor | NSPCC">
            <a:hlinkClick r:id="" action="ppaction://media"/>
            <a:extLst>
              <a:ext uri="{FF2B5EF4-FFF2-40B4-BE49-F238E27FC236}">
                <a16:creationId xmlns:a16="http://schemas.microsoft.com/office/drawing/2014/main" id="{2169F481-0A51-57DA-8C18-FFD0EB4F619C}"/>
              </a:ext>
            </a:extLst>
          </p:cNvPr>
          <p:cNvPicPr>
            <a:picLocks noGrp="1" noRot="1" noChangeAspect="1"/>
          </p:cNvPicPr>
          <p:nvPr>
            <p:ph idx="1"/>
            <a:videoFile r:link="rId1"/>
          </p:nvPr>
        </p:nvPicPr>
        <p:blipFill>
          <a:blip r:embed="rId4"/>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211423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8F0-E63C-0460-837B-06095DE705FA}"/>
              </a:ext>
            </a:extLst>
          </p:cNvPr>
          <p:cNvSpPr>
            <a:spLocks noGrp="1"/>
          </p:cNvSpPr>
          <p:nvPr>
            <p:ph type="title"/>
          </p:nvPr>
        </p:nvSpPr>
        <p:spPr/>
        <p:txBody>
          <a:bodyPr/>
          <a:lstStyle/>
          <a:p>
            <a:pPr algn="ctr"/>
            <a:r>
              <a:rPr lang="en-GB" dirty="0">
                <a:solidFill>
                  <a:schemeClr val="tx2"/>
                </a:solidFill>
              </a:rPr>
              <a:t>Develop responsive relationships</a:t>
            </a:r>
          </a:p>
        </p:txBody>
      </p:sp>
      <p:sp>
        <p:nvSpPr>
          <p:cNvPr id="3" name="Content Placeholder 2">
            <a:extLst>
              <a:ext uri="{FF2B5EF4-FFF2-40B4-BE49-F238E27FC236}">
                <a16:creationId xmlns:a16="http://schemas.microsoft.com/office/drawing/2014/main" id="{DA024DA7-DDD9-7A10-56D5-02083D5E0FA1}"/>
              </a:ext>
            </a:extLst>
          </p:cNvPr>
          <p:cNvSpPr>
            <a:spLocks noGrp="1"/>
          </p:cNvSpPr>
          <p:nvPr>
            <p:ph idx="1"/>
          </p:nvPr>
        </p:nvSpPr>
        <p:spPr/>
        <p:txBody>
          <a:bodyPr/>
          <a:lstStyle/>
          <a:p>
            <a:r>
              <a:rPr lang="en-GB" dirty="0">
                <a:solidFill>
                  <a:schemeClr val="tx2"/>
                </a:solidFill>
              </a:rPr>
              <a:t>Healthy relationships are essential for adults who need to make substantial changes in their own lives, as is typically the case for parents/carers whose child is being neglected. </a:t>
            </a:r>
          </a:p>
          <a:p>
            <a:r>
              <a:rPr lang="en-GB" dirty="0">
                <a:solidFill>
                  <a:schemeClr val="tx2"/>
                </a:solidFill>
              </a:rPr>
              <a:t>These relationships are a source of emotional and practical support for adults and knowing that another person cares about them helps build hope and the possibility of change. </a:t>
            </a:r>
          </a:p>
          <a:p>
            <a:r>
              <a:rPr lang="en-GB" dirty="0">
                <a:solidFill>
                  <a:schemeClr val="tx2"/>
                </a:solidFill>
              </a:rPr>
              <a:t>Helping to build and support strong relationships should therefore be an essential element for all those who work with children, young people and families. </a:t>
            </a:r>
          </a:p>
        </p:txBody>
      </p:sp>
      <p:pic>
        <p:nvPicPr>
          <p:cNvPr id="5" name="Picture 4" descr="A couple of people shaking hands on a puzzle piece&#10;&#10;Description automatically generated">
            <a:extLst>
              <a:ext uri="{FF2B5EF4-FFF2-40B4-BE49-F238E27FC236}">
                <a16:creationId xmlns:a16="http://schemas.microsoft.com/office/drawing/2014/main" id="{65FFB06B-2055-7F59-C601-A2D1DCE93C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38301" y="129692"/>
            <a:ext cx="1805454" cy="1796427"/>
          </a:xfrm>
          <a:prstGeom prst="rect">
            <a:avLst/>
          </a:prstGeom>
        </p:spPr>
      </p:pic>
    </p:spTree>
    <p:extLst>
      <p:ext uri="{BB962C8B-B14F-4D97-AF65-F5344CB8AC3E}">
        <p14:creationId xmlns:p14="http://schemas.microsoft.com/office/powerpoint/2010/main" val="82421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Cultural Humility?">
            <a:hlinkClick r:id="" action="ppaction://media"/>
            <a:extLst>
              <a:ext uri="{FF2B5EF4-FFF2-40B4-BE49-F238E27FC236}">
                <a16:creationId xmlns:a16="http://schemas.microsoft.com/office/drawing/2014/main" id="{F8219F03-AAC0-8842-FDC7-53A2F96D7762}"/>
              </a:ext>
            </a:extLst>
          </p:cNvPr>
          <p:cNvPicPr>
            <a:picLocks noGrp="1" noRot="1" noChangeAspect="1"/>
          </p:cNvPicPr>
          <p:nvPr>
            <p:ph idx="1"/>
            <a:videoFile r:link="rId1"/>
          </p:nvPr>
        </p:nvPicPr>
        <p:blipFill>
          <a:blip r:embed="rId4"/>
          <a:stretch>
            <a:fillRect/>
          </a:stretch>
        </p:blipFill>
        <p:spPr>
          <a:xfrm>
            <a:off x="630314" y="410671"/>
            <a:ext cx="10683629" cy="6036658"/>
          </a:xfrm>
          <a:prstGeom prst="rect">
            <a:avLst/>
          </a:prstGeom>
        </p:spPr>
      </p:pic>
    </p:spTree>
    <p:extLst>
      <p:ext uri="{BB962C8B-B14F-4D97-AF65-F5344CB8AC3E}">
        <p14:creationId xmlns:p14="http://schemas.microsoft.com/office/powerpoint/2010/main" val="1455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DAF5-071C-E3CB-4002-43193E7D305F}"/>
              </a:ext>
            </a:extLst>
          </p:cNvPr>
          <p:cNvSpPr>
            <a:spLocks noGrp="1"/>
          </p:cNvSpPr>
          <p:nvPr>
            <p:ph type="title"/>
          </p:nvPr>
        </p:nvSpPr>
        <p:spPr/>
        <p:txBody>
          <a:bodyPr/>
          <a:lstStyle/>
          <a:p>
            <a:pPr algn="ctr"/>
            <a:r>
              <a:rPr lang="en-GB" dirty="0">
                <a:solidFill>
                  <a:schemeClr val="tx2"/>
                </a:solidFill>
              </a:rPr>
              <a:t>Helping adults build and use core capabilities is essential</a:t>
            </a:r>
          </a:p>
        </p:txBody>
      </p:sp>
      <p:sp>
        <p:nvSpPr>
          <p:cNvPr id="3" name="Content Placeholder 2">
            <a:extLst>
              <a:ext uri="{FF2B5EF4-FFF2-40B4-BE49-F238E27FC236}">
                <a16:creationId xmlns:a16="http://schemas.microsoft.com/office/drawing/2014/main" id="{28DB90F4-51E2-C94C-73DA-6560EB6ADD97}"/>
              </a:ext>
            </a:extLst>
          </p:cNvPr>
          <p:cNvSpPr>
            <a:spLocks noGrp="1"/>
          </p:cNvSpPr>
          <p:nvPr>
            <p:ph sz="half" idx="1"/>
          </p:nvPr>
        </p:nvSpPr>
        <p:spPr/>
        <p:txBody>
          <a:bodyPr>
            <a:normAutofit/>
          </a:bodyPr>
          <a:lstStyle/>
          <a:p>
            <a:pPr marL="0" indent="0">
              <a:buNone/>
            </a:pPr>
            <a:r>
              <a:rPr lang="en-GB" dirty="0">
                <a:solidFill>
                  <a:schemeClr val="tx2"/>
                </a:solidFill>
              </a:rPr>
              <a:t>Aim- to relieve some of the key stressors in people’s lives:</a:t>
            </a:r>
          </a:p>
          <a:p>
            <a:pPr marL="0" indent="0">
              <a:buNone/>
            </a:pPr>
            <a:r>
              <a:rPr lang="en-GB" dirty="0">
                <a:solidFill>
                  <a:schemeClr val="tx2"/>
                </a:solidFill>
              </a:rPr>
              <a:t>What can be done to reduce the stresses that deplete someone's self-regulation skills?</a:t>
            </a:r>
          </a:p>
          <a:p>
            <a:pPr marL="0" indent="0">
              <a:buNone/>
            </a:pPr>
            <a:r>
              <a:rPr lang="en-GB" dirty="0">
                <a:solidFill>
                  <a:schemeClr val="tx2"/>
                </a:solidFill>
              </a:rPr>
              <a:t>What can be done to minimizes stigma?</a:t>
            </a:r>
          </a:p>
          <a:p>
            <a:pPr marL="0" indent="0">
              <a:buNone/>
            </a:pPr>
            <a:r>
              <a:rPr lang="en-GB" dirty="0">
                <a:solidFill>
                  <a:schemeClr val="tx2"/>
                </a:solidFill>
              </a:rPr>
              <a:t>What can be done to address basic needs?</a:t>
            </a:r>
          </a:p>
        </p:txBody>
      </p:sp>
      <p:sp>
        <p:nvSpPr>
          <p:cNvPr id="4" name="Content Placeholder 3">
            <a:extLst>
              <a:ext uri="{FF2B5EF4-FFF2-40B4-BE49-F238E27FC236}">
                <a16:creationId xmlns:a16="http://schemas.microsoft.com/office/drawing/2014/main" id="{1B5EED9C-99B0-BB56-DF8C-ECFB7E39909D}"/>
              </a:ext>
            </a:extLst>
          </p:cNvPr>
          <p:cNvSpPr>
            <a:spLocks noGrp="1"/>
          </p:cNvSpPr>
          <p:nvPr>
            <p:ph sz="half" idx="2"/>
          </p:nvPr>
        </p:nvSpPr>
        <p:spPr/>
        <p:txBody>
          <a:bodyPr>
            <a:normAutofit/>
          </a:bodyPr>
          <a:lstStyle/>
          <a:p>
            <a:r>
              <a:rPr lang="en-GB" dirty="0">
                <a:solidFill>
                  <a:schemeClr val="tx2"/>
                </a:solidFill>
              </a:rPr>
              <a:t>Aim- to build self-regulatory and executive functioning skills</a:t>
            </a:r>
          </a:p>
          <a:p>
            <a:r>
              <a:rPr lang="en-GB" dirty="0">
                <a:solidFill>
                  <a:schemeClr val="tx2"/>
                </a:solidFill>
              </a:rPr>
              <a:t>Can coaching and training help develop skill and build strategies, for example, in assessing stressful situations and considering alternatives? </a:t>
            </a:r>
          </a:p>
        </p:txBody>
      </p:sp>
      <p:pic>
        <p:nvPicPr>
          <p:cNvPr id="6" name="Picture 5" descr="A hand holding a magnifying glass&#10;&#10;Description automatically generated">
            <a:extLst>
              <a:ext uri="{FF2B5EF4-FFF2-40B4-BE49-F238E27FC236}">
                <a16:creationId xmlns:a16="http://schemas.microsoft.com/office/drawing/2014/main" id="{C6D6191D-910C-B297-14F0-0730472BFC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26808" y="4996285"/>
            <a:ext cx="1690783" cy="1861715"/>
          </a:xfrm>
          <a:prstGeom prst="rect">
            <a:avLst/>
          </a:prstGeom>
        </p:spPr>
      </p:pic>
      <p:sp>
        <p:nvSpPr>
          <p:cNvPr id="7" name="TextBox 6">
            <a:extLst>
              <a:ext uri="{FF2B5EF4-FFF2-40B4-BE49-F238E27FC236}">
                <a16:creationId xmlns:a16="http://schemas.microsoft.com/office/drawing/2014/main" id="{A5592D29-F87D-79EC-206B-6D6B18754858}"/>
              </a:ext>
            </a:extLst>
          </p:cNvPr>
          <p:cNvSpPr txBox="1"/>
          <p:nvPr/>
        </p:nvSpPr>
        <p:spPr>
          <a:xfrm>
            <a:off x="5326808" y="7043113"/>
            <a:ext cx="1690783" cy="369332"/>
          </a:xfrm>
          <a:prstGeom prst="rect">
            <a:avLst/>
          </a:prstGeom>
          <a:noFill/>
        </p:spPr>
        <p:txBody>
          <a:bodyPr wrap="square" rtlCol="0">
            <a:spAutoFit/>
          </a:bodyPr>
          <a:lstStyle/>
          <a:p>
            <a:r>
              <a:rPr lang="en-GB" sz="900">
                <a:hlinkClick r:id="rId4" tooltip="https://www.pngall.com/strategy-png/download/68382"/>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1256458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E58D6ED88F3643BC391113A1BE9AF4" ma:contentTypeVersion="12" ma:contentTypeDescription="Create a new document." ma:contentTypeScope="" ma:versionID="70255ee89c885fdbec9d2417b077ed71">
  <xsd:schema xmlns:xsd="http://www.w3.org/2001/XMLSchema" xmlns:xs="http://www.w3.org/2001/XMLSchema" xmlns:p="http://schemas.microsoft.com/office/2006/metadata/properties" xmlns:ns2="0995245e-0784-49bd-9f86-84f1fcec2ad6" xmlns:ns3="24932173-7fea-4ce5-97b8-fa0c80479f9e" targetNamespace="http://schemas.microsoft.com/office/2006/metadata/properties" ma:root="true" ma:fieldsID="8b956fbd50eea3aedf69f0e211d92156" ns2:_="" ns3:_="">
    <xsd:import namespace="0995245e-0784-49bd-9f86-84f1fcec2ad6"/>
    <xsd:import namespace="24932173-7fea-4ce5-97b8-fa0c80479f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5245e-0784-49bd-9f86-84f1fcec2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90eed39-d6ad-4e5c-884b-6dd43fdd6f2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932173-7fea-4ce5-97b8-fa0c80479f9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d4d9651-7a6e-4481-8556-8ce6f65b26bd}" ma:internalName="TaxCatchAll" ma:showField="CatchAllData" ma:web="24932173-7fea-4ce5-97b8-fa0c80479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95245e-0784-49bd-9f86-84f1fcec2ad6">
      <Terms xmlns="http://schemas.microsoft.com/office/infopath/2007/PartnerControls"/>
    </lcf76f155ced4ddcb4097134ff3c332f>
    <TaxCatchAll xmlns="24932173-7fea-4ce5-97b8-fa0c80479f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E468F7-5460-42D6-8DC7-398DC5456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5245e-0784-49bd-9f86-84f1fcec2ad6"/>
    <ds:schemaRef ds:uri="24932173-7fea-4ce5-97b8-fa0c80479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B1B4C1-1FA1-4BA8-90A1-A6A39FEEE2CD}">
  <ds:schemaRefs>
    <ds:schemaRef ds:uri="http://schemas.microsoft.com/office/2006/metadata/properties"/>
    <ds:schemaRef ds:uri="http://schemas.microsoft.com/office/infopath/2007/PartnerControls"/>
    <ds:schemaRef ds:uri="0995245e-0784-49bd-9f86-84f1fcec2ad6"/>
    <ds:schemaRef ds:uri="24932173-7fea-4ce5-97b8-fa0c80479f9e"/>
  </ds:schemaRefs>
</ds:datastoreItem>
</file>

<file path=customXml/itemProps3.xml><?xml version="1.0" encoding="utf-8"?>
<ds:datastoreItem xmlns:ds="http://schemas.openxmlformats.org/officeDocument/2006/customXml" ds:itemID="{C3F7EE41-43F3-4CA7-9AC1-389805C434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400</TotalTime>
  <Words>2044</Words>
  <Application>Microsoft Office PowerPoint</Application>
  <PresentationFormat>Widescreen</PresentationFormat>
  <Paragraphs>100</Paragraphs>
  <Slides>12</Slides>
  <Notes>12</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vt:lpstr>
      <vt:lpstr>Aptos</vt:lpstr>
      <vt:lpstr>Aptos Display</vt:lpstr>
      <vt:lpstr>Arial</vt:lpstr>
      <vt:lpstr>proxima-nova</vt:lpstr>
      <vt:lpstr>Roboto</vt:lpstr>
      <vt:lpstr>Symbol</vt:lpstr>
      <vt:lpstr>Office Theme</vt:lpstr>
      <vt:lpstr>PowerPoint Presentation</vt:lpstr>
      <vt:lpstr>Early Identification</vt:lpstr>
      <vt:lpstr>Tips on starting and managing these conversations</vt:lpstr>
      <vt:lpstr>Three things that may impact parents/ carers engagement </vt:lpstr>
      <vt:lpstr>PowerPoint Presentation</vt:lpstr>
      <vt:lpstr>Understanding how stress affects our brain</vt:lpstr>
      <vt:lpstr>Develop responsive relationships</vt:lpstr>
      <vt:lpstr>PowerPoint Presentation</vt:lpstr>
      <vt:lpstr>Helping adults build and use core capabilities is essential</vt:lpstr>
      <vt:lpstr>What do you do if you think a child is being neglected? </vt:lpstr>
      <vt:lpstr>Where can I find further information? </vt:lpstr>
      <vt:lpstr>PowerPoint Presentation</vt:lpstr>
    </vt:vector>
  </TitlesOfParts>
  <Company>Solihull Metropolitan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Lewis (Solihull MBC)</dc:creator>
  <cp:lastModifiedBy>Marion Dempsey (Solihull MBC)</cp:lastModifiedBy>
  <cp:revision>3</cp:revision>
  <dcterms:created xsi:type="dcterms:W3CDTF">2024-04-22T08:50:43Z</dcterms:created>
  <dcterms:modified xsi:type="dcterms:W3CDTF">2024-11-27T12:23:03Z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0x010100BBE58D6ED88F3643BC391113A1BE9AF4</vt:lpwstr>
  </property>
  <property fmtid="{D5CDD505-2E9C-101B-9397-08002B2CF9AE}" pid="3" name="MediaServiceImageTags">
    <vt:lpwstr/>
  </property>
</Properties>
</file>