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6" r:id="rId5"/>
    <p:sldId id="277" r:id="rId6"/>
    <p:sldId id="290" r:id="rId7"/>
    <p:sldId id="288" r:id="rId8"/>
    <p:sldId id="283" r:id="rId9"/>
    <p:sldId id="289" r:id="rId10"/>
    <p:sldId id="282" r:id="rId11"/>
    <p:sldId id="278" r:id="rId12"/>
    <p:sldId id="287" r:id="rId13"/>
    <p:sldId id="285" r:id="rId14"/>
    <p:sldId id="291" r:id="rId15"/>
    <p:sldId id="29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738"/>
    <a:srgbClr val="26AB6B"/>
    <a:srgbClr val="FFFFFE"/>
    <a:srgbClr val="89B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9866B-CBA5-443E-97EE-76EBA2DA5663}" v="11" dt="2023-10-20T08:46:40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0355" autoAdjust="0"/>
  </p:normalViewPr>
  <p:slideViewPr>
    <p:cSldViewPr snapToObjects="1">
      <p:cViewPr varScale="1">
        <p:scale>
          <a:sx n="65" d="100"/>
          <a:sy n="65" d="100"/>
        </p:scale>
        <p:origin x="15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7D7B-E713-2748-8A4E-2CFE805B4913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8CB4C-07D1-594A-9E64-FB7D6B7A3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82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2CE19-3228-4440-85B1-7B7B6BF6BAD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ED686-B6E5-8B4C-B471-CE3215582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4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ED686-B6E5-8B4C-B471-CE32155820D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3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62200"/>
            <a:ext cx="77724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i="0">
                <a:solidFill>
                  <a:srgbClr val="89B749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Headline title style</a:t>
            </a:r>
            <a:br>
              <a:rPr lang="en-GB" dirty="0"/>
            </a:br>
            <a:r>
              <a:rPr lang="en-GB" dirty="0"/>
              <a:t>Ariel bold 32pt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29000"/>
            <a:ext cx="3352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Date here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4638"/>
            <a:ext cx="7696200" cy="56356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solidFill>
                  <a:srgbClr val="26AB6B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/>
              <a:t>Stronger than ever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838200"/>
            <a:ext cx="76962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BBC7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Ariel Bold 32pt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676400"/>
            <a:ext cx="76962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• Copy here</a:t>
            </a:r>
          </a:p>
          <a:p>
            <a:pPr lvl="0"/>
            <a:br>
              <a:rPr lang="en-GB" dirty="0"/>
            </a:br>
            <a:r>
              <a:rPr lang="en-GB" dirty="0"/>
              <a:t>• Copy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ihull-send.org.uk/" TargetMode="External"/><Relationship Id="rId2" Type="http://schemas.openxmlformats.org/officeDocument/2006/relationships/hyperlink" Target="mailto:solihullsendias@family-action.org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Solihull SENDIAS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352928" cy="1177280"/>
          </a:xfrm>
        </p:spPr>
        <p:txBody>
          <a:bodyPr>
            <a:noAutofit/>
          </a:bodyPr>
          <a:lstStyle/>
          <a:p>
            <a:r>
              <a:rPr lang="en-US" sz="3200" dirty="0"/>
              <a:t>Early Years </a:t>
            </a:r>
          </a:p>
          <a:p>
            <a:r>
              <a:rPr lang="en-US" sz="3200" dirty="0"/>
              <a:t>Equality Act 2010 &amp; Human Rights Act 1998 </a:t>
            </a:r>
          </a:p>
          <a:p>
            <a:endParaRPr lang="en-US" sz="3200" dirty="0"/>
          </a:p>
          <a:p>
            <a:r>
              <a:rPr lang="en-US" dirty="0"/>
              <a:t>November 2023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89430"/>
            <a:ext cx="2122726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8380" y="527816"/>
            <a:ext cx="6493620" cy="457200"/>
          </a:xfrm>
        </p:spPr>
        <p:txBody>
          <a:bodyPr/>
          <a:lstStyle/>
          <a:p>
            <a:r>
              <a:rPr lang="en-GB" dirty="0"/>
              <a:t>General Notes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9532" y="1257300"/>
            <a:ext cx="8424936" cy="4343400"/>
          </a:xfrm>
        </p:spPr>
        <p:txBody>
          <a:bodyPr/>
          <a:lstStyle/>
          <a:p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Childcare providers &amp; schools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are allowed to treat disabled pupils </a:t>
            </a:r>
            <a:r>
              <a:rPr lang="en-GB" sz="26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more favourably </a:t>
            </a: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than non-disabled pupils, &amp; in some cases are required to do so, by making reasonable adjustments to put them on a more level footing with pupils without disabilities.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have to consider potential adjustments which may be needed for disabled pupils. However, schools are not obliged to anticipate &amp; make adjustments for every imaginable disability &amp; need only consider general reasonable adjustments</a:t>
            </a:r>
          </a:p>
          <a:p>
            <a:endParaRPr lang="en-GB" sz="2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C403-2F33-CB9E-B9DF-47B4FEDA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4638"/>
            <a:ext cx="1420836" cy="9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5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8380" y="527816"/>
            <a:ext cx="6493620" cy="457200"/>
          </a:xfrm>
        </p:spPr>
        <p:txBody>
          <a:bodyPr/>
          <a:lstStyle/>
          <a:p>
            <a:r>
              <a:rPr lang="en-GB" dirty="0"/>
              <a:t>General Notes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2060848"/>
            <a:ext cx="6768752" cy="2232248"/>
          </a:xfrm>
        </p:spPr>
        <p:txBody>
          <a:bodyPr/>
          <a:lstStyle/>
          <a:p>
            <a:pPr algn="ctr"/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ffective &amp; practicable adjustments for disabled children will involve little or no cost or disruption &amp; are therefore very likely to be reasonable for a setting to make.</a:t>
            </a:r>
          </a:p>
          <a:p>
            <a:pPr algn="ctr"/>
            <a:endParaRPr lang="en-GB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C403-2F33-CB9E-B9DF-47B4FEDA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4638"/>
            <a:ext cx="1420836" cy="9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9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8380" y="527816"/>
            <a:ext cx="6493620" cy="457200"/>
          </a:xfrm>
        </p:spPr>
        <p:txBody>
          <a:bodyPr/>
          <a:lstStyle/>
          <a:p>
            <a:r>
              <a:rPr lang="en-GB" dirty="0"/>
              <a:t>General Notes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2060848"/>
            <a:ext cx="6768752" cy="2232248"/>
          </a:xfrm>
        </p:spPr>
        <p:txBody>
          <a:bodyPr/>
          <a:lstStyle/>
          <a:p>
            <a:pPr algn="ctr"/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</a:rPr>
              <a:t>Solihull SENDIAS </a:t>
            </a:r>
          </a:p>
          <a:p>
            <a:pPr algn="ctr"/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0121 516 5173 </a:t>
            </a:r>
          </a:p>
          <a:p>
            <a:pPr algn="ctr"/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solihullsendias@family-action.org.uk</a:t>
            </a:r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www.solihull-send.org.uk</a:t>
            </a:r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Solihull SENDIAS</a:t>
            </a:r>
            <a:endParaRPr lang="en-GB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C403-2F33-CB9E-B9DF-47B4FEDAA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74638"/>
            <a:ext cx="1420836" cy="963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390890-F97F-8FE5-7ECF-73C6573C7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491373"/>
            <a:ext cx="7704856" cy="42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6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4999" y="527816"/>
            <a:ext cx="6493620" cy="457200"/>
          </a:xfrm>
        </p:spPr>
        <p:txBody>
          <a:bodyPr/>
          <a:lstStyle/>
          <a:p>
            <a:r>
              <a:rPr lang="en-GB" dirty="0"/>
              <a:t>Foreword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91" y="1238194"/>
            <a:ext cx="8156418" cy="475252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Provision relating to </a:t>
            </a:r>
            <a:r>
              <a:rPr lang="en-GB" sz="26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disability</a:t>
            </a: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discrimination are different to other discrimination; settings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may, </a:t>
            </a:r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</a:rPr>
              <a:t>&amp; </a:t>
            </a: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often </a:t>
            </a:r>
            <a:r>
              <a:rPr lang="en-GB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must</a:t>
            </a: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treat a disabled person more favourably than a person who is not disabled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may have to make changes to practices to ensure, as far as is reasonably possible, that a disabled person can benefit from what you offer to the same extent that a person without that disability can. </a:t>
            </a:r>
          </a:p>
          <a:p>
            <a:pPr defTabSz="914400" fontAlgn="base">
              <a:spcAft>
                <a:spcPct val="0"/>
              </a:spcAft>
              <a:defRPr/>
            </a:pPr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</a:rPr>
              <a:t>Generally, you have to treat male &amp; female, black &amp; white, gay &amp; straight pupils equally  </a:t>
            </a: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but you may be required to treat disabled pupils differently. </a:t>
            </a:r>
            <a:endParaRPr lang="en-GB" sz="2600" b="0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C403-2F33-CB9E-B9DF-47B4FEDAA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4638"/>
            <a:ext cx="1420836" cy="9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0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4999" y="527816"/>
            <a:ext cx="6493620" cy="457200"/>
          </a:xfrm>
        </p:spPr>
        <p:txBody>
          <a:bodyPr/>
          <a:lstStyle/>
          <a:p>
            <a:r>
              <a:rPr lang="en-GB" dirty="0"/>
              <a:t>Legislation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38" y="1340768"/>
            <a:ext cx="8156418" cy="475252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Childcare Act 2006 - establishes the entitlement to free early education.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Childrens Act 1989 -  ALL disabled children are ‘Children in Need’  &amp; the provision of day care for ‘children in need’ who are aged five or under and not yet attending schools.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Nations Convention on the Rights of the Child (UN CRC) -  Article 3 - disabled children have the right to have their best interests treated as a primary consideration in all decisions affecting them, &amp;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18 - </a:t>
            </a:r>
            <a:r>
              <a:rPr lang="en-GB" sz="2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 children  right to access to childcare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C403-2F33-CB9E-B9DF-47B4FEDA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4638"/>
            <a:ext cx="1420836" cy="9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7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4999" y="527816"/>
            <a:ext cx="6493620" cy="457200"/>
          </a:xfrm>
        </p:spPr>
        <p:txBody>
          <a:bodyPr/>
          <a:lstStyle/>
          <a:p>
            <a:r>
              <a:rPr lang="en-GB" dirty="0"/>
              <a:t>European Human Rights Convention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38" y="1340768"/>
            <a:ext cx="8156418" cy="4343400"/>
          </a:xfr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8, the right to respect for family &amp; private life,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Article 2 the right to education, may also be relevant to access to childcare for disabled children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14  - the right to enjoy all human rights without discrimination - , means disabled children’s rights may be breached by putting them in a less favourable position than nondisabled children in relation to access to childcare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600" b="0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C403-2F33-CB9E-B9DF-47B4FEDA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4638"/>
            <a:ext cx="1420836" cy="9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5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4999" y="527816"/>
            <a:ext cx="6493620" cy="457200"/>
          </a:xfrm>
        </p:spPr>
        <p:txBody>
          <a:bodyPr/>
          <a:lstStyle/>
          <a:p>
            <a:r>
              <a:rPr lang="en-GB" dirty="0"/>
              <a:t>Equality Act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38" y="1340768"/>
            <a:ext cx="8012402" cy="4343400"/>
          </a:xfrm>
        </p:spPr>
        <p:txBody>
          <a:bodyPr/>
          <a:lstStyle/>
          <a:p>
            <a:pPr algn="l"/>
            <a:r>
              <a:rPr lang="en-GB" sz="2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childcare provider which refuses to take a</a:t>
            </a:r>
          </a:p>
          <a:p>
            <a:pPr algn="l"/>
            <a:r>
              <a:rPr lang="en-GB" sz="2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 child simply because they are disabled</a:t>
            </a:r>
          </a:p>
          <a:p>
            <a:pPr algn="l"/>
            <a:r>
              <a:rPr lang="en-GB" sz="2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 breach of the bar on direct discrimination</a:t>
            </a:r>
          </a:p>
          <a:p>
            <a:pPr algn="l"/>
            <a:r>
              <a:rPr lang="en-GB" sz="2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Equality Act 2010, (s13). </a:t>
            </a:r>
          </a:p>
          <a:p>
            <a:pPr algn="l"/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direct discrimination cannot be justified – it is against the law.</a:t>
            </a:r>
            <a:endParaRPr lang="en-GB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C403-2F33-CB9E-B9DF-47B4FEDA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4638"/>
            <a:ext cx="1420836" cy="9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9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4999" y="527816"/>
            <a:ext cx="6493620" cy="457200"/>
          </a:xfrm>
        </p:spPr>
        <p:txBody>
          <a:bodyPr/>
          <a:lstStyle/>
          <a:p>
            <a:r>
              <a:rPr lang="en-GB" dirty="0"/>
              <a:t>Equality Act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38" y="1340768"/>
            <a:ext cx="7918648" cy="4536504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Direct discrimination (s 13 Equality Act)</a:t>
            </a:r>
            <a:endParaRPr kumimoji="0" lang="en-GB" sz="2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Less favourable treatment compared to others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Because of protected characteristic</a:t>
            </a:r>
            <a:endParaRPr lang="en-GB" sz="2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discrimination (s 15 Equality Act)</a:t>
            </a:r>
            <a:endParaRPr lang="en-GB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Unfavourable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something arising in consequence of disability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proportionate means of achieving a legitimate aim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GB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knew</a:t>
            </a: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have </a:t>
            </a: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of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C403-2F33-CB9E-B9DF-47B4FEDA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4638"/>
            <a:ext cx="1420836" cy="9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0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4999" y="527816"/>
            <a:ext cx="6493620" cy="457200"/>
          </a:xfrm>
        </p:spPr>
        <p:txBody>
          <a:bodyPr/>
          <a:lstStyle/>
          <a:p>
            <a:r>
              <a:rPr lang="en-GB" dirty="0"/>
              <a:t>Equality Act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38" y="1340768"/>
            <a:ext cx="8444450" cy="43434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Indirect discrimination (s 19 Equality Act)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Provision / criterion / practice applied to all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Particular disadvantage due to protected characteristics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Not a proportionate means of achieving a legitimate aim</a:t>
            </a:r>
            <a:endParaRPr kumimoji="0" lang="en-GB" sz="2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Failure to make reasonable adjustments (ss 20-21 Equality Act)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Provision / criterion / practice applied to all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Substantial disadvantage due to disability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Failure to take reasonable steps to avoid disadvantage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C403-2F33-CB9E-B9DF-47B4FEDA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4638"/>
            <a:ext cx="1420836" cy="9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8380" y="527816"/>
            <a:ext cx="6493620" cy="457200"/>
          </a:xfrm>
        </p:spPr>
        <p:txBody>
          <a:bodyPr/>
          <a:lstStyle/>
          <a:p>
            <a:r>
              <a:rPr lang="en-GB" dirty="0"/>
              <a:t>Reasonable Adjustments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1340768"/>
            <a:ext cx="8064896" cy="4343400"/>
          </a:xfrm>
        </p:spPr>
        <p:txBody>
          <a:bodyPr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Childcare providers have a duty to make  ‘reasonable adjustments’ under the Equality Act 2010 (s20-22)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Childcare providers must make reasonable adjustments to policies &amp; physical features which put disabled children at a disadvantage compared with non-disabled children.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EHRC says this includes providing extra aids &amp; services such as providing extra equipment or providing a different, or additional, service.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Reasonable adjustments must be provided free of charge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C403-2F33-CB9E-B9DF-47B4FEDA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4638"/>
            <a:ext cx="1420836" cy="9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1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8380" y="527816"/>
            <a:ext cx="6493620" cy="457200"/>
          </a:xfrm>
        </p:spPr>
        <p:txBody>
          <a:bodyPr/>
          <a:lstStyle/>
          <a:p>
            <a:r>
              <a:rPr lang="en-GB" dirty="0"/>
              <a:t>Funding Notes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1340768"/>
            <a:ext cx="7992888" cy="4343400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Intensive support  is usually funded by the LA  under The Childcare Act 2006 (S8) or The CSDPA 1970 (s2). 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but this is only likely where the childcare provider has already made ‘reasonable adjustments’.</a:t>
            </a:r>
          </a:p>
          <a:p>
            <a:r>
              <a:rPr lang="en-GB" sz="2400" dirty="0">
                <a:solidFill>
                  <a:schemeClr val="tx1"/>
                </a:solidFill>
              </a:rPr>
              <a:t>Charging for intensive support i.e.1:1 care, </a:t>
            </a:r>
            <a:r>
              <a:rPr lang="en-GB" sz="2400" u="sng" dirty="0">
                <a:solidFill>
                  <a:schemeClr val="tx1"/>
                </a:solidFill>
              </a:rPr>
              <a:t>NOT</a:t>
            </a:r>
            <a:r>
              <a:rPr lang="en-GB" sz="2400" dirty="0">
                <a:solidFill>
                  <a:schemeClr val="tx1"/>
                </a:solidFill>
              </a:rPr>
              <a:t> including it in the free childcare entitlement -  The LA and/or childcare provider are likely to be in breach of the Equality Act 2010, as disabled children are being treated less favourably than non-disabled children.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This may </a:t>
            </a:r>
            <a:r>
              <a:rPr lang="en-GB" sz="2400" u="sng" dirty="0">
                <a:solidFill>
                  <a:schemeClr val="tx1"/>
                </a:solidFill>
              </a:rPr>
              <a:t>be discrimination arising from disability </a:t>
            </a:r>
            <a:r>
              <a:rPr lang="en-GB" sz="2400" dirty="0">
                <a:solidFill>
                  <a:schemeClr val="tx1"/>
                </a:solidFill>
              </a:rPr>
              <a:t>under of the Equality Act 2010 (s15)  &amp; could be a  breach of the </a:t>
            </a:r>
            <a:r>
              <a:rPr lang="en-GB" sz="2400" u="sng" dirty="0">
                <a:solidFill>
                  <a:schemeClr val="tx1"/>
                </a:solidFill>
              </a:rPr>
              <a:t>legal duty to make reasonable adjustments</a:t>
            </a:r>
            <a:r>
              <a:rPr lang="en-GB" sz="2400" b="1" u="sng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C403-2F33-CB9E-B9DF-47B4FEDA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4638"/>
            <a:ext cx="1420836" cy="9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1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5260B63FA654FAF925C57E2DC4884" ma:contentTypeVersion="7" ma:contentTypeDescription="Create a new document." ma:contentTypeScope="" ma:versionID="f32d0b558a530b8756619532d0c29426">
  <xsd:schema xmlns:xsd="http://www.w3.org/2001/XMLSchema" xmlns:xs="http://www.w3.org/2001/XMLSchema" xmlns:p="http://schemas.microsoft.com/office/2006/metadata/properties" xmlns:ns2="30f50a31-5fe7-456f-b1d4-00058c692fee" xmlns:ns3="6a19618b-3db8-4d3f-8ab4-3f41a6b2e8d2" targetNamespace="http://schemas.microsoft.com/office/2006/metadata/properties" ma:root="true" ma:fieldsID="a901d18d241dca23d3c4a495a8fdf679" ns2:_="" ns3:_="">
    <xsd:import namespace="30f50a31-5fe7-456f-b1d4-00058c692fee"/>
    <xsd:import namespace="6a19618b-3db8-4d3f-8ab4-3f41a6b2e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50a31-5fe7-456f-b1d4-00058c692f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9618b-3db8-4d3f-8ab4-3f41a6b2e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EC6FB97-E981-4C08-AF13-2CDC9FC0D3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F0779B-F29F-4022-908E-C365A50D3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f50a31-5fe7-456f-b1d4-00058c692fee"/>
    <ds:schemaRef ds:uri="6a19618b-3db8-4d3f-8ab4-3f41a6b2e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983641-6F3A-442C-908E-907576288504}">
  <ds:schemaRefs>
    <ds:schemaRef ds:uri="cf0dfd3b-e6a1-48ec-9ee0-a12d2306d92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792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Bold</vt:lpstr>
      <vt:lpstr>Calibri</vt:lpstr>
      <vt:lpstr>Office Theme</vt:lpstr>
      <vt:lpstr>Solihull SENDIAS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 Walker</dc:creator>
  <cp:lastModifiedBy>Sarah Davies (Solihull MBC)</cp:lastModifiedBy>
  <cp:revision>146</cp:revision>
  <dcterms:created xsi:type="dcterms:W3CDTF">2014-07-30T19:18:43Z</dcterms:created>
  <dcterms:modified xsi:type="dcterms:W3CDTF">2024-01-04T15:04:33Z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0x0101004605260B63FA654FAF925C57E2DC4884</vt:lpwstr>
  </property>
  <property fmtid="{D5CDD505-2E9C-101B-9397-08002B2CF9AE}" pid="3" name="Order">
    <vt:lpwstr>173400.000000000</vt:lpwstr>
  </property>
</Properties>
</file>