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webextensions/webextension1.xml" ContentType="application/vnd.ms-office.webextension+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4" r:id="rId1"/>
  </p:sldMasterIdLst>
  <p:notesMasterIdLst>
    <p:notesMasterId r:id="rId11"/>
  </p:notesMasterIdLst>
  <p:sldIdLst>
    <p:sldId id="270" r:id="rId2"/>
    <p:sldId id="324" r:id="rId3"/>
    <p:sldId id="335" r:id="rId4"/>
    <p:sldId id="273" r:id="rId5"/>
    <p:sldId id="332" r:id="rId6"/>
    <p:sldId id="334" r:id="rId7"/>
    <p:sldId id="309" r:id="rId8"/>
    <p:sldId id="339" r:id="rId9"/>
    <p:sldId id="341" r:id="rId10"/>
  </p:sldIdLst>
  <p:sldSz cx="9144000" cy="6858000" type="screen4x3"/>
  <p:notesSz cx="6669088" cy="9926638"/>
  <p:defaultTextStyle>
    <a:defPPr>
      <a:defRPr lang="en-US"/>
    </a:defPPr>
    <a:lvl1pPr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Trebuchet MS" panose="020B0603020202020204" pitchFamily="34" charset="0"/>
        <a:ea typeface="+mn-ea"/>
        <a:cs typeface="+mn-cs"/>
      </a:defRPr>
    </a:lvl5pPr>
    <a:lvl6pPr marL="2286000" algn="l" defTabSz="914400" rtl="0" eaLnBrk="1" latinLnBrk="0" hangingPunct="1">
      <a:defRPr kern="1200">
        <a:solidFill>
          <a:schemeClr val="tx1"/>
        </a:solidFill>
        <a:latin typeface="Trebuchet MS" panose="020B0603020202020204" pitchFamily="34" charset="0"/>
        <a:ea typeface="+mn-ea"/>
        <a:cs typeface="+mn-cs"/>
      </a:defRPr>
    </a:lvl6pPr>
    <a:lvl7pPr marL="2743200" algn="l" defTabSz="914400" rtl="0" eaLnBrk="1" latinLnBrk="0" hangingPunct="1">
      <a:defRPr kern="1200">
        <a:solidFill>
          <a:schemeClr val="tx1"/>
        </a:solidFill>
        <a:latin typeface="Trebuchet MS" panose="020B0603020202020204" pitchFamily="34" charset="0"/>
        <a:ea typeface="+mn-ea"/>
        <a:cs typeface="+mn-cs"/>
      </a:defRPr>
    </a:lvl7pPr>
    <a:lvl8pPr marL="3200400" algn="l" defTabSz="914400" rtl="0" eaLnBrk="1" latinLnBrk="0" hangingPunct="1">
      <a:defRPr kern="1200">
        <a:solidFill>
          <a:schemeClr val="tx1"/>
        </a:solidFill>
        <a:latin typeface="Trebuchet MS" panose="020B0603020202020204" pitchFamily="34" charset="0"/>
        <a:ea typeface="+mn-ea"/>
        <a:cs typeface="+mn-cs"/>
      </a:defRPr>
    </a:lvl8pPr>
    <a:lvl9pPr marL="3657600" algn="l" defTabSz="914400" rtl="0" eaLnBrk="1" latinLnBrk="0" hangingPunct="1">
      <a:defRPr kern="1200">
        <a:solidFill>
          <a:schemeClr val="tx1"/>
        </a:solidFill>
        <a:latin typeface="Trebuchet MS" panose="020B0603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33CC"/>
    <a:srgbClr val="FF3300"/>
    <a:srgbClr val="3366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FC3DD9-CE8C-40D5-9013-57A4D2E52ECB}" v="9" dt="2023-11-23T12:25:49.2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76" autoAdjust="0"/>
    <p:restoredTop sz="94249" autoAdjust="0"/>
  </p:normalViewPr>
  <p:slideViewPr>
    <p:cSldViewPr>
      <p:cViewPr varScale="1">
        <p:scale>
          <a:sx n="68" d="100"/>
          <a:sy n="68" d="100"/>
        </p:scale>
        <p:origin x="1422"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0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on Dempsey (Solihull MBC)" userId="9f42edfe-733a-490a-8599-3aa52b73d235" providerId="ADAL" clId="{2AFC3DD9-CE8C-40D5-9013-57A4D2E52ECB}"/>
    <pc:docChg chg="custSel modSld">
      <pc:chgData name="Marion Dempsey (Solihull MBC)" userId="9f42edfe-733a-490a-8599-3aa52b73d235" providerId="ADAL" clId="{2AFC3DD9-CE8C-40D5-9013-57A4D2E52ECB}" dt="2023-11-23T12:26:24.376" v="66" actId="20577"/>
      <pc:docMkLst>
        <pc:docMk/>
      </pc:docMkLst>
      <pc:sldChg chg="addSp delSp modSp mod">
        <pc:chgData name="Marion Dempsey (Solihull MBC)" userId="9f42edfe-733a-490a-8599-3aa52b73d235" providerId="ADAL" clId="{2AFC3DD9-CE8C-40D5-9013-57A4D2E52ECB}" dt="2023-11-23T12:26:24.376" v="66" actId="20577"/>
        <pc:sldMkLst>
          <pc:docMk/>
          <pc:sldMk cId="0" sldId="341"/>
        </pc:sldMkLst>
        <pc:spChg chg="del mod">
          <ac:chgData name="Marion Dempsey (Solihull MBC)" userId="9f42edfe-733a-490a-8599-3aa52b73d235" providerId="ADAL" clId="{2AFC3DD9-CE8C-40D5-9013-57A4D2E52ECB}" dt="2023-11-23T12:24:56.326" v="16" actId="478"/>
          <ac:spMkLst>
            <pc:docMk/>
            <pc:sldMk cId="0" sldId="341"/>
            <ac:spMk id="7" creationId="{C245B489-AC18-78A7-9EA3-15125D8B9069}"/>
          </ac:spMkLst>
        </pc:spChg>
        <pc:spChg chg="mod">
          <ac:chgData name="Marion Dempsey (Solihull MBC)" userId="9f42edfe-733a-490a-8599-3aa52b73d235" providerId="ADAL" clId="{2AFC3DD9-CE8C-40D5-9013-57A4D2E52ECB}" dt="2023-11-23T12:26:24.376" v="66" actId="20577"/>
          <ac:spMkLst>
            <pc:docMk/>
            <pc:sldMk cId="0" sldId="341"/>
            <ac:spMk id="21507" creationId="{4E6B7A9D-700E-4C4C-3F74-151DAFA72B5C}"/>
          </ac:spMkLst>
        </pc:spChg>
        <pc:graphicFrameChg chg="add mod">
          <ac:chgData name="Marion Dempsey (Solihull MBC)" userId="9f42edfe-733a-490a-8599-3aa52b73d235" providerId="ADAL" clId="{2AFC3DD9-CE8C-40D5-9013-57A4D2E52ECB}" dt="2023-11-23T12:26:07.756" v="61" actId="14100"/>
          <ac:graphicFrameMkLst>
            <pc:docMk/>
            <pc:sldMk cId="0" sldId="341"/>
            <ac:graphicFrameMk id="8" creationId="{BBEC0B6C-94CD-8640-5121-D2745E791B0B}"/>
          </ac:graphicFrameMkLst>
        </pc:graphicFrameChg>
        <pc:picChg chg="del mod">
          <ac:chgData name="Marion Dempsey (Solihull MBC)" userId="9f42edfe-733a-490a-8599-3aa52b73d235" providerId="ADAL" clId="{2AFC3DD9-CE8C-40D5-9013-57A4D2E52ECB}" dt="2023-11-23T12:24:58.978" v="17" actId="478"/>
          <ac:picMkLst>
            <pc:docMk/>
            <pc:sldMk cId="0" sldId="341"/>
            <ac:picMk id="5" creationId="{1927EE2D-4DD0-0B39-C28B-01D8DA65680F}"/>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AF5A836-701A-7314-F61B-53465FFE0165}"/>
              </a:ext>
            </a:extLst>
          </p:cNvPr>
          <p:cNvSpPr>
            <a:spLocks noGrp="1"/>
          </p:cNvSpPr>
          <p:nvPr>
            <p:ph type="hdr" sz="quarter"/>
          </p:nvPr>
        </p:nvSpPr>
        <p:spPr>
          <a:xfrm>
            <a:off x="0" y="0"/>
            <a:ext cx="2889250"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Arial" charset="0"/>
                <a:ea typeface="ＭＳ Ｐゴシック" pitchFamily="-65" charset="-128"/>
              </a:defRPr>
            </a:lvl1pPr>
          </a:lstStyle>
          <a:p>
            <a:pPr>
              <a:defRPr/>
            </a:pPr>
            <a:endParaRPr lang="en-GB"/>
          </a:p>
        </p:txBody>
      </p:sp>
      <p:sp>
        <p:nvSpPr>
          <p:cNvPr id="3" name="Date Placeholder 2">
            <a:extLst>
              <a:ext uri="{FF2B5EF4-FFF2-40B4-BE49-F238E27FC236}">
                <a16:creationId xmlns:a16="http://schemas.microsoft.com/office/drawing/2014/main" id="{9AFEF5A0-68A3-E7D2-45BC-0C5FE30E69B2}"/>
              </a:ext>
            </a:extLst>
          </p:cNvPr>
          <p:cNvSpPr>
            <a:spLocks noGrp="1"/>
          </p:cNvSpPr>
          <p:nvPr>
            <p:ph type="dt" idx="1"/>
          </p:nvPr>
        </p:nvSpPr>
        <p:spPr>
          <a:xfrm>
            <a:off x="3778250" y="0"/>
            <a:ext cx="2889250"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Arial" charset="0"/>
                <a:ea typeface="ＭＳ Ｐゴシック" pitchFamily="-65" charset="-128"/>
              </a:defRPr>
            </a:lvl1pPr>
          </a:lstStyle>
          <a:p>
            <a:pPr>
              <a:defRPr/>
            </a:pPr>
            <a:fld id="{2F8FE790-A981-41E3-9F44-56AC4E64899B}" type="datetimeFigureOut">
              <a:rPr lang="en-GB"/>
              <a:pPr>
                <a:defRPr/>
              </a:pPr>
              <a:t>23/11/2023</a:t>
            </a:fld>
            <a:endParaRPr lang="en-GB" dirty="0"/>
          </a:p>
        </p:txBody>
      </p:sp>
      <p:sp>
        <p:nvSpPr>
          <p:cNvPr id="4" name="Slide Image Placeholder 3">
            <a:extLst>
              <a:ext uri="{FF2B5EF4-FFF2-40B4-BE49-F238E27FC236}">
                <a16:creationId xmlns:a16="http://schemas.microsoft.com/office/drawing/2014/main" id="{FDCD2854-89CB-093E-0DEF-A65A74B784FF}"/>
              </a:ext>
            </a:extLst>
          </p:cNvPr>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a:extLst>
              <a:ext uri="{FF2B5EF4-FFF2-40B4-BE49-F238E27FC236}">
                <a16:creationId xmlns:a16="http://schemas.microsoft.com/office/drawing/2014/main" id="{5E264C2C-1053-2819-F4F1-7EDB5F425C5F}"/>
              </a:ext>
            </a:extLst>
          </p:cNvPr>
          <p:cNvSpPr>
            <a:spLocks noGrp="1"/>
          </p:cNvSpPr>
          <p:nvPr>
            <p:ph type="body" sz="quarter" idx="3"/>
          </p:nvPr>
        </p:nvSpPr>
        <p:spPr>
          <a:xfrm>
            <a:off x="666750" y="4714875"/>
            <a:ext cx="5335588" cy="4467225"/>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BF250ABD-724D-774A-AD46-92BF6E5DD999}"/>
              </a:ext>
            </a:extLst>
          </p:cNvPr>
          <p:cNvSpPr>
            <a:spLocks noGrp="1"/>
          </p:cNvSpPr>
          <p:nvPr>
            <p:ph type="ftr" sz="quarter" idx="4"/>
          </p:nvPr>
        </p:nvSpPr>
        <p:spPr>
          <a:xfrm>
            <a:off x="0" y="9428163"/>
            <a:ext cx="2889250"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charset="0"/>
                <a:ea typeface="ＭＳ Ｐゴシック" pitchFamily="-65" charset="-128"/>
              </a:defRPr>
            </a:lvl1pPr>
          </a:lstStyle>
          <a:p>
            <a:pPr>
              <a:defRPr/>
            </a:pPr>
            <a:endParaRPr lang="en-GB"/>
          </a:p>
        </p:txBody>
      </p:sp>
      <p:sp>
        <p:nvSpPr>
          <p:cNvPr id="7" name="Slide Number Placeholder 6">
            <a:extLst>
              <a:ext uri="{FF2B5EF4-FFF2-40B4-BE49-F238E27FC236}">
                <a16:creationId xmlns:a16="http://schemas.microsoft.com/office/drawing/2014/main" id="{192219E5-3EFC-6369-6795-AD62A01FFDAE}"/>
              </a:ext>
            </a:extLst>
          </p:cNvPr>
          <p:cNvSpPr>
            <a:spLocks noGrp="1"/>
          </p:cNvSpPr>
          <p:nvPr>
            <p:ph type="sldNum" sz="quarter" idx="5"/>
          </p:nvPr>
        </p:nvSpPr>
        <p:spPr>
          <a:xfrm>
            <a:off x="3778250" y="9428163"/>
            <a:ext cx="2889250" cy="496887"/>
          </a:xfrm>
          <a:prstGeom prst="rect">
            <a:avLst/>
          </a:prstGeom>
        </p:spPr>
        <p:txBody>
          <a:bodyPr vert="horz" wrap="square" lIns="91440" tIns="45720" rIns="91440" bIns="45720"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991AC0DE-0682-4757-B702-9CE155918D10}"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B015DB25-EB78-DE28-3D86-325FA8D3D13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E53152F6-7217-97AF-4058-5042D72531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a:t>This briefing session has been designed to support people who are considering becoming a childminder.</a:t>
            </a:r>
          </a:p>
          <a:p>
            <a:r>
              <a:rPr lang="en-GB" altLang="en-US"/>
              <a:t>Within in the session we will be considering:</a:t>
            </a:r>
          </a:p>
          <a:p>
            <a:r>
              <a:rPr lang="en-GB" altLang="en-US"/>
              <a:t>What is childminding?</a:t>
            </a:r>
          </a:p>
          <a:p>
            <a:r>
              <a:rPr lang="en-GB" altLang="en-US"/>
              <a:t>Why do people become childminders?</a:t>
            </a:r>
          </a:p>
          <a:p>
            <a:r>
              <a:rPr lang="en-GB" altLang="en-US"/>
              <a:t>What is the role of a childminder ?</a:t>
            </a:r>
          </a:p>
          <a:p>
            <a:r>
              <a:rPr lang="en-GB" altLang="en-US"/>
              <a:t>What are the key quality that would make a good childminder?</a:t>
            </a:r>
          </a:p>
          <a:p>
            <a:r>
              <a:rPr lang="en-GB" altLang="en-US"/>
              <a:t>What do you need to do to become a registered childminder?</a:t>
            </a:r>
          </a:p>
          <a:p>
            <a:r>
              <a:rPr lang="en-GB" altLang="en-US"/>
              <a:t>What happens after registration?</a:t>
            </a:r>
          </a:p>
          <a:p>
            <a:endParaRPr lang="en-GB" altLang="en-US"/>
          </a:p>
          <a:p>
            <a:endParaRPr lang="en-GB" altLang="en-US"/>
          </a:p>
          <a:p>
            <a:r>
              <a:rPr lang="en-GB" altLang="en-US"/>
              <a:t>Childminders come from many different backgrounds and are of all ages. Some may be graduates looking for a career change, some may never have gained any previous formal qualifications. All have lots of energy and want to become part of a professional workforce. They can provide the best possible care and opportunities so that children reach their full potential.</a:t>
            </a:r>
            <a:endParaRPr lang="en-US" altLang="en-US"/>
          </a:p>
        </p:txBody>
      </p:sp>
      <p:sp>
        <p:nvSpPr>
          <p:cNvPr id="7172" name="Slide Number Placeholder 3">
            <a:extLst>
              <a:ext uri="{FF2B5EF4-FFF2-40B4-BE49-F238E27FC236}">
                <a16:creationId xmlns:a16="http://schemas.microsoft.com/office/drawing/2014/main" id="{EE4276EA-A48B-7114-DA3D-0A2AF91B8B5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A676CF86-56F2-4985-98AA-2BA2CFCD3B14}" type="slidenum">
              <a:rPr lang="en-GB" altLang="en-US" smtClean="0">
                <a:latin typeface="Arial" panose="020B0604020202020204" pitchFamily="34" charset="0"/>
              </a:rPr>
              <a:pPr fontAlgn="base">
                <a:spcBef>
                  <a:spcPct val="0"/>
                </a:spcBef>
                <a:spcAft>
                  <a:spcPct val="0"/>
                </a:spcAft>
              </a:pPr>
              <a:t>1</a:t>
            </a:fld>
            <a:endParaRPr lang="en-GB"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id="{82EE7AD9-104F-DB9A-7CB4-294E0B0A0E9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id="{DDB2D15D-61F7-B056-3953-46603054D4C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GB" altLang="en-US">
                <a:latin typeface="Tahoma" panose="020B0604030504040204" pitchFamily="34" charset="0"/>
              </a:rPr>
              <a:t>Childminding takes place on domestic premises – this means it is someone’s home, </a:t>
            </a:r>
            <a:r>
              <a:rPr lang="en-GB" altLang="en-US">
                <a:solidFill>
                  <a:srgbClr val="FF0000"/>
                </a:solidFill>
                <a:latin typeface="Tahoma" panose="020B0604030504040204" pitchFamily="34" charset="0"/>
              </a:rPr>
              <a:t>somewhere that is</a:t>
            </a:r>
            <a:r>
              <a:rPr lang="en-GB" altLang="en-US">
                <a:latin typeface="Tahoma" panose="020B0604030504040204" pitchFamily="34" charset="0"/>
              </a:rPr>
              <a:t> mainly or wholly used as living accommodation. This is usually your own home, but can be any domestic premises. For example, you can work with another registered childminder at that person’s home. </a:t>
            </a:r>
            <a:r>
              <a:rPr lang="en-GB" altLang="en-US">
                <a:solidFill>
                  <a:srgbClr val="FF0000"/>
                </a:solidFill>
                <a:latin typeface="Tahoma" panose="020B0604030504040204" pitchFamily="34" charset="0"/>
              </a:rPr>
              <a:t>It is not usually the child’s own home </a:t>
            </a:r>
            <a:r>
              <a:rPr lang="en-GB" altLang="en-US">
                <a:solidFill>
                  <a:srgbClr val="FF0000"/>
                </a:solidFill>
                <a:latin typeface="Tahoma" panose="020B0604030504040204" pitchFamily="34" charset="0"/>
                <a:cs typeface="Tahoma" panose="020B0604030504040204" pitchFamily="34" charset="0"/>
              </a:rPr>
              <a:t>- we will come to that later. </a:t>
            </a:r>
          </a:p>
          <a:p>
            <a:pPr eaLnBrk="1" hangingPunct="1"/>
            <a:endParaRPr lang="en-GB" altLang="en-US">
              <a:solidFill>
                <a:srgbClr val="FF0000"/>
              </a:solidFill>
              <a:latin typeface="Tahoma" panose="020B0604030504040204" pitchFamily="34" charset="0"/>
            </a:endParaRPr>
          </a:p>
          <a:p>
            <a:r>
              <a:rPr lang="en-GB" altLang="en-US">
                <a:solidFill>
                  <a:srgbClr val="FF0000"/>
                </a:solidFill>
                <a:latin typeface="Tahoma" panose="020B0604030504040204" pitchFamily="34" charset="0"/>
                <a:cs typeface="Tahoma" panose="020B0604030504040204" pitchFamily="34" charset="0"/>
              </a:rPr>
              <a:t>People may care for children without registration on domestic premises, if they do not accept a reward for doing this. This allows people to care for friends’ children as a favour or for a gift. However, if you are paid for caring for children, you</a:t>
            </a:r>
            <a:r>
              <a:rPr lang="en-GB" altLang="en-US" b="1">
                <a:solidFill>
                  <a:srgbClr val="FF0000"/>
                </a:solidFill>
                <a:latin typeface="Tahoma" panose="020B0604030504040204" pitchFamily="34" charset="0"/>
                <a:cs typeface="Tahoma" panose="020B0604030504040204" pitchFamily="34" charset="0"/>
              </a:rPr>
              <a:t> must </a:t>
            </a:r>
            <a:r>
              <a:rPr lang="en-GB" altLang="en-US">
                <a:solidFill>
                  <a:srgbClr val="FF0000"/>
                </a:solidFill>
                <a:latin typeface="Tahoma" panose="020B0604030504040204" pitchFamily="34" charset="0"/>
                <a:cs typeface="Tahoma" panose="020B0604030504040204" pitchFamily="34" charset="0"/>
              </a:rPr>
              <a:t>register as a childminder if: one of the children is under eight; you care for at least one child for more than two hours in any day; and the care takes place in your own home or another home that is not the child’s home.</a:t>
            </a:r>
          </a:p>
          <a:p>
            <a:endParaRPr lang="en-GB" altLang="en-US">
              <a:solidFill>
                <a:srgbClr val="FF0000"/>
              </a:solidFill>
              <a:latin typeface="Tahoma" panose="020B0604030504040204" pitchFamily="34" charset="0"/>
              <a:cs typeface="Tahoma" panose="020B0604030504040204" pitchFamily="34" charset="0"/>
            </a:endParaRPr>
          </a:p>
          <a:p>
            <a:r>
              <a:rPr lang="en-GB" altLang="en-US">
                <a:solidFill>
                  <a:srgbClr val="FF0000"/>
                </a:solidFill>
                <a:latin typeface="Tahoma" panose="020B0604030504040204" pitchFamily="34" charset="0"/>
                <a:cs typeface="Tahoma" panose="020B0604030504040204" pitchFamily="34" charset="0"/>
              </a:rPr>
              <a:t>In addition, if you are only caring for the children of a friend on domestic premises, but you are receiving payment, you can do this for up to three hours per day without needing registration.</a:t>
            </a:r>
          </a:p>
          <a:p>
            <a:r>
              <a:rPr lang="en-GB" altLang="en-US">
                <a:solidFill>
                  <a:srgbClr val="FF0000"/>
                </a:solidFill>
                <a:latin typeface="Tahoma" panose="020B0604030504040204" pitchFamily="34" charset="0"/>
                <a:cs typeface="Tahoma" panose="020B0604030504040204" pitchFamily="34" charset="0"/>
              </a:rPr>
              <a:t>  </a:t>
            </a:r>
          </a:p>
          <a:p>
            <a:r>
              <a:rPr lang="en-GB" altLang="en-US">
                <a:solidFill>
                  <a:srgbClr val="FF0000"/>
                </a:solidFill>
                <a:latin typeface="Tahoma" panose="020B0604030504040204" pitchFamily="34" charset="0"/>
                <a:cs typeface="Tahoma" panose="020B0604030504040204" pitchFamily="34" charset="0"/>
              </a:rPr>
              <a:t>Payment may be money or other types of payment, such as vouchers; for example, for use in a supermarket or department store. It does not matter if this is a regular payment, a one-off payment, or full or part payment for the total amount you are charging. It also includes payment towards the costs involved in the childcare, such as a contribution towards heating and lighting, or paying for food or repairs to the place where the childminding happens. If you receive any type of payment other than an occasional gift, such as a box of chocolates, a bunch of flowers, or a bottle of wine, you must register as a childminder if you care for children under the age of eight.</a:t>
            </a:r>
          </a:p>
          <a:p>
            <a:r>
              <a:rPr lang="en-GB" altLang="en-US">
                <a:solidFill>
                  <a:srgbClr val="FF0000"/>
                </a:solidFill>
                <a:latin typeface="Tahoma" panose="020B0604030504040204" pitchFamily="34" charset="0"/>
                <a:cs typeface="Tahoma" panose="020B0604030504040204" pitchFamily="34" charset="0"/>
              </a:rPr>
              <a:t>  </a:t>
            </a:r>
          </a:p>
          <a:p>
            <a:endParaRPr lang="en-GB" altLang="en-US"/>
          </a:p>
        </p:txBody>
      </p:sp>
      <p:sp>
        <p:nvSpPr>
          <p:cNvPr id="4" name="Slide Number Placeholder 3">
            <a:extLst>
              <a:ext uri="{FF2B5EF4-FFF2-40B4-BE49-F238E27FC236}">
                <a16:creationId xmlns:a16="http://schemas.microsoft.com/office/drawing/2014/main" id="{C3165402-721E-3495-1285-BC5FDC370603}"/>
              </a:ext>
            </a:extLst>
          </p:cNvPr>
          <p:cNvSpPr>
            <a:spLocks noGrp="1"/>
          </p:cNvSpPr>
          <p:nvPr>
            <p:ph type="sldNum" sz="quarter" idx="5"/>
          </p:nvPr>
        </p:nvSpPr>
        <p:spPr/>
        <p:txBody>
          <a:bodyPr/>
          <a:lstStyle/>
          <a:p>
            <a:pPr>
              <a:defRPr/>
            </a:pPr>
            <a:fld id="{94CB4AF3-C80D-40C4-BF74-4D94903FCE3C}" type="slidenum">
              <a:rPr lang="en-GB" altLang="en-US" smtClean="0"/>
              <a:pPr>
                <a:defRPr/>
              </a:pPr>
              <a:t>2</a:t>
            </a:fld>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7D5576AB-F123-6691-7D9F-03EE871909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6DDE2363-A925-A042-D278-2EA20EBAB87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a:latin typeface="Tahoma" panose="020B0604030504040204" pitchFamily="34" charset="0"/>
              </a:rPr>
              <a:t>“Parent” here includes anyone with parental responsibility for that child. A relative means a grandparent, brother, sister, uncle or aunt.  </a:t>
            </a:r>
          </a:p>
          <a:p>
            <a:pPr eaLnBrk="1" hangingPunct="1">
              <a:spcBef>
                <a:spcPct val="0"/>
              </a:spcBef>
            </a:pPr>
            <a:endParaRPr lang="en-GB" altLang="en-US">
              <a:latin typeface="Tahoma" panose="020B0604030504040204" pitchFamily="34" charset="0"/>
            </a:endParaRPr>
          </a:p>
          <a:p>
            <a:pPr eaLnBrk="1" hangingPunct="1">
              <a:spcBef>
                <a:spcPct val="0"/>
              </a:spcBef>
            </a:pPr>
            <a:r>
              <a:rPr lang="en-GB" altLang="en-US">
                <a:latin typeface="Tahoma" panose="020B0604030504040204" pitchFamily="34" charset="0"/>
              </a:rPr>
              <a:t>If you look after children in their own home you are a nanny.</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The Childcare Act 2006 defines childcare and states what childcare does not include.</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Ofsted cannot register anyone who does not meet the definition of childcare. </a:t>
            </a:r>
            <a:r>
              <a:rPr lang="en-GB" altLang="en-US" i="1">
                <a:solidFill>
                  <a:srgbClr val="FF0000"/>
                </a:solidFill>
                <a:latin typeface="Tahoma" panose="020B0604030504040204" pitchFamily="34" charset="0"/>
              </a:rPr>
              <a:t>You can go back to slide 8 to explain the definition of childcare if necessary.</a:t>
            </a:r>
            <a:endParaRPr lang="en-GB" altLang="en-US" i="1">
              <a:latin typeface="Tahoma" panose="020B0604030504040204" pitchFamily="34" charset="0"/>
            </a:endParaRPr>
          </a:p>
          <a:p>
            <a:pPr eaLnBrk="1" hangingPunct="1">
              <a:lnSpc>
                <a:spcPct val="90000"/>
              </a:lnSpc>
            </a:pPr>
            <a:endParaRPr lang="en-GB" altLang="en-US" i="1">
              <a:latin typeface="Tahoma" panose="020B0604030504040204" pitchFamily="34" charset="0"/>
            </a:endParaRPr>
          </a:p>
          <a:p>
            <a:pPr eaLnBrk="1" hangingPunct="1">
              <a:lnSpc>
                <a:spcPct val="90000"/>
              </a:lnSpc>
            </a:pPr>
            <a:r>
              <a:rPr lang="en-GB" altLang="en-US" i="1">
                <a:latin typeface="Tahoma" panose="020B0604030504040204" pitchFamily="34" charset="0"/>
              </a:rPr>
              <a:t>Talk through who does not require registration</a:t>
            </a:r>
            <a:r>
              <a:rPr lang="en-GB" altLang="en-US">
                <a:latin typeface="Tahoma" panose="020B0604030504040204" pitchFamily="34" charset="0"/>
              </a:rPr>
              <a:t>.  </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A relative means a grandparent, brother, sister, uncle or aunt (by full blood, half blood or affinity) or step parent.</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People do not need to register if the care involves looking after friends’ children for no payment, or three hours or less where payment takes place.  </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Payment is defined in these circumstances as being money or money’s worth, but not the provision of goods and services.</a:t>
            </a:r>
          </a:p>
          <a:p>
            <a:pPr eaLnBrk="1" hangingPunct="1">
              <a:lnSpc>
                <a:spcPct val="90000"/>
              </a:lnSpc>
            </a:pPr>
            <a:endParaRPr lang="en-GB" altLang="en-US">
              <a:latin typeface="Tahoma" panose="020B0604030504040204" pitchFamily="34" charset="0"/>
            </a:endParaRPr>
          </a:p>
          <a:p>
            <a:pPr eaLnBrk="1" hangingPunct="1">
              <a:lnSpc>
                <a:spcPct val="90000"/>
              </a:lnSpc>
            </a:pPr>
            <a:r>
              <a:rPr lang="en-GB" altLang="en-US">
                <a:latin typeface="Tahoma" panose="020B0604030504040204" pitchFamily="34" charset="0"/>
              </a:rPr>
              <a:t>People do not have to register to look after a child in the child’s own home, or be approved in any way. However, if you intend to look after a child in the child’s own home, you can choose to register on the voluntary part of the Childcare Register. This also applies if you intend to only care for children over seven years of age. </a:t>
            </a:r>
          </a:p>
          <a:p>
            <a:pPr eaLnBrk="1" hangingPunct="1">
              <a:lnSpc>
                <a:spcPct val="90000"/>
              </a:lnSpc>
            </a:pPr>
            <a:endParaRPr lang="en-GB" altLang="en-US" i="1">
              <a:latin typeface="Tahoma" panose="020B0604030504040204" pitchFamily="34" charset="0"/>
            </a:endParaRPr>
          </a:p>
          <a:p>
            <a:pPr eaLnBrk="1" hangingPunct="1">
              <a:lnSpc>
                <a:spcPct val="90000"/>
              </a:lnSpc>
            </a:pPr>
            <a:r>
              <a:rPr lang="en-GB" altLang="en-US" i="1">
                <a:latin typeface="Tahoma" panose="020B0604030504040204" pitchFamily="34" charset="0"/>
              </a:rPr>
              <a:t>Tell participants that you will provide more detail about this later in the briefing.</a:t>
            </a:r>
          </a:p>
          <a:p>
            <a:pPr eaLnBrk="1" hangingPunct="1">
              <a:lnSpc>
                <a:spcPct val="90000"/>
              </a:lnSpc>
            </a:pPr>
            <a:endParaRPr lang="en-GB" altLang="en-US" i="1">
              <a:latin typeface="Tahoma" panose="020B0604030504040204" pitchFamily="34" charset="0"/>
            </a:endParaRPr>
          </a:p>
          <a:p>
            <a:pPr eaLnBrk="1" hangingPunct="1">
              <a:lnSpc>
                <a:spcPct val="90000"/>
              </a:lnSpc>
            </a:pPr>
            <a:r>
              <a:rPr lang="en-GB" altLang="en-US">
                <a:latin typeface="Tahoma" panose="020B0604030504040204" pitchFamily="34" charset="0"/>
              </a:rPr>
              <a:t>The final bullet point is there to exclude babysitting arrangements from the requirement to register.</a:t>
            </a:r>
          </a:p>
          <a:p>
            <a:endParaRPr lang="en-GB" altLang="en-US"/>
          </a:p>
        </p:txBody>
      </p:sp>
      <p:sp>
        <p:nvSpPr>
          <p:cNvPr id="11268" name="Slide Number Placeholder 3">
            <a:extLst>
              <a:ext uri="{FF2B5EF4-FFF2-40B4-BE49-F238E27FC236}">
                <a16:creationId xmlns:a16="http://schemas.microsoft.com/office/drawing/2014/main" id="{E016A474-69A2-0BE2-9764-D63648778C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0D40E410-7316-4D04-9D09-0A55327EEFC6}" type="slidenum">
              <a:rPr lang="en-GB" altLang="en-US" smtClean="0">
                <a:latin typeface="Arial" panose="020B0604020202020204" pitchFamily="34" charset="0"/>
              </a:rPr>
              <a:pPr fontAlgn="base">
                <a:spcBef>
                  <a:spcPct val="0"/>
                </a:spcBef>
                <a:spcAft>
                  <a:spcPct val="0"/>
                </a:spcAft>
              </a:pPr>
              <a:t>3</a:t>
            </a:fld>
            <a:endParaRPr lang="en-GB"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4CD2659B-CC8C-C3A7-FDE7-C04689DA3D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5ABE5DB5-3281-9B40-AD7C-01466E553A61}"/>
              </a:ext>
            </a:extLst>
          </p:cNvPr>
          <p:cNvSpPr>
            <a:spLocks noGrp="1"/>
          </p:cNvSpPr>
          <p:nvPr>
            <p:ph type="body" idx="1"/>
          </p:nvPr>
        </p:nvSpPr>
        <p:spPr/>
        <p:txBody>
          <a:bodyPr/>
          <a:lstStyle/>
          <a:p>
            <a:pPr marL="541338" indent="-541338">
              <a:spcBef>
                <a:spcPct val="20000"/>
              </a:spcBef>
              <a:spcAft>
                <a:spcPct val="30000"/>
              </a:spcAft>
              <a:buClr>
                <a:srgbClr val="1D9CAB"/>
              </a:buClr>
              <a:buFont typeface="Wingdings" pitchFamily="2" charset="2"/>
              <a:buNone/>
              <a:defRPr/>
            </a:pPr>
            <a:r>
              <a:rPr lang="en-GB" altLang="en-US" dirty="0"/>
              <a:t>You will need to register on:</a:t>
            </a:r>
          </a:p>
          <a:p>
            <a:pPr marL="541338" indent="-541338">
              <a:spcBef>
                <a:spcPct val="20000"/>
              </a:spcBef>
              <a:spcAft>
                <a:spcPct val="30000"/>
              </a:spcAft>
              <a:buClr>
                <a:srgbClr val="1D9CAB"/>
              </a:buClr>
              <a:buFont typeface="Wingdings" pitchFamily="2" charset="2"/>
              <a:buChar char="n"/>
              <a:defRPr/>
            </a:pPr>
            <a:r>
              <a:rPr lang="en-GB" altLang="en-US" dirty="0"/>
              <a:t>the </a:t>
            </a:r>
            <a:r>
              <a:rPr lang="en-GB" altLang="en-US" b="1" dirty="0"/>
              <a:t>Early Years Register</a:t>
            </a:r>
            <a:r>
              <a:rPr lang="en-GB" altLang="en-US" dirty="0"/>
              <a:t> if you intend to care for children from birth to 31 August following their fifth birthday</a:t>
            </a:r>
          </a:p>
          <a:p>
            <a:pPr marL="541338" indent="-541338">
              <a:spcBef>
                <a:spcPct val="20000"/>
              </a:spcBef>
              <a:spcAft>
                <a:spcPct val="30000"/>
              </a:spcAft>
              <a:buClr>
                <a:srgbClr val="1D9CAB"/>
              </a:buClr>
              <a:buFont typeface="Wingdings" pitchFamily="2" charset="2"/>
              <a:buChar char="n"/>
              <a:defRPr/>
            </a:pPr>
            <a:r>
              <a:rPr lang="en-GB" altLang="en-US" dirty="0"/>
              <a:t>the </a:t>
            </a:r>
            <a:r>
              <a:rPr lang="en-GB" altLang="en-US" b="1" dirty="0"/>
              <a:t>compulsory part of the Childcare Register</a:t>
            </a:r>
            <a:r>
              <a:rPr lang="en-GB" altLang="en-US" dirty="0"/>
              <a:t> if you intend to care for children from the end of the Early Years Foundation Stage to seven years of age.</a:t>
            </a:r>
          </a:p>
          <a:p>
            <a:pPr marL="541338" indent="-541338">
              <a:spcBef>
                <a:spcPct val="20000"/>
              </a:spcBef>
              <a:spcAft>
                <a:spcPct val="30000"/>
              </a:spcAft>
              <a:buClr>
                <a:srgbClr val="1D9CAB"/>
              </a:buClr>
              <a:buFont typeface="Wingdings" pitchFamily="2" charset="2"/>
              <a:buNone/>
              <a:defRPr/>
            </a:pPr>
            <a:r>
              <a:rPr lang="en-GB" altLang="en-US" dirty="0"/>
              <a:t>You can choose to register on:</a:t>
            </a:r>
          </a:p>
          <a:p>
            <a:pPr marL="541338" indent="-541338">
              <a:spcBef>
                <a:spcPct val="20000"/>
              </a:spcBef>
              <a:spcAft>
                <a:spcPct val="30000"/>
              </a:spcAft>
              <a:buClr>
                <a:srgbClr val="1D9CAB"/>
              </a:buClr>
              <a:buFont typeface="Wingdings" pitchFamily="2" charset="2"/>
              <a:buChar char="n"/>
              <a:defRPr/>
            </a:pPr>
            <a:r>
              <a:rPr lang="en-GB" altLang="en-US" dirty="0"/>
              <a:t>the </a:t>
            </a:r>
            <a:r>
              <a:rPr lang="en-GB" altLang="en-US" b="1" dirty="0"/>
              <a:t>voluntary part of the Childcare Register</a:t>
            </a:r>
            <a:r>
              <a:rPr lang="en-GB" altLang="en-US" dirty="0"/>
              <a:t> if you intend to care for children aged between eight and 17 years.    </a:t>
            </a:r>
          </a:p>
          <a:p>
            <a:pPr eaLnBrk="1" hangingPunct="1">
              <a:defRPr/>
            </a:pPr>
            <a:endParaRPr lang="en-GB" altLang="en-US" i="1" dirty="0">
              <a:latin typeface="Tahoma" pitchFamily="34" charset="0"/>
            </a:endParaRPr>
          </a:p>
          <a:p>
            <a:pPr eaLnBrk="1" hangingPunct="1">
              <a:defRPr/>
            </a:pPr>
            <a:r>
              <a:rPr lang="en-GB" altLang="en-US" i="1" dirty="0">
                <a:latin typeface="Tahoma" pitchFamily="34" charset="0"/>
              </a:rPr>
              <a:t>Remind participants that they must apply to register on the Childcare</a:t>
            </a:r>
          </a:p>
          <a:p>
            <a:pPr eaLnBrk="1" hangingPunct="1">
              <a:defRPr/>
            </a:pPr>
            <a:r>
              <a:rPr lang="en-GB" altLang="en-US" i="1" dirty="0">
                <a:latin typeface="Tahoma" pitchFamily="34" charset="0"/>
              </a:rPr>
              <a:t>Register if they intend to care for children from 1 September following</a:t>
            </a:r>
          </a:p>
          <a:p>
            <a:pPr eaLnBrk="1" hangingPunct="1">
              <a:defRPr/>
            </a:pPr>
            <a:r>
              <a:rPr lang="en-GB" altLang="en-US" i="1" dirty="0">
                <a:latin typeface="Tahoma" pitchFamily="34" charset="0"/>
              </a:rPr>
              <a:t>their fifth birthday to seven years of age, unless they are exempt from </a:t>
            </a:r>
          </a:p>
          <a:p>
            <a:pPr eaLnBrk="1" hangingPunct="1">
              <a:defRPr/>
            </a:pPr>
            <a:r>
              <a:rPr lang="en-GB" altLang="en-US" i="1" dirty="0">
                <a:latin typeface="Tahoma" pitchFamily="34" charset="0"/>
              </a:rPr>
              <a:t>registration. </a:t>
            </a:r>
          </a:p>
          <a:p>
            <a:pPr eaLnBrk="1" hangingPunct="1">
              <a:defRPr/>
            </a:pPr>
            <a:r>
              <a:rPr lang="en-GB" altLang="en-US" dirty="0">
                <a:latin typeface="Tahoma" pitchFamily="34" charset="0"/>
              </a:rPr>
              <a:t>The voluntary part of the Childcare Register offers the choice of </a:t>
            </a:r>
          </a:p>
          <a:p>
            <a:pPr eaLnBrk="1" hangingPunct="1">
              <a:defRPr/>
            </a:pPr>
            <a:r>
              <a:rPr lang="en-GB" altLang="en-US" dirty="0">
                <a:latin typeface="Tahoma" pitchFamily="34" charset="0"/>
              </a:rPr>
              <a:t>registration to providers who are not eligible for compulsory </a:t>
            </a:r>
          </a:p>
          <a:p>
            <a:pPr eaLnBrk="1" hangingPunct="1">
              <a:defRPr/>
            </a:pPr>
            <a:r>
              <a:rPr lang="en-GB" altLang="en-US" dirty="0">
                <a:latin typeface="Tahoma" pitchFamily="34" charset="0"/>
              </a:rPr>
              <a:t>registration.</a:t>
            </a:r>
            <a:r>
              <a:rPr lang="en-GB" altLang="en-US" i="1" dirty="0">
                <a:latin typeface="Tahoma" pitchFamily="34" charset="0"/>
              </a:rPr>
              <a:t> </a:t>
            </a:r>
          </a:p>
          <a:p>
            <a:pPr eaLnBrk="1" hangingPunct="1">
              <a:defRPr/>
            </a:pPr>
            <a:endParaRPr lang="en-GB" altLang="en-US" i="1" dirty="0">
              <a:latin typeface="Tahoma" pitchFamily="34" charset="0"/>
            </a:endParaRPr>
          </a:p>
          <a:p>
            <a:pPr eaLnBrk="1" hangingPunct="1">
              <a:defRPr/>
            </a:pPr>
            <a:r>
              <a:rPr lang="en-GB" altLang="en-US" dirty="0">
                <a:latin typeface="Tahoma" pitchFamily="34" charset="0"/>
              </a:rPr>
              <a:t>By joining the voluntary part of the register, providers show parents who</a:t>
            </a:r>
          </a:p>
          <a:p>
            <a:pPr eaLnBrk="1" hangingPunct="1">
              <a:defRPr/>
            </a:pPr>
            <a:r>
              <a:rPr lang="en-GB" altLang="en-US" dirty="0">
                <a:latin typeface="Tahoma" pitchFamily="34" charset="0"/>
              </a:rPr>
              <a:t>use their services that they:</a:t>
            </a:r>
          </a:p>
          <a:p>
            <a:pPr marL="171450" indent="-171450" eaLnBrk="1" hangingPunct="1">
              <a:buFont typeface="Wingdings" pitchFamily="2" charset="2"/>
              <a:buChar char=""/>
              <a:defRPr/>
            </a:pPr>
            <a:r>
              <a:rPr lang="en-GB" altLang="en-US" dirty="0">
                <a:latin typeface="Tahoma" pitchFamily="34" charset="0"/>
              </a:rPr>
              <a:t>meet certain requirements relating to people, premises and provision </a:t>
            </a:r>
          </a:p>
          <a:p>
            <a:pPr eaLnBrk="1" hangingPunct="1">
              <a:buFont typeface="Wingdings" pitchFamily="2" charset="2"/>
              <a:buNone/>
              <a:defRPr/>
            </a:pPr>
            <a:r>
              <a:rPr lang="en-GB" altLang="en-US" dirty="0">
                <a:latin typeface="Tahoma" pitchFamily="34" charset="0"/>
              </a:rPr>
              <a:t>    designed to safeguard children</a:t>
            </a:r>
          </a:p>
          <a:p>
            <a:pPr marL="171450" indent="-171450" eaLnBrk="1" hangingPunct="1">
              <a:buFont typeface="Wingdings" pitchFamily="2" charset="2"/>
              <a:buChar char=""/>
              <a:defRPr/>
            </a:pPr>
            <a:r>
              <a:rPr lang="en-GB" altLang="en-US" dirty="0">
                <a:latin typeface="Tahoma" pitchFamily="34" charset="0"/>
              </a:rPr>
              <a:t>are monitored through inspections carried out by Ofsted on a random</a:t>
            </a:r>
          </a:p>
          <a:p>
            <a:pPr eaLnBrk="1" hangingPunct="1">
              <a:buFont typeface="Wingdings" pitchFamily="2" charset="2"/>
              <a:buNone/>
              <a:defRPr/>
            </a:pPr>
            <a:r>
              <a:rPr lang="en-GB" altLang="en-US" dirty="0">
                <a:latin typeface="Tahoma" pitchFamily="34" charset="0"/>
              </a:rPr>
              <a:t>    basis or when parents have concerns about the care.</a:t>
            </a:r>
          </a:p>
          <a:p>
            <a:pPr eaLnBrk="1" hangingPunct="1">
              <a:defRPr/>
            </a:pPr>
            <a:endParaRPr lang="en-GB" altLang="en-US" dirty="0">
              <a:latin typeface="Tahoma" pitchFamily="34" charset="0"/>
            </a:endParaRPr>
          </a:p>
          <a:p>
            <a:pPr eaLnBrk="1" hangingPunct="1">
              <a:defRPr/>
            </a:pPr>
            <a:r>
              <a:rPr lang="en-GB" altLang="en-US" dirty="0">
                <a:latin typeface="Tahoma" pitchFamily="34" charset="0"/>
              </a:rPr>
              <a:t>Parents who use registered </a:t>
            </a:r>
            <a:r>
              <a:rPr lang="en-GB" altLang="en-US" dirty="0" err="1">
                <a:latin typeface="Tahoma" pitchFamily="34" charset="0"/>
              </a:rPr>
              <a:t>childcarers</a:t>
            </a:r>
            <a:r>
              <a:rPr lang="en-GB" altLang="en-US" dirty="0">
                <a:latin typeface="Tahoma" pitchFamily="34" charset="0"/>
              </a:rPr>
              <a:t> may be eligible to claim the</a:t>
            </a:r>
          </a:p>
          <a:p>
            <a:pPr eaLnBrk="1" hangingPunct="1">
              <a:defRPr/>
            </a:pPr>
            <a:r>
              <a:rPr lang="en-GB" altLang="en-US" dirty="0">
                <a:latin typeface="Tahoma" pitchFamily="34" charset="0"/>
              </a:rPr>
              <a:t>childcare element of working tax credits.</a:t>
            </a:r>
          </a:p>
          <a:p>
            <a:pPr eaLnBrk="1" hangingPunct="1">
              <a:defRPr/>
            </a:pPr>
            <a:endParaRPr lang="en-GB" altLang="en-US" i="1" dirty="0">
              <a:latin typeface="Tahoma" pitchFamily="34" charset="0"/>
            </a:endParaRPr>
          </a:p>
          <a:p>
            <a:pPr>
              <a:defRPr/>
            </a:pPr>
            <a:endParaRPr lang="en-GB" dirty="0"/>
          </a:p>
        </p:txBody>
      </p:sp>
      <p:sp>
        <p:nvSpPr>
          <p:cNvPr id="13316" name="Slide Number Placeholder 3">
            <a:extLst>
              <a:ext uri="{FF2B5EF4-FFF2-40B4-BE49-F238E27FC236}">
                <a16:creationId xmlns:a16="http://schemas.microsoft.com/office/drawing/2014/main" id="{4986504D-625E-5B5E-D246-BFB42AA5F9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690BC23A-2007-4A71-8743-4A27B10ADFE0}" type="slidenum">
              <a:rPr lang="en-GB" altLang="en-US" smtClean="0">
                <a:latin typeface="Arial" panose="020B0604020202020204" pitchFamily="34" charset="0"/>
              </a:rPr>
              <a:pPr fontAlgn="base">
                <a:spcBef>
                  <a:spcPct val="0"/>
                </a:spcBef>
                <a:spcAft>
                  <a:spcPct val="0"/>
                </a:spcAft>
              </a:pPr>
              <a:t>4</a:t>
            </a:fld>
            <a:endParaRPr lang="en-GB"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85EC8795-28A3-5E2A-A2D9-795B900D627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F7AD7413-2F8B-E198-F945-4EAA55F2BC96}"/>
              </a:ext>
            </a:extLst>
          </p:cNvPr>
          <p:cNvSpPr>
            <a:spLocks noGrp="1"/>
          </p:cNvSpPr>
          <p:nvPr>
            <p:ph type="body" idx="1"/>
          </p:nvPr>
        </p:nvSpPr>
        <p:spPr/>
        <p:txBody>
          <a:bodyPr/>
          <a:lstStyle/>
          <a:p>
            <a:pPr>
              <a:defRPr/>
            </a:pPr>
            <a:r>
              <a:rPr lang="en-GB" dirty="0">
                <a:solidFill>
                  <a:srgbClr val="333333"/>
                </a:solidFill>
                <a:latin typeface="robotoregular"/>
              </a:rPr>
              <a:t>A lot of people think a childminder’s daily duties simply revolve around meeting children’s needs. They are expected to keep them fed, clean, safe, and happy. Of course, this is part of what childminders do! But a </a:t>
            </a:r>
            <a:r>
              <a:rPr lang="en-GB" dirty="0">
                <a:solidFill>
                  <a:srgbClr val="333333"/>
                </a:solidFill>
                <a:latin typeface="robotobold"/>
              </a:rPr>
              <a:t>childminder's duties and responsibilities</a:t>
            </a:r>
            <a:r>
              <a:rPr lang="en-GB" dirty="0">
                <a:solidFill>
                  <a:srgbClr val="333333"/>
                </a:solidFill>
                <a:latin typeface="robotoregular"/>
              </a:rPr>
              <a:t> cover lots more, too.</a:t>
            </a:r>
          </a:p>
          <a:p>
            <a:pPr>
              <a:defRPr/>
            </a:pPr>
            <a:br>
              <a:rPr lang="en-GB" dirty="0"/>
            </a:br>
            <a:r>
              <a:rPr lang="en-GB" b="1" dirty="0">
                <a:solidFill>
                  <a:srgbClr val="333333"/>
                </a:solidFill>
                <a:latin typeface="robotoregular"/>
              </a:rPr>
              <a:t>Childminders provide day-to-day care for their children. </a:t>
            </a:r>
            <a:r>
              <a:rPr lang="en-GB" dirty="0">
                <a:solidFill>
                  <a:srgbClr val="333333"/>
                </a:solidFill>
                <a:latin typeface="robotoregular"/>
              </a:rPr>
              <a:t>They </a:t>
            </a:r>
            <a:r>
              <a:rPr lang="en-GB" dirty="0">
                <a:solidFill>
                  <a:srgbClr val="333333"/>
                </a:solidFill>
                <a:latin typeface="robotobold"/>
              </a:rPr>
              <a:t>cook healthy meals, change nappies and keep children comfortable, clean, and safe</a:t>
            </a:r>
            <a:r>
              <a:rPr lang="en-GB" dirty="0">
                <a:solidFill>
                  <a:srgbClr val="333333"/>
                </a:solidFill>
                <a:latin typeface="robotoregular"/>
              </a:rPr>
              <a:t>. Childminders have a duty to take note of allergies and specific needs when providing food and care, too</a:t>
            </a:r>
          </a:p>
          <a:p>
            <a:pPr>
              <a:defRPr/>
            </a:pPr>
            <a:r>
              <a:rPr lang="en-GB" b="1" dirty="0">
                <a:solidFill>
                  <a:srgbClr val="333333"/>
                </a:solidFill>
                <a:latin typeface="robotobold"/>
              </a:rPr>
              <a:t>Planning fun activities</a:t>
            </a:r>
            <a:r>
              <a:rPr lang="en-GB" b="1" dirty="0">
                <a:solidFill>
                  <a:srgbClr val="333333"/>
                </a:solidFill>
                <a:latin typeface="robotoregular"/>
              </a:rPr>
              <a:t> to make sure children’s needs are met. </a:t>
            </a:r>
          </a:p>
          <a:p>
            <a:pPr>
              <a:defRPr/>
            </a:pPr>
            <a:r>
              <a:rPr lang="en-GB" dirty="0">
                <a:solidFill>
                  <a:srgbClr val="333333"/>
                </a:solidFill>
                <a:latin typeface="robotoregular"/>
              </a:rPr>
              <a:t>Often they encourage social time with other children, making sure activities are age-appropriate</a:t>
            </a:r>
          </a:p>
          <a:p>
            <a:pPr>
              <a:defRPr/>
            </a:pPr>
            <a:r>
              <a:rPr lang="en-GB" b="1" dirty="0">
                <a:solidFill>
                  <a:srgbClr val="333333"/>
                </a:solidFill>
                <a:latin typeface="robotoregular"/>
              </a:rPr>
              <a:t>Their top priority is </a:t>
            </a:r>
            <a:r>
              <a:rPr lang="en-GB" b="1" dirty="0">
                <a:solidFill>
                  <a:srgbClr val="333333"/>
                </a:solidFill>
                <a:latin typeface="robotobold"/>
              </a:rPr>
              <a:t>keeping children safe</a:t>
            </a:r>
            <a:r>
              <a:rPr lang="en-GB" b="1" dirty="0">
                <a:solidFill>
                  <a:srgbClr val="333333"/>
                </a:solidFill>
                <a:latin typeface="robotoregular"/>
              </a:rPr>
              <a:t> while their parents are busy or unable to do so. </a:t>
            </a:r>
            <a:r>
              <a:rPr lang="en-GB" dirty="0">
                <a:solidFill>
                  <a:srgbClr val="333333"/>
                </a:solidFill>
                <a:latin typeface="robotoregular"/>
              </a:rPr>
              <a:t>A childminder has a responsibility to provide a safe environment that is free from dangers - from dangerous surfaces to allergens.</a:t>
            </a:r>
          </a:p>
          <a:p>
            <a:pPr>
              <a:defRPr/>
            </a:pPr>
            <a:r>
              <a:rPr lang="en-GB" b="1" dirty="0">
                <a:solidFill>
                  <a:srgbClr val="333333"/>
                </a:solidFill>
                <a:latin typeface="robotoregular"/>
              </a:rPr>
              <a:t>Childminders must offer an </a:t>
            </a:r>
            <a:r>
              <a:rPr lang="en-GB" b="1" dirty="0">
                <a:solidFill>
                  <a:srgbClr val="333333"/>
                </a:solidFill>
                <a:latin typeface="robotobold"/>
              </a:rPr>
              <a:t>emotionally safe space</a:t>
            </a:r>
            <a:r>
              <a:rPr lang="en-GB" b="1" dirty="0">
                <a:solidFill>
                  <a:srgbClr val="333333"/>
                </a:solidFill>
                <a:latin typeface="robotoregular"/>
              </a:rPr>
              <a:t>. </a:t>
            </a:r>
            <a:r>
              <a:rPr lang="en-GB" dirty="0">
                <a:solidFill>
                  <a:srgbClr val="333333"/>
                </a:solidFill>
                <a:latin typeface="robotoregular"/>
              </a:rPr>
              <a:t>They help children to feel happy and safe while with them and work with families to support children's mental health and wellbeing</a:t>
            </a:r>
          </a:p>
          <a:p>
            <a:pPr>
              <a:defRPr/>
            </a:pPr>
            <a:r>
              <a:rPr lang="en-GB" dirty="0">
                <a:solidFill>
                  <a:srgbClr val="333333"/>
                </a:solidFill>
                <a:latin typeface="robotoregular"/>
              </a:rPr>
              <a:t>Much of a childminder's time can include </a:t>
            </a:r>
            <a:r>
              <a:rPr lang="en-GB" dirty="0">
                <a:solidFill>
                  <a:srgbClr val="333333"/>
                </a:solidFill>
                <a:latin typeface="robotobold"/>
              </a:rPr>
              <a:t>paperwork</a:t>
            </a:r>
            <a:r>
              <a:rPr lang="en-GB" dirty="0">
                <a:solidFill>
                  <a:srgbClr val="333333"/>
                </a:solidFill>
                <a:latin typeface="robotoregular"/>
              </a:rPr>
              <a:t>. For example, writing and following risk assessments and emergency procedures. </a:t>
            </a:r>
            <a:r>
              <a:rPr lang="en-GB" b="1" dirty="0">
                <a:solidFill>
                  <a:srgbClr val="333333"/>
                </a:solidFill>
                <a:latin typeface="robotoregular"/>
              </a:rPr>
              <a:t>Childminders will often be in charge of their own documents</a:t>
            </a:r>
            <a:r>
              <a:rPr lang="en-GB" dirty="0">
                <a:solidFill>
                  <a:srgbClr val="333333"/>
                </a:solidFill>
                <a:latin typeface="robotoregular"/>
              </a:rPr>
              <a:t>. They'll organise a routine with clients, sort out personal data for families, and adhere to data protection.</a:t>
            </a:r>
          </a:p>
          <a:p>
            <a:pPr fontAlgn="auto">
              <a:spcAft>
                <a:spcPts val="0"/>
              </a:spcAft>
              <a:buFont typeface="Wingdings 3" charset="2"/>
              <a:buChar char=""/>
              <a:defRPr/>
            </a:pPr>
            <a:r>
              <a:rPr lang="en-GB" dirty="0">
                <a:solidFill>
                  <a:schemeClr val="tx1">
                    <a:lumMod val="75000"/>
                    <a:lumOff val="25000"/>
                  </a:schemeClr>
                </a:solidFill>
              </a:rPr>
              <a:t>Plan the routine of the childminding day</a:t>
            </a:r>
          </a:p>
          <a:p>
            <a:pPr fontAlgn="auto">
              <a:spcAft>
                <a:spcPts val="0"/>
              </a:spcAft>
              <a:buFont typeface="Wingdings 3" charset="2"/>
              <a:buChar char=""/>
              <a:defRPr/>
            </a:pPr>
            <a:r>
              <a:rPr lang="en-GB" dirty="0">
                <a:solidFill>
                  <a:schemeClr val="tx1">
                    <a:lumMod val="75000"/>
                    <a:lumOff val="25000"/>
                  </a:schemeClr>
                </a:solidFill>
              </a:rPr>
              <a:t>A daily routine is especially important for young children who feel more secure when they know what to expect.</a:t>
            </a:r>
          </a:p>
          <a:p>
            <a:pPr fontAlgn="auto">
              <a:spcAft>
                <a:spcPts val="0"/>
              </a:spcAft>
              <a:buFont typeface="Wingdings 3" charset="2"/>
              <a:buChar char=""/>
              <a:defRPr/>
            </a:pPr>
            <a:r>
              <a:rPr lang="en-GB" dirty="0">
                <a:solidFill>
                  <a:schemeClr val="tx1">
                    <a:lumMod val="75000"/>
                    <a:lumOff val="25000"/>
                  </a:schemeClr>
                </a:solidFill>
              </a:rPr>
              <a:t> You must put the child’s needs and interests first.</a:t>
            </a:r>
          </a:p>
          <a:p>
            <a:pPr fontAlgn="auto">
              <a:spcAft>
                <a:spcPts val="0"/>
              </a:spcAft>
              <a:buFont typeface="Wingdings 3" charset="2"/>
              <a:buChar char=""/>
              <a:defRPr/>
            </a:pPr>
            <a:r>
              <a:rPr lang="en-GB" dirty="0">
                <a:solidFill>
                  <a:schemeClr val="tx1">
                    <a:lumMod val="75000"/>
                    <a:lumOff val="25000"/>
                  </a:schemeClr>
                </a:solidFill>
              </a:rPr>
              <a:t>Provide play activities which respond to the child’s interests</a:t>
            </a:r>
          </a:p>
          <a:p>
            <a:pPr fontAlgn="auto">
              <a:spcAft>
                <a:spcPts val="0"/>
              </a:spcAft>
              <a:buFont typeface="Wingdings 3" charset="2"/>
              <a:buChar char=""/>
              <a:defRPr/>
            </a:pPr>
            <a:r>
              <a:rPr lang="en-GB" dirty="0">
                <a:solidFill>
                  <a:schemeClr val="tx1">
                    <a:lumMod val="75000"/>
                    <a:lumOff val="25000"/>
                  </a:schemeClr>
                </a:solidFill>
              </a:rPr>
              <a:t>Working with parents and other carers</a:t>
            </a:r>
          </a:p>
          <a:p>
            <a:pPr fontAlgn="auto">
              <a:spcAft>
                <a:spcPts val="0"/>
              </a:spcAft>
              <a:buFont typeface="Wingdings 3" charset="2"/>
              <a:buChar char=""/>
              <a:defRPr/>
            </a:pPr>
            <a:r>
              <a:rPr lang="en-GB" dirty="0">
                <a:solidFill>
                  <a:schemeClr val="tx1">
                    <a:lumMod val="75000"/>
                    <a:lumOff val="25000"/>
                  </a:schemeClr>
                </a:solidFill>
              </a:rPr>
              <a:t>Protect children from abuse</a:t>
            </a:r>
          </a:p>
          <a:p>
            <a:pPr fontAlgn="auto">
              <a:spcAft>
                <a:spcPts val="0"/>
              </a:spcAft>
              <a:buFont typeface="Wingdings 3" charset="2"/>
              <a:buChar char=""/>
              <a:defRPr/>
            </a:pPr>
            <a:r>
              <a:rPr lang="en-GB" dirty="0">
                <a:solidFill>
                  <a:schemeClr val="tx1">
                    <a:lumMod val="75000"/>
                    <a:lumOff val="25000"/>
                  </a:schemeClr>
                </a:solidFill>
              </a:rPr>
              <a:t>Insurance</a:t>
            </a:r>
          </a:p>
          <a:p>
            <a:pPr fontAlgn="auto">
              <a:spcAft>
                <a:spcPts val="0"/>
              </a:spcAft>
              <a:buFont typeface="Wingdings 3" charset="2"/>
              <a:buChar char=""/>
              <a:defRPr/>
            </a:pPr>
            <a:r>
              <a:rPr lang="en-GB" dirty="0">
                <a:solidFill>
                  <a:schemeClr val="tx1">
                    <a:lumMod val="75000"/>
                    <a:lumOff val="25000"/>
                  </a:schemeClr>
                </a:solidFill>
              </a:rPr>
              <a:t>Plan the routine of the childminding day</a:t>
            </a:r>
          </a:p>
          <a:p>
            <a:pPr fontAlgn="auto">
              <a:spcAft>
                <a:spcPts val="0"/>
              </a:spcAft>
              <a:buFont typeface="Wingdings 3" charset="2"/>
              <a:buChar char=""/>
              <a:defRPr/>
            </a:pPr>
            <a:r>
              <a:rPr lang="en-GB" dirty="0">
                <a:solidFill>
                  <a:schemeClr val="tx1">
                    <a:lumMod val="75000"/>
                    <a:lumOff val="25000"/>
                  </a:schemeClr>
                </a:solidFill>
              </a:rPr>
              <a:t>A daily routine is especially important for young children who feel more secure when they know what to expect.</a:t>
            </a:r>
          </a:p>
          <a:p>
            <a:pPr fontAlgn="auto">
              <a:spcAft>
                <a:spcPts val="0"/>
              </a:spcAft>
              <a:buFont typeface="Wingdings 3" charset="2"/>
              <a:buChar char=""/>
              <a:defRPr/>
            </a:pPr>
            <a:r>
              <a:rPr lang="en-GB" dirty="0">
                <a:solidFill>
                  <a:schemeClr val="tx1">
                    <a:lumMod val="75000"/>
                    <a:lumOff val="25000"/>
                  </a:schemeClr>
                </a:solidFill>
              </a:rPr>
              <a:t> You must put the child’s needs and interests first.</a:t>
            </a:r>
          </a:p>
          <a:p>
            <a:pPr fontAlgn="auto">
              <a:spcAft>
                <a:spcPts val="0"/>
              </a:spcAft>
              <a:buFont typeface="Wingdings 3" charset="2"/>
              <a:buChar char=""/>
              <a:defRPr/>
            </a:pPr>
            <a:r>
              <a:rPr lang="en-GB" dirty="0">
                <a:solidFill>
                  <a:schemeClr val="tx1">
                    <a:lumMod val="75000"/>
                    <a:lumOff val="25000"/>
                  </a:schemeClr>
                </a:solidFill>
              </a:rPr>
              <a:t>Provide play activities which respond to the child’s interests</a:t>
            </a:r>
          </a:p>
          <a:p>
            <a:pPr fontAlgn="auto">
              <a:spcAft>
                <a:spcPts val="0"/>
              </a:spcAft>
              <a:buFont typeface="Wingdings 3" charset="2"/>
              <a:buChar char=""/>
              <a:defRPr/>
            </a:pPr>
            <a:r>
              <a:rPr lang="en-GB" dirty="0">
                <a:solidFill>
                  <a:schemeClr val="tx1">
                    <a:lumMod val="75000"/>
                    <a:lumOff val="25000"/>
                  </a:schemeClr>
                </a:solidFill>
              </a:rPr>
              <a:t>Working with parents and other carers</a:t>
            </a:r>
          </a:p>
          <a:p>
            <a:pPr fontAlgn="auto">
              <a:spcAft>
                <a:spcPts val="0"/>
              </a:spcAft>
              <a:buFont typeface="Wingdings 3" charset="2"/>
              <a:buChar char=""/>
              <a:defRPr/>
            </a:pPr>
            <a:r>
              <a:rPr lang="en-GB" dirty="0">
                <a:solidFill>
                  <a:schemeClr val="tx1">
                    <a:lumMod val="75000"/>
                    <a:lumOff val="25000"/>
                  </a:schemeClr>
                </a:solidFill>
              </a:rPr>
              <a:t>Protect children from abuse</a:t>
            </a:r>
          </a:p>
          <a:p>
            <a:pPr fontAlgn="auto">
              <a:spcAft>
                <a:spcPts val="0"/>
              </a:spcAft>
              <a:buFont typeface="Wingdings 3" charset="2"/>
              <a:buChar char=""/>
              <a:defRPr/>
            </a:pPr>
            <a:r>
              <a:rPr lang="en-GB" dirty="0">
                <a:solidFill>
                  <a:schemeClr val="tx1">
                    <a:lumMod val="75000"/>
                    <a:lumOff val="25000"/>
                  </a:schemeClr>
                </a:solidFill>
              </a:rPr>
              <a:t>Insurance</a:t>
            </a:r>
          </a:p>
          <a:p>
            <a:pPr>
              <a:defRPr/>
            </a:pPr>
            <a:endParaRPr lang="en-GB" dirty="0">
              <a:solidFill>
                <a:srgbClr val="333333"/>
              </a:solidFill>
              <a:latin typeface="robotoregular"/>
            </a:endParaRPr>
          </a:p>
          <a:p>
            <a:pPr>
              <a:defRPr/>
            </a:pPr>
            <a:endParaRPr lang="en-GB" dirty="0"/>
          </a:p>
          <a:p>
            <a:pPr>
              <a:defRPr/>
            </a:pPr>
            <a:endParaRPr lang="en-GB" dirty="0">
              <a:solidFill>
                <a:srgbClr val="333333"/>
              </a:solidFill>
              <a:latin typeface="robotoregular"/>
            </a:endParaRPr>
          </a:p>
          <a:p>
            <a:pPr>
              <a:defRPr/>
            </a:pPr>
            <a:endParaRPr lang="en-GB" dirty="0">
              <a:solidFill>
                <a:srgbClr val="333333"/>
              </a:solidFill>
              <a:latin typeface="robotoregular"/>
            </a:endParaRPr>
          </a:p>
          <a:p>
            <a:pPr>
              <a:defRPr/>
            </a:pPr>
            <a:endParaRPr lang="en-GB" dirty="0">
              <a:solidFill>
                <a:srgbClr val="333333"/>
              </a:solidFill>
              <a:latin typeface="robotoregular"/>
            </a:endParaRPr>
          </a:p>
          <a:p>
            <a:pPr>
              <a:defRPr/>
            </a:pPr>
            <a:endParaRPr lang="en-GB" dirty="0"/>
          </a:p>
        </p:txBody>
      </p:sp>
      <p:sp>
        <p:nvSpPr>
          <p:cNvPr id="4" name="Slide Number Placeholder 3">
            <a:extLst>
              <a:ext uri="{FF2B5EF4-FFF2-40B4-BE49-F238E27FC236}">
                <a16:creationId xmlns:a16="http://schemas.microsoft.com/office/drawing/2014/main" id="{DD9622C6-0B3F-A6FA-5FA4-DB14159D742D}"/>
              </a:ext>
            </a:extLst>
          </p:cNvPr>
          <p:cNvSpPr>
            <a:spLocks noGrp="1"/>
          </p:cNvSpPr>
          <p:nvPr>
            <p:ph type="sldNum" sz="quarter" idx="5"/>
          </p:nvPr>
        </p:nvSpPr>
        <p:spPr/>
        <p:txBody>
          <a:bodyPr/>
          <a:lstStyle/>
          <a:p>
            <a:pPr>
              <a:defRPr/>
            </a:pPr>
            <a:fld id="{F3CEC775-CD78-473C-AB15-5F2FCDEEE5E1}" type="slidenum">
              <a:rPr lang="en-GB" altLang="en-US" smtClean="0"/>
              <a:pPr>
                <a:defRPr/>
              </a:pPr>
              <a:t>5</a:t>
            </a:fld>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D75024EC-2A48-B316-AE9B-62AD511BAC2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01B92A95-C947-468B-1C31-E0C4CFE19C4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buFontTx/>
              <a:buChar char="•"/>
            </a:pPr>
            <a:r>
              <a:rPr lang="en-GB" altLang="en-US">
                <a:solidFill>
                  <a:srgbClr val="333333"/>
                </a:solidFill>
                <a:latin typeface="robotobold"/>
              </a:rPr>
              <a:t>Patience and Understanding</a:t>
            </a:r>
            <a:r>
              <a:rPr lang="en-GB" altLang="en-US">
                <a:solidFill>
                  <a:srgbClr val="333333"/>
                </a:solidFill>
                <a:latin typeface="robotoregular"/>
              </a:rPr>
              <a:t> - Like all jobs working with children, having patience for the children and families you work with is key. Whether that's while a child is adjusting to a new space, while you're working out how to communicate with a new family, or just over a stressful day.</a:t>
            </a:r>
          </a:p>
          <a:p>
            <a:pPr>
              <a:buFontTx/>
              <a:buChar char="•"/>
            </a:pPr>
            <a:r>
              <a:rPr lang="en-GB" altLang="en-US">
                <a:solidFill>
                  <a:srgbClr val="333333"/>
                </a:solidFill>
                <a:latin typeface="robotobold"/>
              </a:rPr>
              <a:t>Love for children</a:t>
            </a:r>
            <a:r>
              <a:rPr lang="en-GB" altLang="en-US">
                <a:solidFill>
                  <a:srgbClr val="333333"/>
                </a:solidFill>
                <a:latin typeface="robotoregular"/>
              </a:rPr>
              <a:t> - If you're a childminder, you're going to be working with children a lot! Having a love for children is a helpful quality to motivate a childminder and help them enjoy their day-to-day work.</a:t>
            </a:r>
          </a:p>
          <a:p>
            <a:pPr>
              <a:buFontTx/>
              <a:buChar char="•"/>
            </a:pPr>
            <a:r>
              <a:rPr lang="en-GB" altLang="en-US">
                <a:solidFill>
                  <a:srgbClr val="333333"/>
                </a:solidFill>
                <a:latin typeface="robotobold"/>
              </a:rPr>
              <a:t>Flexibility</a:t>
            </a:r>
            <a:r>
              <a:rPr lang="en-GB" altLang="en-US">
                <a:solidFill>
                  <a:srgbClr val="333333"/>
                </a:solidFill>
                <a:latin typeface="robotoregular"/>
              </a:rPr>
              <a:t> - Childminders may care for a range of children, from toddlers and very young children to providing holiday or after-school care for older children. Flexibility around children's needs, changing interests, daily temperaments, and even the weather is key.</a:t>
            </a:r>
          </a:p>
          <a:p>
            <a:pPr>
              <a:buFontTx/>
              <a:buChar char="•"/>
            </a:pPr>
            <a:r>
              <a:rPr lang="en-GB" altLang="en-US">
                <a:solidFill>
                  <a:srgbClr val="333333"/>
                </a:solidFill>
                <a:latin typeface="robotobold"/>
              </a:rPr>
              <a:t>Working Well Under Pressure</a:t>
            </a:r>
            <a:r>
              <a:rPr lang="en-GB" altLang="en-US">
                <a:solidFill>
                  <a:srgbClr val="333333"/>
                </a:solidFill>
                <a:latin typeface="robotoregular"/>
              </a:rPr>
              <a:t> - Like any job working in childcare, there will be some periods of stress. This might be day- to-day stresses like building up to pick up time, juggling food at mealtime, or looking after children of multiple ages at the same time. But childminders must also be prepared to deal with accidents or emergencies if and when they arise. Being able to provide safe care and respond quickly and calmly in a high-pressure situation is a key skill for childminders to be able to respond in a way that keeps children safe.</a:t>
            </a:r>
          </a:p>
          <a:p>
            <a:pPr>
              <a:buFontTx/>
              <a:buChar char="•"/>
            </a:pPr>
            <a:r>
              <a:rPr lang="en-GB" altLang="en-US">
                <a:solidFill>
                  <a:srgbClr val="333333"/>
                </a:solidFill>
                <a:latin typeface="robotobold"/>
              </a:rPr>
              <a:t>People Skills</a:t>
            </a:r>
            <a:r>
              <a:rPr lang="en-GB" altLang="en-US">
                <a:solidFill>
                  <a:srgbClr val="333333"/>
                </a:solidFill>
                <a:latin typeface="robotoregular"/>
              </a:rPr>
              <a:t> - Of all the skills and qualities of a childminder, having people skills is one of the most important. Childminders work face to face with children and families; building relationships as clients and as key figures for growing children. This enables you to build a strong professional relationship, which helps when starting off and building a business as a childminder, whilst making the experience enjoyable for you and your families.</a:t>
            </a:r>
          </a:p>
          <a:p>
            <a:pPr>
              <a:buFontTx/>
              <a:buChar char="•"/>
            </a:pPr>
            <a:r>
              <a:rPr lang="en-GB" altLang="en-US">
                <a:solidFill>
                  <a:srgbClr val="333333"/>
                </a:solidFill>
                <a:latin typeface="robotobold"/>
              </a:rPr>
              <a:t>First Aid Training</a:t>
            </a:r>
            <a:r>
              <a:rPr lang="en-GB" altLang="en-US">
                <a:solidFill>
                  <a:srgbClr val="333333"/>
                </a:solidFill>
                <a:latin typeface="robotoregular"/>
              </a:rPr>
              <a:t> - Ofsted requires registered childminders to have at least one member of staff with first aid training working at all times. This allows childminders to work to safeguard children and respond to emergencies quickly and appropriately.</a:t>
            </a:r>
          </a:p>
          <a:p>
            <a:pPr>
              <a:buFontTx/>
              <a:buChar char="•"/>
            </a:pPr>
            <a:r>
              <a:rPr lang="en-GB" altLang="en-US">
                <a:solidFill>
                  <a:srgbClr val="333333"/>
                </a:solidFill>
                <a:latin typeface="robotobold"/>
              </a:rPr>
              <a:t>Basic Technical Skills</a:t>
            </a:r>
            <a:r>
              <a:rPr lang="en-GB" altLang="en-US">
                <a:solidFill>
                  <a:srgbClr val="333333"/>
                </a:solidFill>
                <a:latin typeface="robotoregular"/>
              </a:rPr>
              <a:t> - Whether a childminder works for themselves or with a wider agency, being able to use technology like computers is regularly required. This might be for contacting and communicating with parents and families, or keeping paperwork and records up to date and organised. This might mean the papers and policies like risk assessments which are needed, or even looking after financial records.</a:t>
            </a:r>
          </a:p>
          <a:p>
            <a:endParaRPr lang="en-GB" altLang="en-US"/>
          </a:p>
        </p:txBody>
      </p:sp>
      <p:sp>
        <p:nvSpPr>
          <p:cNvPr id="4" name="Slide Number Placeholder 3">
            <a:extLst>
              <a:ext uri="{FF2B5EF4-FFF2-40B4-BE49-F238E27FC236}">
                <a16:creationId xmlns:a16="http://schemas.microsoft.com/office/drawing/2014/main" id="{CFB95087-DB75-7D33-4CD5-C4CE2B6DC99B}"/>
              </a:ext>
            </a:extLst>
          </p:cNvPr>
          <p:cNvSpPr>
            <a:spLocks noGrp="1"/>
          </p:cNvSpPr>
          <p:nvPr>
            <p:ph type="sldNum" sz="quarter" idx="5"/>
          </p:nvPr>
        </p:nvSpPr>
        <p:spPr/>
        <p:txBody>
          <a:bodyPr/>
          <a:lstStyle/>
          <a:p>
            <a:pPr>
              <a:defRPr/>
            </a:pPr>
            <a:fld id="{BCFBA8E6-C38F-44B1-892F-B65243E91773}" type="slidenum">
              <a:rPr lang="en-GB" altLang="en-US" smtClean="0"/>
              <a:pPr>
                <a:defRPr/>
              </a:pPr>
              <a:t>6</a:t>
            </a:fld>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51C2F28C-F090-408D-8A78-15BB0C608A9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Notes Placeholder 2">
            <a:extLst>
              <a:ext uri="{FF2B5EF4-FFF2-40B4-BE49-F238E27FC236}">
                <a16:creationId xmlns:a16="http://schemas.microsoft.com/office/drawing/2014/main" id="{7C5C8D03-AE14-4B24-447D-1F8C85ACFB61}"/>
              </a:ext>
            </a:extLst>
          </p:cNvPr>
          <p:cNvSpPr>
            <a:spLocks noGrp="1" noChangeArrowheads="1"/>
          </p:cNvSpPr>
          <p:nvPr>
            <p:ph type="body" idx="1"/>
          </p:nvPr>
        </p:nvSpPr>
        <p:spPr bwMode="auto"/>
        <p:txBody>
          <a:bodyPr wrap="square" numCol="1" anchor="t" anchorCtr="0" compatLnSpc="1">
            <a:prstTxWarp prst="textNoShape">
              <a:avLst/>
            </a:prstTxWarp>
          </a:bodyPr>
          <a:lstStyle/>
          <a:p>
            <a:pPr fontAlgn="auto">
              <a:spcAft>
                <a:spcPts val="0"/>
              </a:spcAft>
              <a:buFont typeface="Wingdings 3" charset="2"/>
              <a:buChar char=""/>
              <a:defRPr/>
            </a:pPr>
            <a:r>
              <a:rPr lang="en-GB" dirty="0">
                <a:cs typeface="Calibri" panose="020F0502020204030204" pitchFamily="34" charset="0"/>
              </a:rPr>
              <a:t>helping children to learn and develop </a:t>
            </a:r>
          </a:p>
          <a:p>
            <a:pPr fontAlgn="auto">
              <a:spcAft>
                <a:spcPts val="0"/>
              </a:spcAft>
              <a:buFont typeface="Wingdings 3" charset="2"/>
              <a:buChar char=""/>
              <a:defRPr/>
            </a:pPr>
            <a:r>
              <a:rPr lang="en-GB" dirty="0">
                <a:solidFill>
                  <a:schemeClr val="tx1">
                    <a:lumMod val="75000"/>
                    <a:lumOff val="25000"/>
                  </a:schemeClr>
                </a:solidFill>
                <a:cs typeface="Calibri" panose="020F0502020204030204" pitchFamily="34" charset="0"/>
              </a:rPr>
              <a:t>Caring children for a variety of different cultures, backgrounds or those with Special Educational Needs and/or Disabilities.</a:t>
            </a:r>
          </a:p>
          <a:p>
            <a:pPr fontAlgn="auto">
              <a:spcAft>
                <a:spcPts val="0"/>
              </a:spcAft>
              <a:buFont typeface="Wingdings 3" charset="2"/>
              <a:buChar char=""/>
              <a:defRPr/>
            </a:pPr>
            <a:r>
              <a:rPr lang="en-GB" dirty="0">
                <a:cs typeface="Calibri" panose="020F0502020204030204" pitchFamily="34" charset="0"/>
              </a:rPr>
              <a:t>work in my own home, potentially whilst still caring for my own children.</a:t>
            </a:r>
          </a:p>
          <a:p>
            <a:pPr fontAlgn="auto">
              <a:spcAft>
                <a:spcPts val="0"/>
              </a:spcAft>
              <a:buFont typeface="Wingdings 3" charset="2"/>
              <a:buChar char=""/>
              <a:defRPr/>
            </a:pPr>
            <a:r>
              <a:rPr lang="en-GB" dirty="0">
                <a:cs typeface="Calibri" panose="020F0502020204030204" pitchFamily="34" charset="0"/>
              </a:rPr>
              <a:t>be self-employed, running my own business providing a childcare and education service to families. </a:t>
            </a:r>
          </a:p>
          <a:p>
            <a:pPr fontAlgn="auto">
              <a:spcAft>
                <a:spcPts val="0"/>
              </a:spcAft>
              <a:buFont typeface="Wingdings 3" charset="2"/>
              <a:buChar char=""/>
              <a:defRPr/>
            </a:pPr>
            <a:r>
              <a:rPr lang="en-GB" dirty="0">
                <a:cs typeface="Calibri" panose="020F0502020204030204" pitchFamily="34" charset="0"/>
              </a:rPr>
              <a:t>Take control of my own career and my own personal development.</a:t>
            </a:r>
          </a:p>
          <a:p>
            <a:pPr>
              <a:defRPr/>
            </a:pPr>
            <a:r>
              <a:rPr lang="en-GB" altLang="en-US" dirty="0"/>
              <a:t>Imagine a job that makes a real, positive difference to children – one that builds their confidence, and helps them develop into well adjusted, sociable young people. </a:t>
            </a:r>
          </a:p>
          <a:p>
            <a:pPr>
              <a:defRPr/>
            </a:pPr>
            <a:r>
              <a:rPr lang="en-GB" altLang="en-US" dirty="0"/>
              <a:t>Then imagine the flexibility to do this job in your own home, fitting in with your other commitments.</a:t>
            </a:r>
          </a:p>
          <a:p>
            <a:pPr>
              <a:defRPr/>
            </a:pPr>
            <a:r>
              <a:rPr lang="en-GB" altLang="en-US" dirty="0"/>
              <a:t> Can you give your time, energy and enthusiasm to: </a:t>
            </a:r>
          </a:p>
          <a:p>
            <a:pPr>
              <a:defRPr/>
            </a:pPr>
            <a:r>
              <a:rPr lang="en-GB" altLang="en-US" b="1" dirty="0"/>
              <a:t>Childminding is a valuable self-employment option for people who want to set up in a business that will give them a flexible, fulfilling, varied and challenging profession. The amount you earn will depend on how many children you look after, for how long and for how much. A childminder, like any self-employed person, can deduct business-related expenses from their income before paying tax. Expenses can include toys, play materials, the cost of outings, food and drink, together with a proportion of the childminder’s housing, heating and telephone costs</a:t>
            </a:r>
          </a:p>
        </p:txBody>
      </p:sp>
      <p:sp>
        <p:nvSpPr>
          <p:cNvPr id="19460" name="Slide Number Placeholder 3">
            <a:extLst>
              <a:ext uri="{FF2B5EF4-FFF2-40B4-BE49-F238E27FC236}">
                <a16:creationId xmlns:a16="http://schemas.microsoft.com/office/drawing/2014/main" id="{DC9F5D9C-C8FF-91C6-FC9D-37B5427992E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fontAlgn="base">
              <a:spcBef>
                <a:spcPct val="0"/>
              </a:spcBef>
              <a:spcAft>
                <a:spcPct val="0"/>
              </a:spcAft>
            </a:pPr>
            <a:fld id="{5BDEB50E-152C-41A8-AB02-6D2A853EEC39}" type="slidenum">
              <a:rPr lang="en-GB" altLang="en-US" smtClean="0">
                <a:latin typeface="Calibri" panose="020F0502020204030204" pitchFamily="34" charset="0"/>
              </a:rPr>
              <a:pPr fontAlgn="base">
                <a:spcBef>
                  <a:spcPct val="0"/>
                </a:spcBef>
                <a:spcAft>
                  <a:spcPct val="0"/>
                </a:spcAft>
              </a:pPr>
              <a:t>7</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8">
            <a:extLst>
              <a:ext uri="{FF2B5EF4-FFF2-40B4-BE49-F238E27FC236}">
                <a16:creationId xmlns:a16="http://schemas.microsoft.com/office/drawing/2014/main" id="{674AEDE1-F8A2-87BC-2A19-3D755C9134F1}"/>
              </a:ext>
            </a:extLst>
          </p:cNvPr>
          <p:cNvGrpSpPr>
            <a:grpSpLocks/>
          </p:cNvGrpSpPr>
          <p:nvPr/>
        </p:nvGrpSpPr>
        <p:grpSpPr bwMode="auto">
          <a:xfrm>
            <a:off x="-7938" y="-7938"/>
            <a:ext cx="9170988" cy="6873876"/>
            <a:chOff x="-8466" y="-8468"/>
            <a:chExt cx="9171316" cy="6874935"/>
          </a:xfrm>
        </p:grpSpPr>
        <p:cxnSp>
          <p:nvCxnSpPr>
            <p:cNvPr id="5" name="Straight Connector 4">
              <a:extLst>
                <a:ext uri="{FF2B5EF4-FFF2-40B4-BE49-F238E27FC236}">
                  <a16:creationId xmlns:a16="http://schemas.microsoft.com/office/drawing/2014/main" id="{88DF5BD9-18C1-D038-764F-6F9BC40922F7}"/>
                </a:ext>
              </a:extLst>
            </p:cNvPr>
            <p:cNvCxnSpPr/>
            <p:nvPr/>
          </p:nvCxnSpPr>
          <p:spPr>
            <a:xfrm flipV="1">
              <a:off x="5130456"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0C42EFF8-1FA7-30DF-31FF-1159EABE4B43}"/>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 name="Freeform 29">
              <a:extLst>
                <a:ext uri="{FF2B5EF4-FFF2-40B4-BE49-F238E27FC236}">
                  <a16:creationId xmlns:a16="http://schemas.microsoft.com/office/drawing/2014/main" id="{77E10841-4F24-7512-9FA8-56C2DC9D3F4B}"/>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Freeform 30">
              <a:extLst>
                <a:ext uri="{FF2B5EF4-FFF2-40B4-BE49-F238E27FC236}">
                  <a16:creationId xmlns:a16="http://schemas.microsoft.com/office/drawing/2014/main" id="{8ADE3FEE-49B3-0733-6336-28990BD91872}"/>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Freeform 31">
              <a:extLst>
                <a:ext uri="{FF2B5EF4-FFF2-40B4-BE49-F238E27FC236}">
                  <a16:creationId xmlns:a16="http://schemas.microsoft.com/office/drawing/2014/main" id="{A60F5A10-8C28-8AD7-B6F1-07186F0CB99F}"/>
                </a:ext>
              </a:extLst>
            </p:cNvPr>
            <p:cNvSpPr/>
            <p:nvPr/>
          </p:nvSpPr>
          <p:spPr>
            <a:xfrm>
              <a:off x="6638635"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32">
              <a:extLst>
                <a:ext uri="{FF2B5EF4-FFF2-40B4-BE49-F238E27FC236}">
                  <a16:creationId xmlns:a16="http://schemas.microsoft.com/office/drawing/2014/main" id="{1179780F-EC9F-BF82-5B8A-454ACA9699F0}"/>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33">
              <a:extLst>
                <a:ext uri="{FF2B5EF4-FFF2-40B4-BE49-F238E27FC236}">
                  <a16:creationId xmlns:a16="http://schemas.microsoft.com/office/drawing/2014/main" id="{FD6D9167-76E6-A8B0-B3CF-595122418F8B}"/>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34">
              <a:extLst>
                <a:ext uri="{FF2B5EF4-FFF2-40B4-BE49-F238E27FC236}">
                  <a16:creationId xmlns:a16="http://schemas.microsoft.com/office/drawing/2014/main" id="{0B488014-9D1C-BA93-6D29-E1C052B35010}"/>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35">
              <a:extLst>
                <a:ext uri="{FF2B5EF4-FFF2-40B4-BE49-F238E27FC236}">
                  <a16:creationId xmlns:a16="http://schemas.microsoft.com/office/drawing/2014/main" id="{AB304918-0CAC-F1D4-159D-3CFDB8B6A69D}"/>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7">
              <a:extLst>
                <a:ext uri="{FF2B5EF4-FFF2-40B4-BE49-F238E27FC236}">
                  <a16:creationId xmlns:a16="http://schemas.microsoft.com/office/drawing/2014/main" id="{1D77EEC9-8F93-DA19-9C7A-EBA4DCB07730}"/>
                </a:ext>
              </a:extLst>
            </p:cNvPr>
            <p:cNvSpPr/>
            <p:nvPr/>
          </p:nvSpPr>
          <p:spPr>
            <a:xfrm>
              <a:off x="-8466" y="-8468"/>
              <a:ext cx="863632" cy="5698416"/>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5" name="Date Placeholder 3">
            <a:extLst>
              <a:ext uri="{FF2B5EF4-FFF2-40B4-BE49-F238E27FC236}">
                <a16:creationId xmlns:a16="http://schemas.microsoft.com/office/drawing/2014/main" id="{567E7186-88BE-AC3F-18E8-98323F313219}"/>
              </a:ext>
            </a:extLst>
          </p:cNvPr>
          <p:cNvSpPr>
            <a:spLocks noGrp="1"/>
          </p:cNvSpPr>
          <p:nvPr>
            <p:ph type="dt" sz="half" idx="10"/>
          </p:nvPr>
        </p:nvSpPr>
        <p:spPr/>
        <p:txBody>
          <a:bodyPr/>
          <a:lstStyle>
            <a:lvl1pPr>
              <a:defRPr/>
            </a:lvl1pPr>
          </a:lstStyle>
          <a:p>
            <a:pPr>
              <a:defRPr/>
            </a:pPr>
            <a:endParaRPr lang="en-US"/>
          </a:p>
        </p:txBody>
      </p:sp>
      <p:sp>
        <p:nvSpPr>
          <p:cNvPr id="16" name="Footer Placeholder 4">
            <a:extLst>
              <a:ext uri="{FF2B5EF4-FFF2-40B4-BE49-F238E27FC236}">
                <a16:creationId xmlns:a16="http://schemas.microsoft.com/office/drawing/2014/main" id="{973D1240-370B-1E03-F69E-719523613105}"/>
              </a:ext>
            </a:extLst>
          </p:cNvPr>
          <p:cNvSpPr>
            <a:spLocks noGrp="1"/>
          </p:cNvSpPr>
          <p:nvPr>
            <p:ph type="ftr" sz="quarter" idx="11"/>
          </p:nvPr>
        </p:nvSpPr>
        <p:spPr/>
        <p:txBody>
          <a:bodyPr/>
          <a:lstStyle>
            <a:lvl1pPr>
              <a:defRPr/>
            </a:lvl1pPr>
          </a:lstStyle>
          <a:p>
            <a:pPr>
              <a:defRPr/>
            </a:pPr>
            <a:endParaRPr lang="en-US"/>
          </a:p>
        </p:txBody>
      </p:sp>
      <p:sp>
        <p:nvSpPr>
          <p:cNvPr id="17" name="Slide Number Placeholder 5">
            <a:extLst>
              <a:ext uri="{FF2B5EF4-FFF2-40B4-BE49-F238E27FC236}">
                <a16:creationId xmlns:a16="http://schemas.microsoft.com/office/drawing/2014/main" id="{F356C689-A386-ECB2-729D-F4D6E5135629}"/>
              </a:ext>
            </a:extLst>
          </p:cNvPr>
          <p:cNvSpPr>
            <a:spLocks noGrp="1"/>
          </p:cNvSpPr>
          <p:nvPr>
            <p:ph type="sldNum" sz="quarter" idx="12"/>
          </p:nvPr>
        </p:nvSpPr>
        <p:spPr/>
        <p:txBody>
          <a:bodyPr/>
          <a:lstStyle>
            <a:lvl1pPr>
              <a:defRPr/>
            </a:lvl1pPr>
          </a:lstStyle>
          <a:p>
            <a:pPr>
              <a:defRPr/>
            </a:pPr>
            <a:fld id="{8804FAC5-0A4C-4F3E-852E-059B473CBD46}" type="slidenum">
              <a:rPr lang="en-GB" altLang="en-US"/>
              <a:pPr>
                <a:defRPr/>
              </a:pPr>
              <a:t>‹#›</a:t>
            </a:fld>
            <a:endParaRPr lang="en-GB" altLang="en-US"/>
          </a:p>
        </p:txBody>
      </p:sp>
    </p:spTree>
    <p:extLst>
      <p:ext uri="{BB962C8B-B14F-4D97-AF65-F5344CB8AC3E}">
        <p14:creationId xmlns:p14="http://schemas.microsoft.com/office/powerpoint/2010/main" val="655929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E65227-0167-36A8-BAA0-27414A8DE69C}"/>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40B0BC5-90AC-65AC-407C-182781284C3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8C688A8-ACA5-365D-2979-8314289ABE16}"/>
              </a:ext>
            </a:extLst>
          </p:cNvPr>
          <p:cNvSpPr>
            <a:spLocks noGrp="1"/>
          </p:cNvSpPr>
          <p:nvPr>
            <p:ph type="sldNum" sz="quarter" idx="12"/>
          </p:nvPr>
        </p:nvSpPr>
        <p:spPr/>
        <p:txBody>
          <a:bodyPr/>
          <a:lstStyle>
            <a:lvl1pPr>
              <a:defRPr/>
            </a:lvl1pPr>
          </a:lstStyle>
          <a:p>
            <a:pPr>
              <a:defRPr/>
            </a:pPr>
            <a:fld id="{99C46F5B-4729-4E6E-AB39-57C47B1A697B}" type="slidenum">
              <a:rPr lang="en-GB" altLang="en-US"/>
              <a:pPr>
                <a:defRPr/>
              </a:pPr>
              <a:t>‹#›</a:t>
            </a:fld>
            <a:endParaRPr lang="en-GB" altLang="en-US"/>
          </a:p>
        </p:txBody>
      </p:sp>
    </p:spTree>
    <p:extLst>
      <p:ext uri="{BB962C8B-B14F-4D97-AF65-F5344CB8AC3E}">
        <p14:creationId xmlns:p14="http://schemas.microsoft.com/office/powerpoint/2010/main" val="83165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4" name="TextBox 18">
            <a:extLst>
              <a:ext uri="{FF2B5EF4-FFF2-40B4-BE49-F238E27FC236}">
                <a16:creationId xmlns:a16="http://schemas.microsoft.com/office/drawing/2014/main" id="{2748299E-7761-3133-9F87-5A493685263B}"/>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5" name="TextBox 19">
            <a:extLst>
              <a:ext uri="{FF2B5EF4-FFF2-40B4-BE49-F238E27FC236}">
                <a16:creationId xmlns:a16="http://schemas.microsoft.com/office/drawing/2014/main" id="{73267BF7-755F-07F0-AA0D-5638C7676A55}"/>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BB2A7FB9-027F-7F95-6528-547DA10A94AE}"/>
              </a:ext>
            </a:extLst>
          </p:cNvPr>
          <p:cNvSpPr>
            <a:spLocks noGrp="1"/>
          </p:cNvSpPr>
          <p:nvPr>
            <p:ph type="dt" sz="half" idx="14"/>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ADA31B46-A7AF-8994-DCF8-7FD3A22F4D31}"/>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41D7BDF4-BC6E-F965-FDA1-64D950DAEC98}"/>
              </a:ext>
            </a:extLst>
          </p:cNvPr>
          <p:cNvSpPr>
            <a:spLocks noGrp="1"/>
          </p:cNvSpPr>
          <p:nvPr>
            <p:ph type="sldNum" sz="quarter" idx="16"/>
          </p:nvPr>
        </p:nvSpPr>
        <p:spPr/>
        <p:txBody>
          <a:bodyPr/>
          <a:lstStyle>
            <a:lvl1pPr>
              <a:defRPr/>
            </a:lvl1pPr>
          </a:lstStyle>
          <a:p>
            <a:pPr>
              <a:defRPr/>
            </a:pPr>
            <a:fld id="{3423C21F-E924-48EB-BDA6-DDB2F5B5C983}" type="slidenum">
              <a:rPr lang="en-GB" altLang="en-US"/>
              <a:pPr>
                <a:defRPr/>
              </a:pPr>
              <a:t>‹#›</a:t>
            </a:fld>
            <a:endParaRPr lang="en-GB" altLang="en-US"/>
          </a:p>
        </p:txBody>
      </p:sp>
    </p:spTree>
    <p:extLst>
      <p:ext uri="{BB962C8B-B14F-4D97-AF65-F5344CB8AC3E}">
        <p14:creationId xmlns:p14="http://schemas.microsoft.com/office/powerpoint/2010/main" val="2029992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85B65B-2227-58D7-50F7-5257DA9A73B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70F2483-6BAD-B7D4-2F12-C3B3F089AE9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44298E6-EC3E-A15C-24D6-7B4D76237605}"/>
              </a:ext>
            </a:extLst>
          </p:cNvPr>
          <p:cNvSpPr>
            <a:spLocks noGrp="1"/>
          </p:cNvSpPr>
          <p:nvPr>
            <p:ph type="sldNum" sz="quarter" idx="12"/>
          </p:nvPr>
        </p:nvSpPr>
        <p:spPr/>
        <p:txBody>
          <a:bodyPr/>
          <a:lstStyle>
            <a:lvl1pPr>
              <a:defRPr/>
            </a:lvl1pPr>
          </a:lstStyle>
          <a:p>
            <a:pPr>
              <a:defRPr/>
            </a:pPr>
            <a:fld id="{810AFDFA-73EC-4E0B-B6DF-5C9087BBF2C3}" type="slidenum">
              <a:rPr lang="en-GB" altLang="en-US"/>
              <a:pPr>
                <a:defRPr/>
              </a:pPr>
              <a:t>‹#›</a:t>
            </a:fld>
            <a:endParaRPr lang="en-GB" altLang="en-US"/>
          </a:p>
        </p:txBody>
      </p:sp>
    </p:spTree>
    <p:extLst>
      <p:ext uri="{BB962C8B-B14F-4D97-AF65-F5344CB8AC3E}">
        <p14:creationId xmlns:p14="http://schemas.microsoft.com/office/powerpoint/2010/main" val="38346924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4" name="TextBox 18">
            <a:extLst>
              <a:ext uri="{FF2B5EF4-FFF2-40B4-BE49-F238E27FC236}">
                <a16:creationId xmlns:a16="http://schemas.microsoft.com/office/drawing/2014/main" id="{8541E3B7-FB7D-C38B-12A2-3517ABDC2C82}"/>
              </a:ext>
            </a:extLst>
          </p:cNvPr>
          <p:cNvSpPr txBox="1">
            <a:spLocks noChangeArrowheads="1"/>
          </p:cNvSpPr>
          <p:nvPr/>
        </p:nvSpPr>
        <p:spPr bwMode="auto">
          <a:xfrm>
            <a:off x="482600" y="790575"/>
            <a:ext cx="457200" cy="584200"/>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5" name="TextBox 19">
            <a:extLst>
              <a:ext uri="{FF2B5EF4-FFF2-40B4-BE49-F238E27FC236}">
                <a16:creationId xmlns:a16="http://schemas.microsoft.com/office/drawing/2014/main" id="{F850BE10-FACA-950A-1929-F674496177D7}"/>
              </a:ext>
            </a:extLst>
          </p:cNvPr>
          <p:cNvSpPr txBox="1">
            <a:spLocks noChangeArrowheads="1"/>
          </p:cNvSpPr>
          <p:nvPr/>
        </p:nvSpPr>
        <p:spPr bwMode="auto">
          <a:xfrm>
            <a:off x="6748463" y="2886075"/>
            <a:ext cx="457200" cy="585788"/>
          </a:xfrm>
          <a:prstGeom prst="rect">
            <a:avLst/>
          </a:prstGeom>
          <a:noFill/>
          <a:ln>
            <a:noFill/>
          </a:ln>
        </p:spPr>
        <p:txBody>
          <a:bodyPr anchor="ct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fontAlgn="base">
              <a:spcBef>
                <a:spcPct val="0"/>
              </a:spcBef>
              <a:spcAft>
                <a:spcPct val="0"/>
              </a:spcAft>
              <a:defRPr>
                <a:solidFill>
                  <a:schemeClr val="tx1"/>
                </a:solidFill>
                <a:latin typeface="Trebuchet MS" panose="020B0603020202020204" pitchFamily="34" charset="0"/>
              </a:defRPr>
            </a:lvl6pPr>
            <a:lvl7pPr marL="2971800" indent="-228600" defTabSz="457200" fontAlgn="base">
              <a:spcBef>
                <a:spcPct val="0"/>
              </a:spcBef>
              <a:spcAft>
                <a:spcPct val="0"/>
              </a:spcAft>
              <a:defRPr>
                <a:solidFill>
                  <a:schemeClr val="tx1"/>
                </a:solidFill>
                <a:latin typeface="Trebuchet MS" panose="020B0603020202020204" pitchFamily="34" charset="0"/>
              </a:defRPr>
            </a:lvl7pPr>
            <a:lvl8pPr marL="3429000" indent="-228600" defTabSz="457200" fontAlgn="base">
              <a:spcBef>
                <a:spcPct val="0"/>
              </a:spcBef>
              <a:spcAft>
                <a:spcPct val="0"/>
              </a:spcAft>
              <a:defRPr>
                <a:solidFill>
                  <a:schemeClr val="tx1"/>
                </a:solidFill>
                <a:latin typeface="Trebuchet MS" panose="020B0603020202020204" pitchFamily="34" charset="0"/>
              </a:defRPr>
            </a:lvl8pPr>
            <a:lvl9pPr marL="3886200" indent="-228600" defTabSz="457200" fontAlgn="base">
              <a:spcBef>
                <a:spcPct val="0"/>
              </a:spcBef>
              <a:spcAft>
                <a:spcPct val="0"/>
              </a:spcAft>
              <a:defRPr>
                <a:solidFill>
                  <a:schemeClr val="tx1"/>
                </a:solidFill>
                <a:latin typeface="Trebuchet MS" panose="020B0603020202020204" pitchFamily="34" charset="0"/>
              </a:defRPr>
            </a:lvl9pPr>
          </a:lstStyle>
          <a:p>
            <a:pPr eaLnBrk="1" hangingPunct="1">
              <a:defRPr/>
            </a:pPr>
            <a:r>
              <a:rPr lang="en-US" altLang="en-US" sz="8000">
                <a:solidFill>
                  <a:srgbClr val="9FE0F5"/>
                </a:solidFill>
                <a:latin typeface="Arial" panose="020B0604020202020204" pitchFamily="34" charset="0"/>
              </a:rPr>
              <a:t>”</a:t>
            </a:r>
          </a:p>
        </p:txBody>
      </p:sp>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Date Placeholder 3">
            <a:extLst>
              <a:ext uri="{FF2B5EF4-FFF2-40B4-BE49-F238E27FC236}">
                <a16:creationId xmlns:a16="http://schemas.microsoft.com/office/drawing/2014/main" id="{4D44CF07-F45F-828D-84D6-2D649A9AAECC}"/>
              </a:ext>
            </a:extLst>
          </p:cNvPr>
          <p:cNvSpPr>
            <a:spLocks noGrp="1"/>
          </p:cNvSpPr>
          <p:nvPr>
            <p:ph type="dt" sz="half" idx="14"/>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ABDED6D0-1529-3B1B-4B7E-B074EB4D8304}"/>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C0D0BA99-9542-C778-A102-C5BAF69C6092}"/>
              </a:ext>
            </a:extLst>
          </p:cNvPr>
          <p:cNvSpPr>
            <a:spLocks noGrp="1"/>
          </p:cNvSpPr>
          <p:nvPr>
            <p:ph type="sldNum" sz="quarter" idx="16"/>
          </p:nvPr>
        </p:nvSpPr>
        <p:spPr/>
        <p:txBody>
          <a:bodyPr/>
          <a:lstStyle>
            <a:lvl1pPr>
              <a:defRPr/>
            </a:lvl1pPr>
          </a:lstStyle>
          <a:p>
            <a:pPr>
              <a:defRPr/>
            </a:pPr>
            <a:fld id="{5428C3F0-BC2D-488B-93C8-41AE6B2C5BE0}" type="slidenum">
              <a:rPr lang="en-GB" altLang="en-US"/>
              <a:pPr>
                <a:defRPr/>
              </a:pPr>
              <a:t>‹#›</a:t>
            </a:fld>
            <a:endParaRPr lang="en-GB" altLang="en-US"/>
          </a:p>
        </p:txBody>
      </p:sp>
    </p:spTree>
    <p:extLst>
      <p:ext uri="{BB962C8B-B14F-4D97-AF65-F5344CB8AC3E}">
        <p14:creationId xmlns:p14="http://schemas.microsoft.com/office/powerpoint/2010/main" val="2221641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CBE52A-7C72-5261-1781-26B4C95D5ADA}"/>
              </a:ext>
            </a:extLst>
          </p:cNvPr>
          <p:cNvSpPr>
            <a:spLocks noGrp="1"/>
          </p:cNvSpPr>
          <p:nvPr>
            <p:ph type="dt" sz="half" idx="14"/>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38B3284-93D4-7C2B-00B9-1435D630C401}"/>
              </a:ext>
            </a:extLst>
          </p:cNvPr>
          <p:cNvSpPr>
            <a:spLocks noGrp="1"/>
          </p:cNvSpPr>
          <p:nvPr>
            <p:ph type="ftr" sz="quarter" idx="15"/>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2118605-6A08-3A12-408E-3993AE64615D}"/>
              </a:ext>
            </a:extLst>
          </p:cNvPr>
          <p:cNvSpPr>
            <a:spLocks noGrp="1"/>
          </p:cNvSpPr>
          <p:nvPr>
            <p:ph type="sldNum" sz="quarter" idx="16"/>
          </p:nvPr>
        </p:nvSpPr>
        <p:spPr/>
        <p:txBody>
          <a:bodyPr/>
          <a:lstStyle>
            <a:lvl1pPr>
              <a:defRPr/>
            </a:lvl1pPr>
          </a:lstStyle>
          <a:p>
            <a:pPr>
              <a:defRPr/>
            </a:pPr>
            <a:fld id="{EA2802C8-04B8-47AD-8874-8B837B3E614C}" type="slidenum">
              <a:rPr lang="en-GB" altLang="en-US"/>
              <a:pPr>
                <a:defRPr/>
              </a:pPr>
              <a:t>‹#›</a:t>
            </a:fld>
            <a:endParaRPr lang="en-GB" altLang="en-US"/>
          </a:p>
        </p:txBody>
      </p:sp>
    </p:spTree>
    <p:extLst>
      <p:ext uri="{BB962C8B-B14F-4D97-AF65-F5344CB8AC3E}">
        <p14:creationId xmlns:p14="http://schemas.microsoft.com/office/powerpoint/2010/main" val="21244931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F7454A7-D340-F130-069E-EC4DE9734A78}"/>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975EA92-415E-562E-EC9E-CAD19DC0EE6E}"/>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9BC3D96-9FA9-DCF2-63FC-5AFF72A7BD14}"/>
              </a:ext>
            </a:extLst>
          </p:cNvPr>
          <p:cNvSpPr>
            <a:spLocks noGrp="1"/>
          </p:cNvSpPr>
          <p:nvPr>
            <p:ph type="sldNum" sz="quarter" idx="12"/>
          </p:nvPr>
        </p:nvSpPr>
        <p:spPr/>
        <p:txBody>
          <a:bodyPr/>
          <a:lstStyle>
            <a:lvl1pPr>
              <a:defRPr/>
            </a:lvl1pPr>
          </a:lstStyle>
          <a:p>
            <a:pPr>
              <a:defRPr/>
            </a:pPr>
            <a:fld id="{151F0196-7F6E-4738-8E8B-66D1F9C46929}" type="slidenum">
              <a:rPr lang="en-GB" altLang="en-US"/>
              <a:pPr>
                <a:defRPr/>
              </a:pPr>
              <a:t>‹#›</a:t>
            </a:fld>
            <a:endParaRPr lang="en-GB" altLang="en-US"/>
          </a:p>
        </p:txBody>
      </p:sp>
    </p:spTree>
    <p:extLst>
      <p:ext uri="{BB962C8B-B14F-4D97-AF65-F5344CB8AC3E}">
        <p14:creationId xmlns:p14="http://schemas.microsoft.com/office/powerpoint/2010/main" val="970122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5EB6FDE-5B17-B689-9709-2A7D011D5DD0}"/>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24DE99AD-A93F-E824-8D38-0EC88D411B0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670091F-9F1A-262A-115E-3A046779ECCC}"/>
              </a:ext>
            </a:extLst>
          </p:cNvPr>
          <p:cNvSpPr>
            <a:spLocks noGrp="1"/>
          </p:cNvSpPr>
          <p:nvPr>
            <p:ph type="sldNum" sz="quarter" idx="12"/>
          </p:nvPr>
        </p:nvSpPr>
        <p:spPr/>
        <p:txBody>
          <a:bodyPr/>
          <a:lstStyle>
            <a:lvl1pPr>
              <a:defRPr/>
            </a:lvl1pPr>
          </a:lstStyle>
          <a:p>
            <a:pPr>
              <a:defRPr/>
            </a:pPr>
            <a:fld id="{69949C03-BB84-4B0D-9698-631E80037A28}" type="slidenum">
              <a:rPr lang="en-GB" altLang="en-US"/>
              <a:pPr>
                <a:defRPr/>
              </a:pPr>
              <a:t>‹#›</a:t>
            </a:fld>
            <a:endParaRPr lang="en-GB" altLang="en-US"/>
          </a:p>
        </p:txBody>
      </p:sp>
    </p:spTree>
    <p:extLst>
      <p:ext uri="{BB962C8B-B14F-4D97-AF65-F5344CB8AC3E}">
        <p14:creationId xmlns:p14="http://schemas.microsoft.com/office/powerpoint/2010/main" val="2518124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1F4D0E6-C04C-EFB1-8DDF-A22EBE3CB6A1}"/>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DE794E8-165F-DBDC-A653-B8CD209C8E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95C9D32-1DA9-E015-672C-224316DBD4A5}"/>
              </a:ext>
            </a:extLst>
          </p:cNvPr>
          <p:cNvSpPr>
            <a:spLocks noGrp="1"/>
          </p:cNvSpPr>
          <p:nvPr>
            <p:ph type="sldNum" sz="quarter" idx="12"/>
          </p:nvPr>
        </p:nvSpPr>
        <p:spPr/>
        <p:txBody>
          <a:bodyPr/>
          <a:lstStyle>
            <a:lvl1pPr>
              <a:defRPr/>
            </a:lvl1pPr>
          </a:lstStyle>
          <a:p>
            <a:pPr>
              <a:defRPr/>
            </a:pPr>
            <a:fld id="{72832881-48E3-44D5-BBAA-20352B2B7AA9}" type="slidenum">
              <a:rPr lang="en-GB" altLang="en-US"/>
              <a:pPr>
                <a:defRPr/>
              </a:pPr>
              <a:t>‹#›</a:t>
            </a:fld>
            <a:endParaRPr lang="en-GB" altLang="en-US"/>
          </a:p>
        </p:txBody>
      </p:sp>
    </p:spTree>
    <p:extLst>
      <p:ext uri="{BB962C8B-B14F-4D97-AF65-F5344CB8AC3E}">
        <p14:creationId xmlns:p14="http://schemas.microsoft.com/office/powerpoint/2010/main" val="3154940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9ACBF9-D507-FE07-6CE6-05E903A2A88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5F62C23-FC05-7485-C14C-8017D2B091F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1911BD5-980E-4DEC-7F91-AF56436392BB}"/>
              </a:ext>
            </a:extLst>
          </p:cNvPr>
          <p:cNvSpPr>
            <a:spLocks noGrp="1"/>
          </p:cNvSpPr>
          <p:nvPr>
            <p:ph type="sldNum" sz="quarter" idx="12"/>
          </p:nvPr>
        </p:nvSpPr>
        <p:spPr/>
        <p:txBody>
          <a:bodyPr/>
          <a:lstStyle>
            <a:lvl1pPr>
              <a:defRPr/>
            </a:lvl1pPr>
          </a:lstStyle>
          <a:p>
            <a:pPr>
              <a:defRPr/>
            </a:pPr>
            <a:fld id="{B9C81AC8-489B-46DA-AA67-948A0BCDE1C7}" type="slidenum">
              <a:rPr lang="en-GB" altLang="en-US"/>
              <a:pPr>
                <a:defRPr/>
              </a:pPr>
              <a:t>‹#›</a:t>
            </a:fld>
            <a:endParaRPr lang="en-GB" altLang="en-US"/>
          </a:p>
        </p:txBody>
      </p:sp>
    </p:spTree>
    <p:extLst>
      <p:ext uri="{BB962C8B-B14F-4D97-AF65-F5344CB8AC3E}">
        <p14:creationId xmlns:p14="http://schemas.microsoft.com/office/powerpoint/2010/main" val="2584421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2F395A8F-1242-F247-8028-92C064B28A5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78F1FE85-0882-4955-0DD7-82D3773E2D4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B4F8B60-04D3-557B-F2C7-E615FDFF3547}"/>
              </a:ext>
            </a:extLst>
          </p:cNvPr>
          <p:cNvSpPr>
            <a:spLocks noGrp="1"/>
          </p:cNvSpPr>
          <p:nvPr>
            <p:ph type="sldNum" sz="quarter" idx="12"/>
          </p:nvPr>
        </p:nvSpPr>
        <p:spPr/>
        <p:txBody>
          <a:bodyPr/>
          <a:lstStyle>
            <a:lvl1pPr>
              <a:defRPr/>
            </a:lvl1pPr>
          </a:lstStyle>
          <a:p>
            <a:pPr>
              <a:defRPr/>
            </a:pPr>
            <a:fld id="{1F6E9D71-5F9B-443C-87B5-D43B9681B066}" type="slidenum">
              <a:rPr lang="en-GB" altLang="en-US"/>
              <a:pPr>
                <a:defRPr/>
              </a:pPr>
              <a:t>‹#›</a:t>
            </a:fld>
            <a:endParaRPr lang="en-GB" altLang="en-US"/>
          </a:p>
        </p:txBody>
      </p:sp>
    </p:spTree>
    <p:extLst>
      <p:ext uri="{BB962C8B-B14F-4D97-AF65-F5344CB8AC3E}">
        <p14:creationId xmlns:p14="http://schemas.microsoft.com/office/powerpoint/2010/main" val="2936968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368629EE-BABD-2445-AD21-DF4853900D36}"/>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EE5BB831-615A-2A06-CBAF-76F809C8905D}"/>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B6E8D88-2AF2-FC28-D5D6-E11549C53110}"/>
              </a:ext>
            </a:extLst>
          </p:cNvPr>
          <p:cNvSpPr>
            <a:spLocks noGrp="1"/>
          </p:cNvSpPr>
          <p:nvPr>
            <p:ph type="sldNum" sz="quarter" idx="12"/>
          </p:nvPr>
        </p:nvSpPr>
        <p:spPr/>
        <p:txBody>
          <a:bodyPr/>
          <a:lstStyle>
            <a:lvl1pPr>
              <a:defRPr/>
            </a:lvl1pPr>
          </a:lstStyle>
          <a:p>
            <a:pPr>
              <a:defRPr/>
            </a:pPr>
            <a:fld id="{2FC6427F-09B9-47E4-93FA-07D7835372ED}" type="slidenum">
              <a:rPr lang="en-GB" altLang="en-US"/>
              <a:pPr>
                <a:defRPr/>
              </a:pPr>
              <a:t>‹#›</a:t>
            </a:fld>
            <a:endParaRPr lang="en-GB" altLang="en-US"/>
          </a:p>
        </p:txBody>
      </p:sp>
    </p:spTree>
    <p:extLst>
      <p:ext uri="{BB962C8B-B14F-4D97-AF65-F5344CB8AC3E}">
        <p14:creationId xmlns:p14="http://schemas.microsoft.com/office/powerpoint/2010/main" val="176466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85A2F2B3-D209-78FC-08AC-B4891D9D5360}"/>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AFDA6BB1-C037-AD5E-AC5B-889C67C1314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0FFE56D-1CBF-F836-B352-2E50CEA86AF1}"/>
              </a:ext>
            </a:extLst>
          </p:cNvPr>
          <p:cNvSpPr>
            <a:spLocks noGrp="1"/>
          </p:cNvSpPr>
          <p:nvPr>
            <p:ph type="sldNum" sz="quarter" idx="12"/>
          </p:nvPr>
        </p:nvSpPr>
        <p:spPr/>
        <p:txBody>
          <a:bodyPr/>
          <a:lstStyle>
            <a:lvl1pPr>
              <a:defRPr/>
            </a:lvl1pPr>
          </a:lstStyle>
          <a:p>
            <a:pPr>
              <a:defRPr/>
            </a:pPr>
            <a:fld id="{54F2067C-6960-4837-BE3D-41DEB690D719}" type="slidenum">
              <a:rPr lang="en-GB" altLang="en-US"/>
              <a:pPr>
                <a:defRPr/>
              </a:pPr>
              <a:t>‹#›</a:t>
            </a:fld>
            <a:endParaRPr lang="en-GB" altLang="en-US"/>
          </a:p>
        </p:txBody>
      </p:sp>
    </p:spTree>
    <p:extLst>
      <p:ext uri="{BB962C8B-B14F-4D97-AF65-F5344CB8AC3E}">
        <p14:creationId xmlns:p14="http://schemas.microsoft.com/office/powerpoint/2010/main" val="333622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7C77D97F-C93A-1C28-ACEC-7E84E851EEF0}"/>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555B3AE1-AB55-F884-63E8-B2AE976E510D}"/>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647F2B9B-0F2F-B539-503D-EF739D6E4D9B}"/>
              </a:ext>
            </a:extLst>
          </p:cNvPr>
          <p:cNvSpPr>
            <a:spLocks noGrp="1"/>
          </p:cNvSpPr>
          <p:nvPr>
            <p:ph type="sldNum" sz="quarter" idx="12"/>
          </p:nvPr>
        </p:nvSpPr>
        <p:spPr/>
        <p:txBody>
          <a:bodyPr/>
          <a:lstStyle>
            <a:lvl1pPr>
              <a:defRPr/>
            </a:lvl1pPr>
          </a:lstStyle>
          <a:p>
            <a:pPr>
              <a:defRPr/>
            </a:pPr>
            <a:fld id="{58BF25A3-786E-4562-B8F6-2467303C2341}" type="slidenum">
              <a:rPr lang="en-GB" altLang="en-US"/>
              <a:pPr>
                <a:defRPr/>
              </a:pPr>
              <a:t>‹#›</a:t>
            </a:fld>
            <a:endParaRPr lang="en-GB" altLang="en-US"/>
          </a:p>
        </p:txBody>
      </p:sp>
    </p:spTree>
    <p:extLst>
      <p:ext uri="{BB962C8B-B14F-4D97-AF65-F5344CB8AC3E}">
        <p14:creationId xmlns:p14="http://schemas.microsoft.com/office/powerpoint/2010/main" val="129737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a:extLst>
              <a:ext uri="{FF2B5EF4-FFF2-40B4-BE49-F238E27FC236}">
                <a16:creationId xmlns:a16="http://schemas.microsoft.com/office/drawing/2014/main" id="{3888ACE5-6FA8-9CC5-7F38-1D4D78262BD5}"/>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58A83BFE-6A00-1DAA-BDA5-5108CD98E57F}"/>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8FA3727-1EDB-2216-7998-92C86FDC9BAE}"/>
              </a:ext>
            </a:extLst>
          </p:cNvPr>
          <p:cNvSpPr>
            <a:spLocks noGrp="1"/>
          </p:cNvSpPr>
          <p:nvPr>
            <p:ph type="sldNum" sz="quarter" idx="12"/>
          </p:nvPr>
        </p:nvSpPr>
        <p:spPr/>
        <p:txBody>
          <a:bodyPr/>
          <a:lstStyle>
            <a:lvl1pPr>
              <a:defRPr/>
            </a:lvl1pPr>
          </a:lstStyle>
          <a:p>
            <a:pPr>
              <a:defRPr/>
            </a:pPr>
            <a:fld id="{CB2B7A95-72BB-4B39-A321-1ABA6D49AE44}" type="slidenum">
              <a:rPr lang="en-GB" altLang="en-US"/>
              <a:pPr>
                <a:defRPr/>
              </a:pPr>
              <a:t>‹#›</a:t>
            </a:fld>
            <a:endParaRPr lang="en-GB" altLang="en-US"/>
          </a:p>
        </p:txBody>
      </p:sp>
    </p:spTree>
    <p:extLst>
      <p:ext uri="{BB962C8B-B14F-4D97-AF65-F5344CB8AC3E}">
        <p14:creationId xmlns:p14="http://schemas.microsoft.com/office/powerpoint/2010/main" val="1435120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BBAFE39-698E-6988-B465-365999A2569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EE3C287-934B-0422-14D2-38AFADC52D1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EB12EDA-CD55-9C5D-2954-BC346621634E}"/>
              </a:ext>
            </a:extLst>
          </p:cNvPr>
          <p:cNvSpPr>
            <a:spLocks noGrp="1"/>
          </p:cNvSpPr>
          <p:nvPr>
            <p:ph type="sldNum" sz="quarter" idx="12"/>
          </p:nvPr>
        </p:nvSpPr>
        <p:spPr/>
        <p:txBody>
          <a:bodyPr/>
          <a:lstStyle>
            <a:lvl1pPr>
              <a:defRPr/>
            </a:lvl1pPr>
          </a:lstStyle>
          <a:p>
            <a:pPr>
              <a:defRPr/>
            </a:pPr>
            <a:fld id="{17DF9960-FB16-45C6-B948-DDA1A412BAE9}" type="slidenum">
              <a:rPr lang="en-GB" altLang="en-US"/>
              <a:pPr>
                <a:defRPr/>
              </a:pPr>
              <a:t>‹#›</a:t>
            </a:fld>
            <a:endParaRPr lang="en-GB" altLang="en-US"/>
          </a:p>
        </p:txBody>
      </p:sp>
    </p:spTree>
    <p:extLst>
      <p:ext uri="{BB962C8B-B14F-4D97-AF65-F5344CB8AC3E}">
        <p14:creationId xmlns:p14="http://schemas.microsoft.com/office/powerpoint/2010/main" val="6565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6">
            <a:extLst>
              <a:ext uri="{FF2B5EF4-FFF2-40B4-BE49-F238E27FC236}">
                <a16:creationId xmlns:a16="http://schemas.microsoft.com/office/drawing/2014/main" id="{F48274A3-ADC6-788C-5924-FA3159491EDC}"/>
              </a:ext>
            </a:extLst>
          </p:cNvPr>
          <p:cNvGrpSpPr>
            <a:grpSpLocks/>
          </p:cNvGrpSpPr>
          <p:nvPr/>
        </p:nvGrpSpPr>
        <p:grpSpPr bwMode="auto">
          <a:xfrm>
            <a:off x="-7938" y="-7938"/>
            <a:ext cx="9170988" cy="6873876"/>
            <a:chOff x="-8467" y="-8468"/>
            <a:chExt cx="9171317" cy="6874935"/>
          </a:xfrm>
        </p:grpSpPr>
        <p:sp>
          <p:nvSpPr>
            <p:cNvPr id="7" name="Freeform 6">
              <a:extLst>
                <a:ext uri="{FF2B5EF4-FFF2-40B4-BE49-F238E27FC236}">
                  <a16:creationId xmlns:a16="http://schemas.microsoft.com/office/drawing/2014/main" id="{7D78104E-2D1C-5756-9A27-233385FF8ACF}"/>
                </a:ext>
              </a:extLst>
            </p:cNvPr>
            <p:cNvSpPr/>
            <p:nvPr/>
          </p:nvSpPr>
          <p:spPr>
            <a:xfrm>
              <a:off x="-8467" y="4013290"/>
              <a:ext cx="457217" cy="285317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a:extLst>
                <a:ext uri="{FF2B5EF4-FFF2-40B4-BE49-F238E27FC236}">
                  <a16:creationId xmlns:a16="http://schemas.microsoft.com/office/drawing/2014/main" id="{E1AB4C4C-157E-84C2-9F56-F85D2543289C}"/>
                </a:ext>
              </a:extLst>
            </p:cNvPr>
            <p:cNvCxnSpPr/>
            <p:nvPr/>
          </p:nvCxnSpPr>
          <p:spPr>
            <a:xfrm flipV="1">
              <a:off x="5130455" y="4175239"/>
              <a:ext cx="4022869" cy="2683288"/>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a:extLst>
                <a:ext uri="{FF2B5EF4-FFF2-40B4-BE49-F238E27FC236}">
                  <a16:creationId xmlns:a16="http://schemas.microsoft.com/office/drawing/2014/main" id="{6B2FA567-838F-D5FD-C1C6-65191D1C225E}"/>
                </a:ext>
              </a:extLst>
            </p:cNvPr>
            <p:cNvCxnSpPr/>
            <p:nvPr/>
          </p:nvCxnSpPr>
          <p:spPr>
            <a:xfrm>
              <a:off x="7043462" y="-529"/>
              <a:ext cx="1217656" cy="685905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a:extLst>
                <a:ext uri="{FF2B5EF4-FFF2-40B4-BE49-F238E27FC236}">
                  <a16:creationId xmlns:a16="http://schemas.microsoft.com/office/drawing/2014/main" id="{10FB1C75-32F9-205D-DD77-CAA3B9DD8CD0}"/>
                </a:ext>
              </a:extLst>
            </p:cNvPr>
            <p:cNvSpPr/>
            <p:nvPr/>
          </p:nvSpPr>
          <p:spPr>
            <a:xfrm>
              <a:off x="6892644" y="-529"/>
              <a:ext cx="2268619" cy="686699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a:extLst>
                <a:ext uri="{FF2B5EF4-FFF2-40B4-BE49-F238E27FC236}">
                  <a16:creationId xmlns:a16="http://schemas.microsoft.com/office/drawing/2014/main" id="{9926CD46-BF00-E225-1772-FDFCAEDF52A5}"/>
                </a:ext>
              </a:extLst>
            </p:cNvPr>
            <p:cNvSpPr/>
            <p:nvPr/>
          </p:nvSpPr>
          <p:spPr>
            <a:xfrm>
              <a:off x="7205393" y="-8468"/>
              <a:ext cx="1947932" cy="6866996"/>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a:extLst>
                <a:ext uri="{FF2B5EF4-FFF2-40B4-BE49-F238E27FC236}">
                  <a16:creationId xmlns:a16="http://schemas.microsoft.com/office/drawing/2014/main" id="{8511C51C-10B9-7049-E46A-C93997D89C59}"/>
                </a:ext>
              </a:extLst>
            </p:cNvPr>
            <p:cNvSpPr/>
            <p:nvPr/>
          </p:nvSpPr>
          <p:spPr>
            <a:xfrm>
              <a:off x="6638634" y="3919613"/>
              <a:ext cx="2513103" cy="2938915"/>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a:extLst>
                <a:ext uri="{FF2B5EF4-FFF2-40B4-BE49-F238E27FC236}">
                  <a16:creationId xmlns:a16="http://schemas.microsoft.com/office/drawing/2014/main" id="{6838F112-474B-9B05-EDFD-EAAEAFA35EE1}"/>
                </a:ext>
              </a:extLst>
            </p:cNvPr>
            <p:cNvSpPr/>
            <p:nvPr/>
          </p:nvSpPr>
          <p:spPr>
            <a:xfrm>
              <a:off x="7010123" y="-8468"/>
              <a:ext cx="2143202" cy="6866996"/>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a:extLst>
                <a:ext uri="{FF2B5EF4-FFF2-40B4-BE49-F238E27FC236}">
                  <a16:creationId xmlns:a16="http://schemas.microsoft.com/office/drawing/2014/main" id="{00AF41BA-8114-7E51-FDC7-B2DBB89D1D89}"/>
                </a:ext>
              </a:extLst>
            </p:cNvPr>
            <p:cNvSpPr/>
            <p:nvPr/>
          </p:nvSpPr>
          <p:spPr>
            <a:xfrm>
              <a:off x="8296044" y="-8468"/>
              <a:ext cx="857281" cy="6866996"/>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a:extLst>
                <a:ext uri="{FF2B5EF4-FFF2-40B4-BE49-F238E27FC236}">
                  <a16:creationId xmlns:a16="http://schemas.microsoft.com/office/drawing/2014/main" id="{C1C9897A-7962-5B07-91B6-86F53BCF1547}"/>
                </a:ext>
              </a:extLst>
            </p:cNvPr>
            <p:cNvSpPr/>
            <p:nvPr/>
          </p:nvSpPr>
          <p:spPr>
            <a:xfrm>
              <a:off x="8094425" y="-8468"/>
              <a:ext cx="1066838" cy="6866996"/>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a:extLst>
                <a:ext uri="{FF2B5EF4-FFF2-40B4-BE49-F238E27FC236}">
                  <a16:creationId xmlns:a16="http://schemas.microsoft.com/office/drawing/2014/main" id="{CBDD00CF-489A-A6C2-0CB9-4DF63B7869DF}"/>
                </a:ext>
              </a:extLst>
            </p:cNvPr>
            <p:cNvSpPr/>
            <p:nvPr/>
          </p:nvSpPr>
          <p:spPr>
            <a:xfrm>
              <a:off x="8069024" y="4894488"/>
              <a:ext cx="1093826" cy="1964040"/>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a:extLst>
              <a:ext uri="{FF2B5EF4-FFF2-40B4-BE49-F238E27FC236}">
                <a16:creationId xmlns:a16="http://schemas.microsoft.com/office/drawing/2014/main" id="{45D57335-4032-9D53-F66B-DCAFBE165118}"/>
              </a:ext>
            </a:extLst>
          </p:cNvPr>
          <p:cNvSpPr>
            <a:spLocks noGrp="1" noChangeArrowheads="1"/>
          </p:cNvSpPr>
          <p:nvPr>
            <p:ph type="title"/>
          </p:nvPr>
        </p:nvSpPr>
        <p:spPr bwMode="auto">
          <a:xfrm>
            <a:off x="609600" y="609600"/>
            <a:ext cx="6348413"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Text Placeholder 2">
            <a:extLst>
              <a:ext uri="{FF2B5EF4-FFF2-40B4-BE49-F238E27FC236}">
                <a16:creationId xmlns:a16="http://schemas.microsoft.com/office/drawing/2014/main" id="{8ACD0CE4-3A9A-D1DC-84B0-0229FA387619}"/>
              </a:ext>
            </a:extLst>
          </p:cNvPr>
          <p:cNvSpPr>
            <a:spLocks noGrp="1" noChangeArrowheads="1"/>
          </p:cNvSpPr>
          <p:nvPr>
            <p:ph type="body" idx="1"/>
          </p:nvPr>
        </p:nvSpPr>
        <p:spPr bwMode="auto">
          <a:xfrm>
            <a:off x="609600" y="2160588"/>
            <a:ext cx="6348413"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4099E3D3-3DC7-177E-B58C-E2AEA50466C5}"/>
              </a:ext>
            </a:extLst>
          </p:cNvPr>
          <p:cNvSpPr>
            <a:spLocks noGrp="1"/>
          </p:cNvSpPr>
          <p:nvPr>
            <p:ph type="dt" sz="half" idx="2"/>
          </p:nvPr>
        </p:nvSpPr>
        <p:spPr>
          <a:xfrm>
            <a:off x="5405438" y="6042025"/>
            <a:ext cx="684212"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5" name="Footer Placeholder 4">
            <a:extLst>
              <a:ext uri="{FF2B5EF4-FFF2-40B4-BE49-F238E27FC236}">
                <a16:creationId xmlns:a16="http://schemas.microsoft.com/office/drawing/2014/main" id="{34506CDE-D615-7786-CF73-15C9DD1E2CEB}"/>
              </a:ext>
            </a:extLst>
          </p:cNvPr>
          <p:cNvSpPr>
            <a:spLocks noGrp="1"/>
          </p:cNvSpPr>
          <p:nvPr>
            <p:ph type="ftr" sz="quarter" idx="3"/>
          </p:nvPr>
        </p:nvSpPr>
        <p:spPr>
          <a:xfrm>
            <a:off x="609600" y="6042025"/>
            <a:ext cx="46228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89BE1F0A-E41B-C1D3-BD58-CAA16C521448}"/>
              </a:ext>
            </a:extLst>
          </p:cNvPr>
          <p:cNvSpPr>
            <a:spLocks noGrp="1"/>
          </p:cNvSpPr>
          <p:nvPr>
            <p:ph type="sldNum" sz="quarter" idx="4"/>
          </p:nvPr>
        </p:nvSpPr>
        <p:spPr>
          <a:xfrm>
            <a:off x="6445250" y="6042025"/>
            <a:ext cx="512763" cy="365125"/>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accent1"/>
                </a:solidFill>
                <a:latin typeface="+mn-lt"/>
              </a:defRPr>
            </a:lvl1pPr>
          </a:lstStyle>
          <a:p>
            <a:pPr>
              <a:defRPr/>
            </a:pPr>
            <a:fld id="{6AD9CA01-A7CD-4CA4-AC66-FACA7272B1CA}" type="slidenum">
              <a:rPr lang="en-GB" altLang="en-US"/>
              <a:pPr>
                <a:defRPr/>
              </a:pPr>
              <a:t>‹#›</a:t>
            </a:fld>
            <a:endParaRPr lang="en-GB" altLang="en-US"/>
          </a:p>
        </p:txBody>
      </p:sp>
      <p:pic>
        <p:nvPicPr>
          <p:cNvPr id="1032" name="Picture 9" descr="Powerpoint bands.tif">
            <a:extLst>
              <a:ext uri="{FF2B5EF4-FFF2-40B4-BE49-F238E27FC236}">
                <a16:creationId xmlns:a16="http://schemas.microsoft.com/office/drawing/2014/main" id="{A0C40CFE-E8E7-83D0-B54A-5D760CE7EC17}"/>
              </a:ext>
            </a:extLst>
          </p:cNvPr>
          <p:cNvPicPr>
            <a:picLocks noChangeAspect="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0" y="6103938"/>
            <a:ext cx="9144000" cy="75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12" r:id="rId1"/>
    <p:sldLayoutId id="2147483999" r:id="rId2"/>
    <p:sldLayoutId id="2147484000" r:id="rId3"/>
    <p:sldLayoutId id="2147484001" r:id="rId4"/>
    <p:sldLayoutId id="2147484002" r:id="rId5"/>
    <p:sldLayoutId id="2147484003" r:id="rId6"/>
    <p:sldLayoutId id="2147484004" r:id="rId7"/>
    <p:sldLayoutId id="2147484005" r:id="rId8"/>
    <p:sldLayoutId id="2147484006" r:id="rId9"/>
    <p:sldLayoutId id="2147484007" r:id="rId10"/>
    <p:sldLayoutId id="2147484013" r:id="rId11"/>
    <p:sldLayoutId id="2147484008" r:id="rId12"/>
    <p:sldLayoutId id="2147484014" r:id="rId13"/>
    <p:sldLayoutId id="2147484009" r:id="rId14"/>
    <p:sldLayoutId id="2147484010" r:id="rId15"/>
    <p:sldLayoutId id="2147484011"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government/collections/early-years-and-childcare-registration"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ov.uk/government/publications/early-education-entitlements-and-funding/childminder-grants-scheme-update-april-2023"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solgrid.org.uk/eyc/eef/early-education-funding-extension-of-the-entitlement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www.gov.uk/become-childminder-nanny/how-much-it-cos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microsoft.com/office/2011/relationships/webextension" Target="../webextensions/webextension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613D08B3-3942-8831-0A5E-5E932FC26955}"/>
              </a:ext>
            </a:extLst>
          </p:cNvPr>
          <p:cNvSpPr>
            <a:spLocks noGrp="1" noChangeArrowheads="1"/>
          </p:cNvSpPr>
          <p:nvPr>
            <p:ph type="title"/>
          </p:nvPr>
        </p:nvSpPr>
        <p:spPr>
          <a:xfrm>
            <a:off x="0" y="999"/>
            <a:ext cx="7236296" cy="907722"/>
          </a:xfrm>
          <a:prstGeom prst="rect">
            <a:avLst/>
          </a:prstGeom>
          <a:solidFill>
            <a:schemeClr val="bg1"/>
          </a:solidFill>
          <a:ln>
            <a:solidFill>
              <a:schemeClr val="accent1"/>
            </a:solidFill>
          </a:ln>
        </p:spPr>
        <p:txBody>
          <a:bodyPr anchor="ctr">
            <a:normAutofit/>
          </a:bodyPr>
          <a:lstStyle/>
          <a:p>
            <a:pPr marL="360000" eaLnBrk="1" hangingPunct="1">
              <a:spcBef>
                <a:spcPts val="600"/>
              </a:spcBef>
              <a:spcAft>
                <a:spcPts val="600"/>
              </a:spcAft>
              <a:defRPr/>
            </a:pPr>
            <a:r>
              <a:rPr lang="en-GB" altLang="en-US" b="1" dirty="0">
                <a:solidFill>
                  <a:srgbClr val="002060"/>
                </a:solidFill>
                <a:latin typeface="Arial" panose="020B0604020202020204" pitchFamily="34" charset="0"/>
                <a:cs typeface="Arial" panose="020B0604020202020204" pitchFamily="34" charset="0"/>
              </a:rPr>
              <a:t>Becoming a Childminder </a:t>
            </a:r>
          </a:p>
        </p:txBody>
      </p:sp>
      <p:sp>
        <p:nvSpPr>
          <p:cNvPr id="6147" name="Subtitle 2">
            <a:extLst>
              <a:ext uri="{FF2B5EF4-FFF2-40B4-BE49-F238E27FC236}">
                <a16:creationId xmlns:a16="http://schemas.microsoft.com/office/drawing/2014/main" id="{2FF8D9BF-35A7-8D30-28C1-4EE1C75C362F}"/>
              </a:ext>
            </a:extLst>
          </p:cNvPr>
          <p:cNvSpPr>
            <a:spLocks noGrp="1" noChangeArrowheads="1"/>
          </p:cNvSpPr>
          <p:nvPr>
            <p:ph idx="1"/>
          </p:nvPr>
        </p:nvSpPr>
        <p:spPr>
          <a:xfrm>
            <a:off x="185232" y="1566663"/>
            <a:ext cx="7560840" cy="4392488"/>
          </a:xfrm>
        </p:spPr>
        <p:txBody>
          <a:bodyPr/>
          <a:lstStyle/>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What is a childminder?</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Do I have to register as a childminder?</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Which register should I join?</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What does a childminder do?</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What are the key qualities that would make a good childminder?</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Why is now the best time to become a childminder?</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How much will it cost me to become a childminder?</a:t>
            </a:r>
          </a:p>
          <a:p>
            <a:pPr marL="360000" indent="-360000" eaLnBrk="1" hangingPunct="1">
              <a:spcBef>
                <a:spcPts val="600"/>
              </a:spcBef>
              <a:spcAft>
                <a:spcPts val="600"/>
              </a:spcAft>
              <a:buClr>
                <a:srgbClr val="002060"/>
              </a:buClr>
              <a:buSzPct val="90000"/>
              <a:buFont typeface="Wingdings" panose="05000000000000000000" pitchFamily="2" charset="2"/>
              <a:buChar char="Ø"/>
            </a:pPr>
            <a:r>
              <a:rPr lang="en-GB" altLang="en-US" sz="2300" dirty="0">
                <a:solidFill>
                  <a:srgbClr val="002060"/>
                </a:solidFill>
                <a:latin typeface="Arial" panose="020B0604020202020204" pitchFamily="34" charset="0"/>
                <a:cs typeface="Arial" panose="020B0604020202020204" pitchFamily="34" charset="0"/>
              </a:rPr>
              <a:t>Still interested? </a:t>
            </a:r>
          </a:p>
        </p:txBody>
      </p:sp>
      <p:sp>
        <p:nvSpPr>
          <p:cNvPr id="3" name="TextBox 2">
            <a:extLst>
              <a:ext uri="{FF2B5EF4-FFF2-40B4-BE49-F238E27FC236}">
                <a16:creationId xmlns:a16="http://schemas.microsoft.com/office/drawing/2014/main" id="{C31DD0B2-FB1E-1274-5265-550800AB3FE3}"/>
              </a:ext>
            </a:extLst>
          </p:cNvPr>
          <p:cNvSpPr txBox="1"/>
          <p:nvPr/>
        </p:nvSpPr>
        <p:spPr>
          <a:xfrm>
            <a:off x="0" y="908721"/>
            <a:ext cx="7236296" cy="523220"/>
          </a:xfrm>
          <a:prstGeom prst="rect">
            <a:avLst/>
          </a:prstGeom>
          <a:noFill/>
          <a:ln>
            <a:solidFill>
              <a:schemeClr val="accent1"/>
            </a:solidFill>
          </a:ln>
        </p:spPr>
        <p:txBody>
          <a:bodyPr wrap="square">
            <a:spAutoFit/>
          </a:bodyPr>
          <a:lstStyle/>
          <a:p>
            <a:pPr marL="360000"/>
            <a:r>
              <a:rPr lang="en-GB" altLang="en-US" sz="2800" b="1" dirty="0">
                <a:solidFill>
                  <a:srgbClr val="002060"/>
                </a:solidFill>
                <a:latin typeface="Arial" panose="020B0604020202020204" pitchFamily="34" charset="0"/>
                <a:cs typeface="Arial" panose="020B0604020202020204" pitchFamily="34" charset="0"/>
              </a:rPr>
              <a:t>Part 1</a:t>
            </a:r>
            <a:endParaRPr lang="en-GB" sz="2800" dirty="0"/>
          </a:p>
        </p:txBody>
      </p:sp>
    </p:spTree>
  </p:cSld>
  <p:clrMapOvr>
    <a:masterClrMapping/>
  </p:clrMapOvr>
  <p:transition spd="slow" advTm="104938"/>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a:extLst>
              <a:ext uri="{FF2B5EF4-FFF2-40B4-BE49-F238E27FC236}">
                <a16:creationId xmlns:a16="http://schemas.microsoft.com/office/drawing/2014/main" id="{8AAC9137-F320-D9FE-2B61-45E33903D421}"/>
              </a:ext>
            </a:extLst>
          </p:cNvPr>
          <p:cNvSpPr>
            <a:spLocks noGrp="1" noChangeArrowheads="1"/>
          </p:cNvSpPr>
          <p:nvPr>
            <p:ph idx="1"/>
          </p:nvPr>
        </p:nvSpPr>
        <p:spPr>
          <a:xfrm>
            <a:off x="325191" y="4437112"/>
            <a:ext cx="6348412" cy="1135608"/>
          </a:xfrm>
        </p:spPr>
        <p:txBody>
          <a:bodyPr anchor="ctr"/>
          <a:lstStyle/>
          <a:p>
            <a:pPr marL="0" indent="0" algn="ctr" eaLnBrk="1" hangingPunct="1">
              <a:buFont typeface="Wingdings 3" panose="05040102010807070707" pitchFamily="18" charset="2"/>
              <a:buNone/>
            </a:pPr>
            <a:r>
              <a:rPr lang="en-GB" altLang="en-US" sz="2200" i="1" dirty="0">
                <a:solidFill>
                  <a:srgbClr val="002060"/>
                </a:solidFill>
                <a:latin typeface="Arial" panose="020B0604020202020204" pitchFamily="34" charset="0"/>
                <a:cs typeface="Arial" panose="020B0604020202020204" pitchFamily="34" charset="0"/>
              </a:rPr>
              <a:t>If it is only your friend’s children, you can care for them for 3 hours with some payment without needing to register</a:t>
            </a:r>
          </a:p>
        </p:txBody>
      </p:sp>
      <p:sp>
        <p:nvSpPr>
          <p:cNvPr id="8195" name="Content Placeholder 2">
            <a:extLst>
              <a:ext uri="{FF2B5EF4-FFF2-40B4-BE49-F238E27FC236}">
                <a16:creationId xmlns:a16="http://schemas.microsoft.com/office/drawing/2014/main" id="{6EC62803-8296-546E-474E-1ED5F733AE58}"/>
              </a:ext>
            </a:extLst>
          </p:cNvPr>
          <p:cNvSpPr txBox="1">
            <a:spLocks noChangeArrowheads="1"/>
          </p:cNvSpPr>
          <p:nvPr/>
        </p:nvSpPr>
        <p:spPr bwMode="auto">
          <a:xfrm>
            <a:off x="327819" y="1439379"/>
            <a:ext cx="6348412" cy="2267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150000"/>
              </a:lnSpc>
              <a:spcBef>
                <a:spcPts val="600"/>
              </a:spcBef>
              <a:spcAft>
                <a:spcPts val="600"/>
              </a:spcAft>
              <a:buFont typeface="Wingdings 3" panose="05040102010807070707" pitchFamily="18" charset="2"/>
              <a:buNone/>
            </a:pPr>
            <a:r>
              <a:rPr lang="en-GB" altLang="en-US" sz="2400" dirty="0">
                <a:solidFill>
                  <a:srgbClr val="002060"/>
                </a:solidFill>
                <a:latin typeface="Arial" panose="020B0604020202020204" pitchFamily="34" charset="0"/>
                <a:cs typeface="Arial" panose="020B0604020202020204" pitchFamily="34" charset="0"/>
              </a:rPr>
              <a:t>A childminder is a person who receives payment for working in their own home, looking after at least one child for more than 2 hours a day</a:t>
            </a:r>
          </a:p>
        </p:txBody>
      </p:sp>
      <p:sp>
        <p:nvSpPr>
          <p:cNvPr id="8196" name="Title 4">
            <a:extLst>
              <a:ext uri="{FF2B5EF4-FFF2-40B4-BE49-F238E27FC236}">
                <a16:creationId xmlns:a16="http://schemas.microsoft.com/office/drawing/2014/main" id="{760B3928-E4F8-8338-0C29-B9F0E61DC451}"/>
              </a:ext>
            </a:extLst>
          </p:cNvPr>
          <p:cNvSpPr>
            <a:spLocks noGrp="1" noChangeArrowheads="1"/>
          </p:cNvSpPr>
          <p:nvPr>
            <p:ph type="title"/>
          </p:nvPr>
        </p:nvSpPr>
        <p:spPr>
          <a:xfrm>
            <a:off x="0" y="3379"/>
            <a:ext cx="7236296" cy="977349"/>
          </a:xfrm>
          <a:ln>
            <a:solidFill>
              <a:schemeClr val="accent1"/>
            </a:solidFill>
          </a:ln>
        </p:spPr>
        <p:txBody>
          <a:bodyPr anchor="ctr"/>
          <a:lstStyle/>
          <a:p>
            <a:pPr marL="360000"/>
            <a:r>
              <a:rPr lang="en-GB" altLang="en-US" b="1" dirty="0">
                <a:solidFill>
                  <a:srgbClr val="002060"/>
                </a:solidFill>
                <a:latin typeface="Arial" panose="020B0604020202020204" pitchFamily="34" charset="0"/>
                <a:cs typeface="Arial" panose="020B0604020202020204" pitchFamily="34" charset="0"/>
              </a:rPr>
              <a:t>What is a childminder?</a:t>
            </a:r>
            <a:endParaRPr lang="en-GB" altLang="en-US" dirty="0">
              <a:solidFill>
                <a:srgbClr val="002060"/>
              </a:solidFill>
              <a:latin typeface="Arial" panose="020B0604020202020204" pitchFamily="34" charset="0"/>
              <a:cs typeface="Arial" panose="020B0604020202020204" pitchFamily="34" charset="0"/>
            </a:endParaRPr>
          </a:p>
        </p:txBody>
      </p:sp>
    </p:spTree>
  </p:cSld>
  <p:clrMapOvr>
    <a:masterClrMapping/>
  </p:clrMapOvr>
  <p:transition spd="slow" advTm="223801"/>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6511E15D-CB05-5DF8-B635-C6894A30A6CE}"/>
              </a:ext>
            </a:extLst>
          </p:cNvPr>
          <p:cNvSpPr>
            <a:spLocks noGrp="1" noChangeArrowheads="1"/>
          </p:cNvSpPr>
          <p:nvPr>
            <p:ph type="title"/>
          </p:nvPr>
        </p:nvSpPr>
        <p:spPr>
          <a:xfrm>
            <a:off x="0" y="-2342"/>
            <a:ext cx="7452320" cy="1019329"/>
          </a:xfrm>
          <a:solidFill>
            <a:schemeClr val="bg1"/>
          </a:solidFill>
          <a:ln>
            <a:solidFill>
              <a:schemeClr val="accent1"/>
            </a:solidFill>
          </a:ln>
        </p:spPr>
        <p:txBody>
          <a:bodyPr anchor="ctr">
            <a:noAutofit/>
          </a:bodyPr>
          <a:lstStyle/>
          <a:p>
            <a:pPr marL="180000" eaLnBrk="1" hangingPunct="1">
              <a:spcBef>
                <a:spcPts val="600"/>
              </a:spcBef>
              <a:spcAft>
                <a:spcPts val="600"/>
              </a:spcAft>
              <a:defRPr/>
            </a:pPr>
            <a:r>
              <a:rPr lang="en-GB" altLang="en-US" sz="3000" b="1" dirty="0">
                <a:solidFill>
                  <a:srgbClr val="002060"/>
                </a:solidFill>
                <a:latin typeface="Arial" panose="020B0604020202020204" pitchFamily="34" charset="0"/>
                <a:cs typeface="Arial" panose="020B0604020202020204" pitchFamily="34" charset="0"/>
              </a:rPr>
              <a:t>Do I have to register as a childminder?</a:t>
            </a:r>
            <a:endParaRPr lang="en-GB" altLang="en-US" sz="3000" dirty="0">
              <a:solidFill>
                <a:srgbClr val="002060"/>
              </a:solidFill>
              <a:latin typeface="Arial" panose="020B0604020202020204" pitchFamily="34" charset="0"/>
              <a:cs typeface="Arial" panose="020B0604020202020204" pitchFamily="34" charset="0"/>
            </a:endParaRPr>
          </a:p>
        </p:txBody>
      </p:sp>
      <p:sp>
        <p:nvSpPr>
          <p:cNvPr id="13315" name="Content Placeholder 1">
            <a:extLst>
              <a:ext uri="{FF2B5EF4-FFF2-40B4-BE49-F238E27FC236}">
                <a16:creationId xmlns:a16="http://schemas.microsoft.com/office/drawing/2014/main" id="{6D11477E-C1B9-5451-5312-76DDA3722735}"/>
              </a:ext>
            </a:extLst>
          </p:cNvPr>
          <p:cNvSpPr>
            <a:spLocks noGrp="1" noChangeArrowheads="1"/>
          </p:cNvSpPr>
          <p:nvPr>
            <p:ph idx="1"/>
          </p:nvPr>
        </p:nvSpPr>
        <p:spPr>
          <a:xfrm>
            <a:off x="179511" y="1232430"/>
            <a:ext cx="7899465" cy="4718022"/>
          </a:xfrm>
        </p:spPr>
        <p:txBody>
          <a:bodyPr rtlCol="0">
            <a:normAutofit fontScale="25000" lnSpcReduction="20000"/>
          </a:bodyPr>
          <a:lstStyle/>
          <a:p>
            <a:pPr marL="0" indent="0" eaLnBrk="1" fontAlgn="auto" hangingPunct="1">
              <a:spcBef>
                <a:spcPts val="600"/>
              </a:spcBef>
              <a:spcAft>
                <a:spcPts val="600"/>
              </a:spcAft>
              <a:buClr>
                <a:srgbClr val="002060"/>
              </a:buClr>
              <a:buNone/>
              <a:defRPr/>
            </a:pPr>
            <a:r>
              <a:rPr lang="en-GB" altLang="en-US" sz="9600" b="1" dirty="0">
                <a:solidFill>
                  <a:srgbClr val="002060"/>
                </a:solidFill>
                <a:latin typeface="Arial" panose="020B0604020202020204" pitchFamily="34" charset="0"/>
                <a:cs typeface="Arial" panose="020B0604020202020204" pitchFamily="34" charset="0"/>
              </a:rPr>
              <a:t>You don’t have to register if you:</a:t>
            </a:r>
            <a:endParaRPr lang="en-GB" altLang="en-US" sz="9600" dirty="0">
              <a:solidFill>
                <a:srgbClr val="002060"/>
              </a:solidFill>
              <a:latin typeface="Arial" panose="020B0604020202020204" pitchFamily="34" charset="0"/>
              <a:cs typeface="Arial" panose="020B0604020202020204" pitchFamily="34" charset="0"/>
            </a:endParaRP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altLang="en-US" sz="8400" dirty="0">
                <a:solidFill>
                  <a:srgbClr val="002060"/>
                </a:solidFill>
                <a:latin typeface="Arial" panose="020B0604020202020204" pitchFamily="34" charset="0"/>
                <a:cs typeface="Arial" panose="020B0604020202020204" pitchFamily="34" charset="0"/>
              </a:rPr>
              <a:t>Only look after children aged 8+  </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altLang="en-US" sz="8400" dirty="0">
                <a:solidFill>
                  <a:srgbClr val="002060"/>
                </a:solidFill>
                <a:latin typeface="Arial" panose="020B0604020202020204" pitchFamily="34" charset="0"/>
                <a:cs typeface="Arial" panose="020B0604020202020204" pitchFamily="34" charset="0"/>
              </a:rPr>
              <a:t>Look after children for fewer than 2 hours a day</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altLang="en-US" sz="8400" dirty="0">
                <a:solidFill>
                  <a:srgbClr val="002060"/>
                </a:solidFill>
                <a:latin typeface="Arial" panose="020B0604020202020204" pitchFamily="34" charset="0"/>
                <a:cs typeface="Arial" panose="020B0604020202020204" pitchFamily="34" charset="0"/>
              </a:rPr>
              <a:t>Are the child’s parent, step-parent, foster parent or relative</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altLang="en-US" sz="8400" dirty="0">
                <a:solidFill>
                  <a:srgbClr val="002060"/>
                </a:solidFill>
                <a:latin typeface="Arial" panose="020B0604020202020204" pitchFamily="34" charset="0"/>
                <a:cs typeface="Arial" panose="020B0604020202020204" pitchFamily="34" charset="0"/>
              </a:rPr>
              <a:t>Care for children in their own home</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sz="8400" dirty="0">
                <a:solidFill>
                  <a:srgbClr val="002060"/>
                </a:solidFill>
                <a:latin typeface="Arial" panose="020B0604020202020204" pitchFamily="34" charset="0"/>
                <a:ea typeface="ＭＳ Ｐゴシック" pitchFamily="-65" charset="-128"/>
                <a:cs typeface="Arial" panose="020B0604020202020204" pitchFamily="34" charset="0"/>
              </a:rPr>
              <a:t>Look after a friend’s child for free (or paid, but only for up to 3 hours)</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sz="8400" dirty="0">
                <a:solidFill>
                  <a:srgbClr val="002060"/>
                </a:solidFill>
                <a:latin typeface="Arial" panose="020B0604020202020204" pitchFamily="34" charset="0"/>
                <a:ea typeface="ＭＳ Ｐゴシック" pitchFamily="-65" charset="-128"/>
                <a:cs typeface="Arial" panose="020B0604020202020204" pitchFamily="34" charset="0"/>
              </a:rPr>
              <a:t>Only look after the child between 6pm and 2am (i.e. babysitting)</a:t>
            </a:r>
          </a:p>
          <a:p>
            <a:pPr marL="360000" indent="-360000" eaLnBrk="1" fontAlgn="auto" hangingPunct="1">
              <a:lnSpc>
                <a:spcPct val="120000"/>
              </a:lnSpc>
              <a:spcBef>
                <a:spcPts val="600"/>
              </a:spcBef>
              <a:spcAft>
                <a:spcPts val="600"/>
              </a:spcAft>
              <a:buClr>
                <a:srgbClr val="002060"/>
              </a:buClr>
              <a:buFont typeface="Wingdings" panose="05000000000000000000" pitchFamily="2" charset="2"/>
              <a:buChar char="Ø"/>
              <a:defRPr/>
            </a:pPr>
            <a:r>
              <a:rPr lang="en-GB" sz="8400" dirty="0">
                <a:solidFill>
                  <a:srgbClr val="002060"/>
                </a:solidFill>
                <a:latin typeface="Arial" panose="020B0604020202020204" pitchFamily="34" charset="0"/>
                <a:ea typeface="ＭＳ Ｐゴシック" pitchFamily="-65" charset="-128"/>
                <a:cs typeface="Arial" panose="020B0604020202020204" pitchFamily="34" charset="0"/>
              </a:rPr>
              <a:t>Provide home education or you’re tutoring children aged 3+ in only one or two activities e.g. maths or sports</a:t>
            </a:r>
            <a:endParaRPr lang="en-GB" altLang="en-US" sz="8400" dirty="0">
              <a:solidFill>
                <a:schemeClr val="bg1"/>
              </a:solidFill>
            </a:endParaRPr>
          </a:p>
        </p:txBody>
      </p:sp>
      <p:sp>
        <p:nvSpPr>
          <p:cNvPr id="5" name="TextBox 4">
            <a:extLst>
              <a:ext uri="{FF2B5EF4-FFF2-40B4-BE49-F238E27FC236}">
                <a16:creationId xmlns:a16="http://schemas.microsoft.com/office/drawing/2014/main" id="{FA60DCE6-B065-7029-6933-329A3B05D9E0}"/>
              </a:ext>
            </a:extLst>
          </p:cNvPr>
          <p:cNvSpPr txBox="1"/>
          <p:nvPr/>
        </p:nvSpPr>
        <p:spPr>
          <a:xfrm>
            <a:off x="0" y="6165896"/>
            <a:ext cx="7740352" cy="430887"/>
          </a:xfrm>
          <a:prstGeom prst="rect">
            <a:avLst/>
          </a:prstGeom>
          <a:noFill/>
        </p:spPr>
        <p:txBody>
          <a:bodyPr wrap="square">
            <a:spAutoFit/>
          </a:bodyPr>
          <a:lstStyle/>
          <a:p>
            <a:pPr algn="ctr"/>
            <a:r>
              <a:rPr lang="en-GB" sz="2200" b="1" dirty="0">
                <a:solidFill>
                  <a:schemeClr val="bg1"/>
                </a:solidFill>
                <a:latin typeface="Arial" panose="020B0604020202020204" pitchFamily="34" charset="0"/>
                <a:ea typeface="ＭＳ Ｐゴシック" pitchFamily="-65" charset="-128"/>
                <a:cs typeface="Arial" panose="020B0604020202020204" pitchFamily="34" charset="0"/>
              </a:rPr>
              <a:t>You can choose to register, even if you don’t have to</a:t>
            </a:r>
            <a:endParaRPr lang="en-GB" sz="2200" dirty="0">
              <a:solidFill>
                <a:schemeClr val="bg1"/>
              </a:solidFill>
            </a:endParaRPr>
          </a:p>
        </p:txBody>
      </p:sp>
    </p:spTree>
  </p:cSld>
  <p:clrMapOvr>
    <a:masterClrMapping/>
  </p:clrMapOvr>
  <p:transition spd="slow" advTm="165314"/>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F9D6108D-D4D6-2F67-203C-AB5D292D589B}"/>
              </a:ext>
            </a:extLst>
          </p:cNvPr>
          <p:cNvSpPr>
            <a:spLocks noGrp="1" noChangeArrowheads="1"/>
          </p:cNvSpPr>
          <p:nvPr>
            <p:ph type="title"/>
          </p:nvPr>
        </p:nvSpPr>
        <p:spPr>
          <a:xfrm>
            <a:off x="1" y="0"/>
            <a:ext cx="7203082" cy="987425"/>
          </a:xfrm>
          <a:ln>
            <a:solidFill>
              <a:schemeClr val="accent1"/>
            </a:solidFill>
          </a:ln>
        </p:spPr>
        <p:txBody>
          <a:bodyPr anchor="ctr">
            <a:normAutofit/>
          </a:bodyPr>
          <a:lstStyle/>
          <a:p>
            <a:pPr marL="360000" eaLnBrk="1" hangingPunct="1">
              <a:spcBef>
                <a:spcPts val="600"/>
              </a:spcBef>
              <a:spcAft>
                <a:spcPts val="600"/>
              </a:spcAft>
              <a:defRPr/>
            </a:pPr>
            <a:r>
              <a:rPr lang="en-GB" altLang="en-US" b="1" dirty="0">
                <a:solidFill>
                  <a:srgbClr val="002060"/>
                </a:solidFill>
                <a:latin typeface="Arial" panose="020B0604020202020204" pitchFamily="34" charset="0"/>
                <a:cs typeface="Arial" panose="020B0604020202020204" pitchFamily="34" charset="0"/>
              </a:rPr>
              <a:t>Which register should I join?</a:t>
            </a:r>
            <a:endParaRPr lang="en-GB" altLang="en-US" dirty="0">
              <a:solidFill>
                <a:schemeClr val="tx1"/>
              </a:solidFill>
            </a:endParaRPr>
          </a:p>
        </p:txBody>
      </p:sp>
      <p:sp>
        <p:nvSpPr>
          <p:cNvPr id="45059" name="Content Placeholder 1">
            <a:extLst>
              <a:ext uri="{FF2B5EF4-FFF2-40B4-BE49-F238E27FC236}">
                <a16:creationId xmlns:a16="http://schemas.microsoft.com/office/drawing/2014/main" id="{CB98C2FD-FD6D-FFD0-E134-9AF2BD3C0753}"/>
              </a:ext>
            </a:extLst>
          </p:cNvPr>
          <p:cNvSpPr>
            <a:spLocks noGrp="1" noChangeArrowheads="1"/>
          </p:cNvSpPr>
          <p:nvPr>
            <p:ph idx="1"/>
          </p:nvPr>
        </p:nvSpPr>
        <p:spPr>
          <a:xfrm>
            <a:off x="249238" y="2380043"/>
            <a:ext cx="7203082" cy="3810000"/>
          </a:xfrm>
          <a:noFill/>
        </p:spPr>
        <p:txBody>
          <a:bodyPr anchor="ctr"/>
          <a:lstStyle/>
          <a:p>
            <a:pPr marL="180000" indent="0" eaLnBrk="1" hangingPunct="1">
              <a:spcBef>
                <a:spcPts val="600"/>
              </a:spcBef>
              <a:spcAft>
                <a:spcPts val="600"/>
              </a:spcAft>
              <a:buFont typeface="Wingdings 3" panose="05040102010807070707" pitchFamily="18" charset="2"/>
              <a:buNone/>
              <a:defRPr/>
            </a:pPr>
            <a:r>
              <a:rPr lang="en-GB" altLang="en-US" sz="2000" dirty="0">
                <a:solidFill>
                  <a:srgbClr val="002060"/>
                </a:solidFill>
                <a:latin typeface="Arial" panose="020B0604020202020204" pitchFamily="34" charset="0"/>
                <a:cs typeface="Arial" panose="020B0604020202020204" pitchFamily="34" charset="0"/>
              </a:rPr>
              <a:t>Each register has its own set of requirements: </a:t>
            </a:r>
          </a:p>
          <a:p>
            <a:pPr marL="360000" indent="0" algn="ctr" eaLnBrk="1" hangingPunct="1">
              <a:spcBef>
                <a:spcPts val="600"/>
              </a:spcBef>
              <a:spcAft>
                <a:spcPts val="600"/>
              </a:spcAft>
              <a:buFont typeface="Wingdings 3" panose="05040102010807070707" pitchFamily="18" charset="2"/>
              <a:buNone/>
              <a:defRPr/>
            </a:pPr>
            <a:r>
              <a:rPr lang="en-GB" altLang="en-US"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https://www.gov.uk/government/collections/early-years-and-childcare-registration</a:t>
            </a:r>
            <a:r>
              <a:rPr lang="en-GB" altLang="en-US" dirty="0">
                <a:solidFill>
                  <a:srgbClr val="0070C0"/>
                </a:solidFill>
                <a:latin typeface="Arial" panose="020B0604020202020204" pitchFamily="34" charset="0"/>
                <a:cs typeface="Arial" panose="020B0604020202020204" pitchFamily="34" charset="0"/>
              </a:rPr>
              <a:t> </a:t>
            </a:r>
          </a:p>
          <a:p>
            <a:pPr marL="360000" indent="0" eaLnBrk="1" hangingPunct="1">
              <a:spcBef>
                <a:spcPts val="600"/>
              </a:spcBef>
              <a:spcAft>
                <a:spcPts val="600"/>
              </a:spcAft>
              <a:buFont typeface="Wingdings 3" panose="05040102010807070707" pitchFamily="18" charset="2"/>
              <a:buNone/>
              <a:defRPr/>
            </a:pPr>
            <a:endParaRPr lang="en-GB" altLang="en-US" sz="100" dirty="0">
              <a:solidFill>
                <a:srgbClr val="002060"/>
              </a:solidFill>
              <a:latin typeface="Arial" panose="020B0604020202020204" pitchFamily="34" charset="0"/>
              <a:cs typeface="Arial" panose="020B0604020202020204" pitchFamily="34" charset="0"/>
            </a:endParaRP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Early Years Register (to look after children from birth to 31 August after their 5</a:t>
            </a:r>
            <a:r>
              <a:rPr lang="en-GB" altLang="en-US" sz="2000" baseline="30000" dirty="0">
                <a:solidFill>
                  <a:srgbClr val="002060"/>
                </a:solidFill>
                <a:latin typeface="Arial" panose="020B0604020202020204" pitchFamily="34" charset="0"/>
                <a:cs typeface="Arial" panose="020B0604020202020204" pitchFamily="34" charset="0"/>
              </a:rPr>
              <a:t>th</a:t>
            </a:r>
            <a:r>
              <a:rPr lang="en-GB" altLang="en-US" sz="2000" dirty="0">
                <a:solidFill>
                  <a:srgbClr val="002060"/>
                </a:solidFill>
                <a:latin typeface="Arial" panose="020B0604020202020204" pitchFamily="34" charset="0"/>
                <a:cs typeface="Arial" panose="020B0604020202020204" pitchFamily="34" charset="0"/>
              </a:rPr>
              <a:t> birthday)</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Childcare Register (to look after children aged 5 to 7)</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Both registers to look after all ages up to 8</a:t>
            </a:r>
            <a:br>
              <a:rPr lang="en-GB" altLang="en-US" sz="2000" dirty="0">
                <a:solidFill>
                  <a:srgbClr val="002060"/>
                </a:solidFill>
                <a:latin typeface="Arial" panose="020B0604020202020204" pitchFamily="34" charset="0"/>
                <a:cs typeface="Arial" panose="020B0604020202020204" pitchFamily="34" charset="0"/>
              </a:rPr>
            </a:br>
            <a:r>
              <a:rPr lang="en-GB" altLang="en-US" sz="2000" dirty="0">
                <a:solidFill>
                  <a:srgbClr val="002060"/>
                </a:solidFill>
                <a:latin typeface="Arial" panose="020B0604020202020204" pitchFamily="34" charset="0"/>
                <a:cs typeface="Arial" panose="020B0604020202020204" pitchFamily="34" charset="0"/>
              </a:rPr>
              <a:t>voluntary part of the Childcare Register if you don’t have to register</a:t>
            </a:r>
          </a:p>
        </p:txBody>
      </p:sp>
      <p:sp>
        <p:nvSpPr>
          <p:cNvPr id="12292" name="Rectangle 9">
            <a:extLst>
              <a:ext uri="{FF2B5EF4-FFF2-40B4-BE49-F238E27FC236}">
                <a16:creationId xmlns:a16="http://schemas.microsoft.com/office/drawing/2014/main" id="{0356904C-58ED-B122-26CB-DB1BE3D8C90D}"/>
              </a:ext>
            </a:extLst>
          </p:cNvPr>
          <p:cNvSpPr>
            <a:spLocks noChangeArrowheads="1"/>
          </p:cNvSpPr>
          <p:nvPr/>
        </p:nvSpPr>
        <p:spPr bwMode="auto">
          <a:xfrm>
            <a:off x="468313" y="1628775"/>
            <a:ext cx="78486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41338" indent="-541338">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defTabSz="457200" eaLnBrk="0" fontAlgn="base" hangingPunct="0">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eaLnBrk="1" hangingPunct="1">
              <a:spcBef>
                <a:spcPct val="20000"/>
              </a:spcBef>
              <a:spcAft>
                <a:spcPct val="30000"/>
              </a:spcAft>
              <a:buClr>
                <a:srgbClr val="1D9CAB"/>
              </a:buClr>
              <a:buSzTx/>
              <a:buFont typeface="Wingdings" panose="05000000000000000000" pitchFamily="2" charset="2"/>
              <a:buNone/>
            </a:pPr>
            <a:endParaRPr lang="en-GB" altLang="en-US" sz="2000">
              <a:solidFill>
                <a:schemeClr val="tx1"/>
              </a:solidFill>
              <a:latin typeface="Arial" panose="020B0604020202020204" pitchFamily="34" charset="0"/>
              <a:ea typeface="MS PGothic" panose="020B0600070205080204" pitchFamily="34" charset="-128"/>
            </a:endParaRPr>
          </a:p>
        </p:txBody>
      </p:sp>
      <p:sp>
        <p:nvSpPr>
          <p:cNvPr id="3" name="TextBox 2">
            <a:extLst>
              <a:ext uri="{FF2B5EF4-FFF2-40B4-BE49-F238E27FC236}">
                <a16:creationId xmlns:a16="http://schemas.microsoft.com/office/drawing/2014/main" id="{DDD710B6-9D94-3ACF-152C-46F3A843A247}"/>
              </a:ext>
            </a:extLst>
          </p:cNvPr>
          <p:cNvSpPr txBox="1"/>
          <p:nvPr/>
        </p:nvSpPr>
        <p:spPr>
          <a:xfrm>
            <a:off x="249238" y="1204143"/>
            <a:ext cx="4593100" cy="1205458"/>
          </a:xfrm>
          <a:prstGeom prst="rect">
            <a:avLst/>
          </a:prstGeom>
          <a:noFill/>
        </p:spPr>
        <p:txBody>
          <a:bodyPr wrap="square">
            <a:spAutoFit/>
          </a:bodyPr>
          <a:lstStyle/>
          <a:p>
            <a:pPr marL="342900" marR="0" lvl="0" indent="-342900" algn="l" defTabSz="457200" rtl="0" eaLnBrk="1" fontAlgn="base" latinLnBrk="0" hangingPunct="1">
              <a:lnSpc>
                <a:spcPct val="100000"/>
              </a:lnSpc>
              <a:spcBef>
                <a:spcPts val="1000"/>
              </a:spcBef>
              <a:spcAft>
                <a:spcPct val="0"/>
              </a:spcAft>
              <a:buClr>
                <a:srgbClr val="002060"/>
              </a:buClr>
              <a:buSzPct val="80000"/>
              <a:buFont typeface="Wingdings" panose="05000000000000000000" pitchFamily="2" charset="2"/>
              <a:buChar char="Ø"/>
              <a:tabLst/>
              <a:defRPr/>
            </a:pPr>
            <a:r>
              <a:rPr kumimoji="0" lang="en-GB" altLang="en-US" sz="32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Early Years Register</a:t>
            </a:r>
          </a:p>
          <a:p>
            <a:pPr marL="342900" marR="0" lvl="0" indent="-342900" algn="l" defTabSz="457200" rtl="0" eaLnBrk="1" fontAlgn="base" latinLnBrk="0" hangingPunct="1">
              <a:lnSpc>
                <a:spcPct val="100000"/>
              </a:lnSpc>
              <a:spcBef>
                <a:spcPts val="1000"/>
              </a:spcBef>
              <a:spcAft>
                <a:spcPct val="0"/>
              </a:spcAft>
              <a:buClr>
                <a:srgbClr val="002060"/>
              </a:buClr>
              <a:buSzPct val="80000"/>
              <a:buFont typeface="Wingdings" panose="05000000000000000000" pitchFamily="2" charset="2"/>
              <a:buChar char="Ø"/>
              <a:tabLst/>
              <a:defRPr/>
            </a:pPr>
            <a:r>
              <a:rPr kumimoji="0" lang="en-GB" altLang="en-US" sz="32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Childcare Register</a:t>
            </a:r>
          </a:p>
        </p:txBody>
      </p:sp>
    </p:spTree>
  </p:cSld>
  <p:clrMapOvr>
    <a:masterClrMapping/>
  </p:clrMapOvr>
  <p:transition spd="slow" advTm="123192"/>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F088C-7A81-1E9D-35F7-970E41ACBE72}"/>
              </a:ext>
            </a:extLst>
          </p:cNvPr>
          <p:cNvSpPr>
            <a:spLocks noGrp="1"/>
          </p:cNvSpPr>
          <p:nvPr>
            <p:ph type="title"/>
          </p:nvPr>
        </p:nvSpPr>
        <p:spPr>
          <a:xfrm>
            <a:off x="0" y="0"/>
            <a:ext cx="7236296" cy="908720"/>
          </a:xfrm>
          <a:ln>
            <a:solidFill>
              <a:schemeClr val="accent1"/>
            </a:solidFill>
          </a:ln>
        </p:spPr>
        <p:txBody>
          <a:bodyPr anchor="ctr">
            <a:normAutofit/>
          </a:bodyPr>
          <a:lstStyle/>
          <a:p>
            <a:pPr marL="360000" eaLnBrk="1" hangingPunct="1">
              <a:spcBef>
                <a:spcPts val="600"/>
              </a:spcBef>
              <a:spcAft>
                <a:spcPts val="600"/>
              </a:spcAft>
              <a:defRPr/>
            </a:pPr>
            <a:r>
              <a:rPr lang="en-GB" b="1" dirty="0">
                <a:solidFill>
                  <a:srgbClr val="002060"/>
                </a:solidFill>
                <a:latin typeface="Arial" panose="020B0604020202020204" pitchFamily="34" charset="0"/>
                <a:cs typeface="Arial" panose="020B0604020202020204" pitchFamily="34" charset="0"/>
              </a:rPr>
              <a:t>What does a childminder do?</a:t>
            </a:r>
            <a:endParaRPr lang="en-GB" sz="3200" dirty="0"/>
          </a:p>
        </p:txBody>
      </p:sp>
      <p:sp>
        <p:nvSpPr>
          <p:cNvPr id="22531" name="Content Placeholder 2">
            <a:extLst>
              <a:ext uri="{FF2B5EF4-FFF2-40B4-BE49-F238E27FC236}">
                <a16:creationId xmlns:a16="http://schemas.microsoft.com/office/drawing/2014/main" id="{2F1CB186-3257-ED9E-5776-4477F0EDC289}"/>
              </a:ext>
            </a:extLst>
          </p:cNvPr>
          <p:cNvSpPr>
            <a:spLocks noGrp="1" noChangeArrowheads="1"/>
          </p:cNvSpPr>
          <p:nvPr>
            <p:ph idx="1"/>
          </p:nvPr>
        </p:nvSpPr>
        <p:spPr>
          <a:xfrm>
            <a:off x="0" y="1196752"/>
            <a:ext cx="7664450" cy="4679726"/>
          </a:xfrm>
        </p:spPr>
        <p:txBody>
          <a:bodyPr/>
          <a:lstStyle/>
          <a:p>
            <a:pPr marL="360000" indent="0" eaLnBrk="1" hangingPunct="1">
              <a:spcBef>
                <a:spcPts val="600"/>
              </a:spcBef>
              <a:spcAft>
                <a:spcPts val="600"/>
              </a:spcAft>
              <a:buClr>
                <a:srgbClr val="002060"/>
              </a:buClr>
              <a:buNone/>
              <a:defRPr/>
            </a:pPr>
            <a:r>
              <a:rPr lang="en-GB" altLang="en-US" sz="2400" b="1" dirty="0">
                <a:solidFill>
                  <a:srgbClr val="002060"/>
                </a:solidFill>
                <a:latin typeface="Arial" panose="020B0604020202020204" pitchFamily="34" charset="0"/>
                <a:cs typeface="Arial" panose="020B0604020202020204" pitchFamily="34" charset="0"/>
              </a:rPr>
              <a:t>Childminders: </a:t>
            </a:r>
            <a:endParaRPr lang="en-GB" altLang="en-US" sz="2400" dirty="0">
              <a:solidFill>
                <a:srgbClr val="002060"/>
              </a:solidFill>
              <a:latin typeface="Arial" panose="020B0604020202020204" pitchFamily="34" charset="0"/>
              <a:cs typeface="Arial" panose="020B0604020202020204" pitchFamily="34" charset="0"/>
            </a:endParaRP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Provide a home from home environment</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Respond to individual routines and personal needs</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Offer an emotionally nurturing space to support children's wellbeing</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Plan fun activities to make sure children’s learning and development needs are met</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Keep children safe </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Maintain records and information</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Work alongside parents, carers and other professionals</a:t>
            </a:r>
          </a:p>
        </p:txBody>
      </p:sp>
    </p:spTree>
  </p:cSld>
  <p:clrMapOvr>
    <a:masterClrMapping/>
  </p:clrMapOvr>
  <p:transition spd="slow" advTm="75229"/>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32568-526E-4794-428F-FE181630B744}"/>
              </a:ext>
            </a:extLst>
          </p:cNvPr>
          <p:cNvSpPr>
            <a:spLocks noGrp="1"/>
          </p:cNvSpPr>
          <p:nvPr>
            <p:ph type="title"/>
          </p:nvPr>
        </p:nvSpPr>
        <p:spPr>
          <a:xfrm>
            <a:off x="0" y="0"/>
            <a:ext cx="7308850" cy="1268760"/>
          </a:xfrm>
          <a:ln>
            <a:solidFill>
              <a:schemeClr val="accent1"/>
            </a:solidFill>
          </a:ln>
        </p:spPr>
        <p:txBody>
          <a:bodyPr anchor="ctr">
            <a:noAutofit/>
          </a:bodyPr>
          <a:lstStyle/>
          <a:p>
            <a:pPr marL="360000" eaLnBrk="1" hangingPunct="1">
              <a:spcBef>
                <a:spcPts val="600"/>
              </a:spcBef>
              <a:spcAft>
                <a:spcPts val="600"/>
              </a:spcAft>
              <a:defRPr/>
            </a:pPr>
            <a:r>
              <a:rPr lang="en-GB" sz="3200" b="1" dirty="0">
                <a:solidFill>
                  <a:srgbClr val="002060"/>
                </a:solidFill>
                <a:latin typeface="Arial" panose="020B0604020202020204" pitchFamily="34" charset="0"/>
                <a:cs typeface="Arial" panose="020B0604020202020204" pitchFamily="34" charset="0"/>
              </a:rPr>
              <a:t>What are the key qualities that would make a good childminder?</a:t>
            </a:r>
          </a:p>
        </p:txBody>
      </p:sp>
      <p:sp>
        <p:nvSpPr>
          <p:cNvPr id="16387" name="Content Placeholder 2">
            <a:extLst>
              <a:ext uri="{FF2B5EF4-FFF2-40B4-BE49-F238E27FC236}">
                <a16:creationId xmlns:a16="http://schemas.microsoft.com/office/drawing/2014/main" id="{E95A0365-BEDD-6A6F-3E8B-3518947C91D1}"/>
              </a:ext>
            </a:extLst>
          </p:cNvPr>
          <p:cNvSpPr>
            <a:spLocks noGrp="1" noChangeArrowheads="1"/>
          </p:cNvSpPr>
          <p:nvPr>
            <p:ph idx="1"/>
          </p:nvPr>
        </p:nvSpPr>
        <p:spPr>
          <a:xfrm>
            <a:off x="179512" y="1581151"/>
            <a:ext cx="7129338" cy="4296122"/>
          </a:xfrm>
        </p:spPr>
        <p:txBody>
          <a:bodyPr/>
          <a:lstStyle/>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Love for children </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Patient and understanding</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Energetic, enthusiastic and caring</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Flexible</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Organised and self-motivated</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Committed to ongoing professional development</a:t>
            </a:r>
          </a:p>
          <a:p>
            <a:pPr marL="360000" indent="-360000" eaLnBrk="1" hangingPunct="1">
              <a:spcBef>
                <a:spcPts val="600"/>
              </a:spcBef>
              <a:spcAft>
                <a:spcPts val="600"/>
              </a:spcAft>
              <a:buClr>
                <a:srgbClr val="002060"/>
              </a:buClr>
              <a:buFont typeface="Wingdings" panose="05000000000000000000" pitchFamily="2" charset="2"/>
              <a:buChar char="Ø"/>
            </a:pPr>
            <a:r>
              <a:rPr lang="en-GB" altLang="en-US" sz="2400" dirty="0">
                <a:solidFill>
                  <a:srgbClr val="002060"/>
                </a:solidFill>
                <a:latin typeface="Arial" panose="020B0604020202020204" pitchFamily="34" charset="0"/>
                <a:cs typeface="Arial" panose="020B0604020202020204" pitchFamily="34" charset="0"/>
              </a:rPr>
              <a:t>Communicates well and able to build relationships with parents, carers and other professionals </a:t>
            </a:r>
          </a:p>
        </p:txBody>
      </p:sp>
    </p:spTree>
  </p:cSld>
  <p:clrMapOvr>
    <a:masterClrMapping/>
  </p:clrMapOvr>
  <p:transition spd="slow" advTm="272832"/>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0EF0-7436-3B04-01B4-DA90DAF3C474}"/>
              </a:ext>
            </a:extLst>
          </p:cNvPr>
          <p:cNvSpPr>
            <a:spLocks noGrp="1"/>
          </p:cNvSpPr>
          <p:nvPr>
            <p:ph type="title"/>
          </p:nvPr>
        </p:nvSpPr>
        <p:spPr>
          <a:xfrm>
            <a:off x="16942" y="0"/>
            <a:ext cx="7291362" cy="1320800"/>
          </a:xfrm>
          <a:ln>
            <a:solidFill>
              <a:schemeClr val="accent1"/>
            </a:solidFill>
          </a:ln>
        </p:spPr>
        <p:txBody>
          <a:bodyPr rtlCol="0" anchor="ctr">
            <a:normAutofit/>
          </a:bodyPr>
          <a:lstStyle/>
          <a:p>
            <a:pPr marL="360000" eaLnBrk="1" fontAlgn="auto" hangingPunct="1">
              <a:spcBef>
                <a:spcPts val="600"/>
              </a:spcBef>
              <a:spcAft>
                <a:spcPts val="600"/>
              </a:spcAft>
              <a:defRPr/>
            </a:pPr>
            <a:r>
              <a:rPr lang="en-GB" b="1" dirty="0">
                <a:solidFill>
                  <a:srgbClr val="002060"/>
                </a:solidFill>
                <a:latin typeface="Arial" panose="020B0604020202020204" pitchFamily="34" charset="0"/>
                <a:cs typeface="Arial" panose="020B0604020202020204" pitchFamily="34" charset="0"/>
              </a:rPr>
              <a:t>Why is now the best time to become a childminder?</a:t>
            </a:r>
            <a:endParaRPr lang="en-GB" dirty="0">
              <a:solidFill>
                <a:schemeClr val="tx1"/>
              </a:solidFill>
            </a:endParaRPr>
          </a:p>
        </p:txBody>
      </p:sp>
      <p:sp>
        <p:nvSpPr>
          <p:cNvPr id="3" name="Content Placeholder 2">
            <a:extLst>
              <a:ext uri="{FF2B5EF4-FFF2-40B4-BE49-F238E27FC236}">
                <a16:creationId xmlns:a16="http://schemas.microsoft.com/office/drawing/2014/main" id="{932306AD-E854-56DD-2DCF-93CAC6BD2E8D}"/>
              </a:ext>
            </a:extLst>
          </p:cNvPr>
          <p:cNvSpPr>
            <a:spLocks noGrp="1"/>
          </p:cNvSpPr>
          <p:nvPr>
            <p:ph idx="1"/>
          </p:nvPr>
        </p:nvSpPr>
        <p:spPr>
          <a:xfrm>
            <a:off x="107504" y="1484784"/>
            <a:ext cx="7704138" cy="4879677"/>
          </a:xfrm>
        </p:spPr>
        <p:txBody>
          <a:bodyPr rtlCol="0">
            <a:normAutofit fontScale="25000" lnSpcReduction="20000"/>
          </a:bodyPr>
          <a:lstStyle/>
          <a:p>
            <a:pPr marL="0" indent="0" eaLnBrk="1" hangingPunct="1">
              <a:buClr>
                <a:srgbClr val="002060"/>
              </a:buClr>
              <a:buNone/>
              <a:defRPr/>
            </a:pPr>
            <a:r>
              <a:rPr lang="en-GB" sz="8000" b="1" u="sng" dirty="0">
                <a:solidFill>
                  <a:srgbClr val="002060"/>
                </a:solidFill>
                <a:latin typeface="Arial" panose="020B0604020202020204" pitchFamily="34" charset="0"/>
                <a:cs typeface="Arial" panose="020B0604020202020204" pitchFamily="34" charset="0"/>
              </a:rPr>
              <a:t>Childminder Grants Scheme</a:t>
            </a:r>
          </a:p>
          <a:p>
            <a:pPr marL="360000" indent="-360000" eaLnBrk="1" hangingPunct="1">
              <a:lnSpc>
                <a:spcPct val="120000"/>
              </a:lnSpc>
              <a:spcBef>
                <a:spcPts val="600"/>
              </a:spcBef>
              <a:spcAft>
                <a:spcPts val="600"/>
              </a:spcAft>
              <a:buClr>
                <a:srgbClr val="002060"/>
              </a:buClr>
              <a:buFont typeface="Wingdings" panose="05000000000000000000" pitchFamily="2" charset="2"/>
              <a:buChar char="Ø"/>
              <a:defRPr/>
            </a:pPr>
            <a:r>
              <a:rPr lang="en-GB" sz="8000" dirty="0">
                <a:solidFill>
                  <a:srgbClr val="002060"/>
                </a:solidFill>
                <a:latin typeface="Arial" panose="020B0604020202020204" pitchFamily="34" charset="0"/>
                <a:cs typeface="Arial" panose="020B0604020202020204" pitchFamily="34" charset="0"/>
              </a:rPr>
              <a:t>The government has confirmed that '...the £600 grant for those who register with Ofsted, and £1200 for those who register with a childminder agency, will be payable to any individual who has completed their childminder registration on or after 15 March 2023. New childminders will be able to apply for the grant from autumn 2023.' </a:t>
            </a:r>
            <a:r>
              <a:rPr lang="en-GB" sz="8000" u="sng"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Gov.uk</a:t>
            </a:r>
            <a:endParaRPr lang="en-GB" sz="6200" u="sng" dirty="0">
              <a:solidFill>
                <a:srgbClr val="002060"/>
              </a:solidFill>
              <a:latin typeface="Arial" panose="020B0604020202020204" pitchFamily="34" charset="0"/>
              <a:cs typeface="Arial" panose="020B0604020202020204" pitchFamily="34" charset="0"/>
            </a:endParaRPr>
          </a:p>
          <a:p>
            <a:pPr marL="360000" indent="-360000">
              <a:lnSpc>
                <a:spcPct val="120000"/>
              </a:lnSpc>
              <a:spcBef>
                <a:spcPts val="600"/>
              </a:spcBef>
              <a:spcAft>
                <a:spcPts val="600"/>
              </a:spcAft>
              <a:buClr>
                <a:srgbClr val="002060"/>
              </a:buClr>
              <a:buNone/>
              <a:defRPr/>
            </a:pPr>
            <a:r>
              <a:rPr lang="en-GB" sz="8000" b="1" u="sng" dirty="0">
                <a:solidFill>
                  <a:srgbClr val="002060"/>
                </a:solidFill>
                <a:latin typeface="Arial" panose="020B0604020202020204" pitchFamily="34" charset="0"/>
                <a:cs typeface="Arial" panose="020B0604020202020204" pitchFamily="34" charset="0"/>
              </a:rPr>
              <a:t>Extension of government childcare entitlements</a:t>
            </a:r>
          </a:p>
          <a:p>
            <a:pPr marL="360000" indent="-360000" eaLnBrk="1" hangingPunct="1">
              <a:lnSpc>
                <a:spcPct val="120000"/>
              </a:lnSpc>
              <a:spcBef>
                <a:spcPts val="600"/>
              </a:spcBef>
              <a:spcAft>
                <a:spcPts val="600"/>
              </a:spcAft>
              <a:buClr>
                <a:srgbClr val="002060"/>
              </a:buClr>
              <a:buFont typeface="Wingdings" panose="05000000000000000000" pitchFamily="2" charset="2"/>
              <a:buChar char="Ø"/>
              <a:defRPr/>
            </a:pPr>
            <a:r>
              <a:rPr lang="en-GB" sz="8000" dirty="0">
                <a:solidFill>
                  <a:srgbClr val="002060"/>
                </a:solidFill>
                <a:latin typeface="Arial" panose="020B0604020202020204" pitchFamily="34" charset="0"/>
                <a:cs typeface="Arial" panose="020B0604020202020204" pitchFamily="34" charset="0"/>
              </a:rPr>
              <a:t>In the 2023 Spring Budget, it was announced that plans had been put in place for additional childcare funding to become available over the next two years.</a:t>
            </a:r>
          </a:p>
          <a:p>
            <a:pPr marL="360000" indent="-360000" eaLnBrk="1" hangingPunct="1">
              <a:lnSpc>
                <a:spcPct val="120000"/>
              </a:lnSpc>
              <a:spcBef>
                <a:spcPts val="600"/>
              </a:spcBef>
              <a:spcAft>
                <a:spcPts val="600"/>
              </a:spcAft>
              <a:buClr>
                <a:srgbClr val="002060"/>
              </a:buClr>
              <a:buFont typeface="Wingdings" panose="05000000000000000000" pitchFamily="2" charset="2"/>
              <a:buChar char="Ø"/>
              <a:defRPr/>
            </a:pPr>
            <a:r>
              <a:rPr lang="en-GB" sz="80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https://www.solgrid.org.uk/eyc/eef/early-education-funding-extension-of-the-entitlements/</a:t>
            </a:r>
            <a:r>
              <a:rPr lang="en-GB" sz="8000" dirty="0">
                <a:solidFill>
                  <a:srgbClr val="0070C0"/>
                </a:solidFill>
                <a:latin typeface="Arial" panose="020B0604020202020204" pitchFamily="34" charset="0"/>
                <a:cs typeface="Arial" panose="020B0604020202020204" pitchFamily="34" charset="0"/>
              </a:rPr>
              <a:t> </a:t>
            </a:r>
            <a:endParaRPr lang="en-GB" sz="8000" dirty="0">
              <a:solidFill>
                <a:srgbClr val="333333"/>
              </a:solidFill>
              <a:latin typeface="Arial" panose="020B0604020202020204" pitchFamily="34" charset="0"/>
              <a:cs typeface="Arial" panose="020B0604020202020204" pitchFamily="34" charset="0"/>
            </a:endParaRPr>
          </a:p>
          <a:p>
            <a:pPr marL="0" indent="0" eaLnBrk="1" fontAlgn="auto" hangingPunct="1">
              <a:spcAft>
                <a:spcPts val="0"/>
              </a:spcAft>
              <a:buFont typeface="Wingdings 3" charset="2"/>
              <a:buNone/>
              <a:defRPr/>
            </a:pPr>
            <a:endParaRPr lang="en-GB" dirty="0">
              <a:solidFill>
                <a:schemeClr val="tx1">
                  <a:lumMod val="75000"/>
                  <a:lumOff val="25000"/>
                </a:schemeClr>
              </a:solidFill>
              <a:latin typeface="Calibri" panose="020F0502020204030204" pitchFamily="34" charset="0"/>
              <a:cs typeface="Calibri" panose="020F0502020204030204" pitchFamily="34" charset="0"/>
            </a:endParaRPr>
          </a:p>
        </p:txBody>
      </p:sp>
    </p:spTree>
  </p:cSld>
  <p:clrMapOvr>
    <a:masterClrMapping/>
  </p:clrMapOvr>
  <p:transition spd="slow" advTm="164899"/>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FC16C38A-AFAF-D497-62E1-92C31AEEB2B2}"/>
              </a:ext>
            </a:extLst>
          </p:cNvPr>
          <p:cNvSpPr>
            <a:spLocks noGrp="1" noChangeArrowheads="1"/>
          </p:cNvSpPr>
          <p:nvPr>
            <p:ph type="title"/>
          </p:nvPr>
        </p:nvSpPr>
        <p:spPr>
          <a:xfrm>
            <a:off x="0" y="37099"/>
            <a:ext cx="7236296" cy="1320800"/>
          </a:xfrm>
          <a:ln>
            <a:solidFill>
              <a:schemeClr val="accent1"/>
            </a:solidFill>
          </a:ln>
        </p:spPr>
        <p:txBody>
          <a:bodyPr anchor="ctr"/>
          <a:lstStyle/>
          <a:p>
            <a:pPr marL="360000" eaLnBrk="1" hangingPunct="1">
              <a:spcBef>
                <a:spcPts val="600"/>
              </a:spcBef>
              <a:spcAft>
                <a:spcPts val="600"/>
              </a:spcAft>
            </a:pPr>
            <a:r>
              <a:rPr lang="en-GB" altLang="en-US" b="1" dirty="0">
                <a:solidFill>
                  <a:srgbClr val="002060"/>
                </a:solidFill>
                <a:latin typeface="Arial" panose="020B0604020202020204" pitchFamily="34" charset="0"/>
                <a:cs typeface="Arial" panose="020B0604020202020204" pitchFamily="34" charset="0"/>
              </a:rPr>
              <a:t>How much will it cost me to become a childminder?</a:t>
            </a:r>
          </a:p>
        </p:txBody>
      </p:sp>
      <p:sp>
        <p:nvSpPr>
          <p:cNvPr id="54275" name="Content Placeholder 2">
            <a:extLst>
              <a:ext uri="{FF2B5EF4-FFF2-40B4-BE49-F238E27FC236}">
                <a16:creationId xmlns:a16="http://schemas.microsoft.com/office/drawing/2014/main" id="{7A83AB98-6049-3302-91F0-AC673F8A57C4}"/>
              </a:ext>
            </a:extLst>
          </p:cNvPr>
          <p:cNvSpPr>
            <a:spLocks noGrp="1" noChangeArrowheads="1"/>
          </p:cNvSpPr>
          <p:nvPr>
            <p:ph idx="1"/>
          </p:nvPr>
        </p:nvSpPr>
        <p:spPr>
          <a:xfrm>
            <a:off x="107504" y="1573924"/>
            <a:ext cx="7488684" cy="4464496"/>
          </a:xfrm>
        </p:spPr>
        <p:txBody>
          <a:bodyPr/>
          <a:lstStyle/>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£48.10 for each DBS check </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£13 annual fee for DBS Update (optional but recommended)</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200" dirty="0">
                <a:solidFill>
                  <a:srgbClr val="002060"/>
                </a:solidFill>
                <a:latin typeface="Arial" panose="020B0604020202020204" pitchFamily="34" charset="0"/>
                <a:cs typeface="Arial" panose="020B0604020202020204" pitchFamily="34" charset="0"/>
              </a:rPr>
              <a:t>£35 to join both registers or £103 to join Childcare Register only (annual fee)</a:t>
            </a:r>
            <a:endParaRPr lang="en-GB" altLang="en-US" sz="900" b="1" u="sng" dirty="0">
              <a:solidFill>
                <a:srgbClr val="002060"/>
              </a:solidFill>
              <a:latin typeface="Arial" panose="020B0604020202020204" pitchFamily="34" charset="0"/>
              <a:cs typeface="Arial" panose="020B0604020202020204" pitchFamily="34" charset="0"/>
            </a:endParaRPr>
          </a:p>
          <a:p>
            <a:pPr marL="360000" indent="-360000" eaLnBrk="1" hangingPunct="1">
              <a:spcBef>
                <a:spcPts val="600"/>
              </a:spcBef>
              <a:spcAft>
                <a:spcPts val="600"/>
              </a:spcAft>
              <a:buClr>
                <a:srgbClr val="002060"/>
              </a:buClr>
              <a:buNone/>
              <a:defRPr/>
            </a:pPr>
            <a:r>
              <a:rPr lang="en-GB" altLang="en-US" sz="2000" b="1" u="sng" dirty="0">
                <a:solidFill>
                  <a:srgbClr val="002060"/>
                </a:solidFill>
                <a:latin typeface="Arial" panose="020B0604020202020204" pitchFamily="34" charset="0"/>
                <a:cs typeface="Arial" panose="020B0604020202020204" pitchFamily="34" charset="0"/>
              </a:rPr>
              <a:t>Other costs:</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Public liability insurance</a:t>
            </a:r>
          </a:p>
          <a:p>
            <a:pPr marL="360000" indent="-360000" eaLnBrk="1" hangingPunct="1">
              <a:spcBef>
                <a:spcPts val="600"/>
              </a:spcBef>
              <a:spcAft>
                <a:spcPts val="600"/>
              </a:spcAft>
              <a:buClr>
                <a:srgbClr val="002060"/>
              </a:buClr>
              <a:buFont typeface="Wingdings" panose="05000000000000000000" pitchFamily="2" charset="2"/>
              <a:buChar char="Ø"/>
              <a:defRPr/>
            </a:pPr>
            <a:r>
              <a:rPr lang="en-GB" sz="2000" dirty="0">
                <a:solidFill>
                  <a:srgbClr val="002060"/>
                </a:solidFill>
                <a:latin typeface="Arial" panose="020B0604020202020204" pitchFamily="34" charset="0"/>
                <a:cs typeface="Arial" panose="020B0604020202020204" pitchFamily="34" charset="0"/>
              </a:rPr>
              <a:t>GP to fill in and sign health declaration booklet</a:t>
            </a:r>
            <a:endParaRPr lang="en-GB" altLang="en-US" sz="2000" dirty="0">
              <a:solidFill>
                <a:srgbClr val="002060"/>
              </a:solidFill>
              <a:latin typeface="Arial" panose="020B0604020202020204" pitchFamily="34" charset="0"/>
              <a:cs typeface="Arial" panose="020B0604020202020204" pitchFamily="34" charset="0"/>
            </a:endParaRP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First aid training (See statutory requirements)</a:t>
            </a:r>
          </a:p>
          <a:p>
            <a:pPr marL="360000" indent="-360000" eaLnBrk="1" hangingPunct="1">
              <a:spcBef>
                <a:spcPts val="600"/>
              </a:spcBef>
              <a:spcAft>
                <a:spcPts val="600"/>
              </a:spcAft>
              <a:buClr>
                <a:srgbClr val="002060"/>
              </a:buClr>
              <a:buFont typeface="Wingdings" panose="05000000000000000000" pitchFamily="2" charset="2"/>
              <a:buChar char="Ø"/>
              <a:defRPr/>
            </a:pPr>
            <a:r>
              <a:rPr lang="en-GB" altLang="en-US" sz="2000" dirty="0">
                <a:solidFill>
                  <a:srgbClr val="002060"/>
                </a:solidFill>
                <a:latin typeface="Arial" panose="020B0604020202020204" pitchFamily="34" charset="0"/>
                <a:cs typeface="Arial" panose="020B0604020202020204" pitchFamily="34" charset="0"/>
              </a:rPr>
              <a:t>Resources</a:t>
            </a:r>
          </a:p>
        </p:txBody>
      </p:sp>
      <p:sp>
        <p:nvSpPr>
          <p:cNvPr id="20484" name="TextBox 2">
            <a:extLst>
              <a:ext uri="{FF2B5EF4-FFF2-40B4-BE49-F238E27FC236}">
                <a16:creationId xmlns:a16="http://schemas.microsoft.com/office/drawing/2014/main" id="{256430F7-806B-B9E9-20A6-6BD9528175C6}"/>
              </a:ext>
            </a:extLst>
          </p:cNvPr>
          <p:cNvSpPr txBox="1">
            <a:spLocks noChangeArrowheads="1"/>
          </p:cNvSpPr>
          <p:nvPr/>
        </p:nvSpPr>
        <p:spPr bwMode="auto">
          <a:xfrm>
            <a:off x="1" y="6211888"/>
            <a:ext cx="759618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defTabSz="457200" eaLnBrk="0" fontAlgn="base" hangingPunct="0">
              <a:spcBef>
                <a:spcPct val="0"/>
              </a:spcBef>
              <a:spcAft>
                <a:spcPct val="0"/>
              </a:spcAft>
              <a:defRPr>
                <a:solidFill>
                  <a:schemeClr val="tx1"/>
                </a:solidFill>
                <a:latin typeface="Trebuchet MS" panose="020B0603020202020204" pitchFamily="34" charset="0"/>
              </a:defRPr>
            </a:lvl6pPr>
            <a:lvl7pPr marL="2971800" indent="-228600" defTabSz="457200" eaLnBrk="0" fontAlgn="base" hangingPunct="0">
              <a:spcBef>
                <a:spcPct val="0"/>
              </a:spcBef>
              <a:spcAft>
                <a:spcPct val="0"/>
              </a:spcAft>
              <a:defRPr>
                <a:solidFill>
                  <a:schemeClr val="tx1"/>
                </a:solidFill>
                <a:latin typeface="Trebuchet MS" panose="020B0603020202020204" pitchFamily="34" charset="0"/>
              </a:defRPr>
            </a:lvl7pPr>
            <a:lvl8pPr marL="3429000" indent="-228600" defTabSz="457200" eaLnBrk="0" fontAlgn="base" hangingPunct="0">
              <a:spcBef>
                <a:spcPct val="0"/>
              </a:spcBef>
              <a:spcAft>
                <a:spcPct val="0"/>
              </a:spcAft>
              <a:defRPr>
                <a:solidFill>
                  <a:schemeClr val="tx1"/>
                </a:solidFill>
                <a:latin typeface="Trebuchet MS" panose="020B0603020202020204" pitchFamily="34" charset="0"/>
              </a:defRPr>
            </a:lvl8pPr>
            <a:lvl9pPr marL="3886200" indent="-228600" defTabSz="457200" eaLnBrk="0" fontAlgn="base" hangingPunct="0">
              <a:spcBef>
                <a:spcPct val="0"/>
              </a:spcBef>
              <a:spcAft>
                <a:spcPct val="0"/>
              </a:spcAft>
              <a:defRPr>
                <a:solidFill>
                  <a:schemeClr val="tx1"/>
                </a:solidFill>
                <a:latin typeface="Trebuchet MS" panose="020B0603020202020204" pitchFamily="34" charset="0"/>
              </a:defRPr>
            </a:lvl9pPr>
          </a:lstStyle>
          <a:p>
            <a:pPr algn="ctr"/>
            <a:r>
              <a:rPr lang="en-GB" altLang="en-US" b="1" dirty="0">
                <a:solidFill>
                  <a:schemeClr val="bg1"/>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https://www.gov.uk/become-childminder-nanny/how-much-it-costs</a:t>
            </a:r>
            <a:r>
              <a:rPr lang="en-GB" altLang="en-US" b="1" dirty="0">
                <a:solidFill>
                  <a:schemeClr val="bg1"/>
                </a:solidFill>
                <a:latin typeface="Arial" panose="020B0604020202020204" pitchFamily="34" charset="0"/>
                <a:cs typeface="Arial" panose="020B0604020202020204" pitchFamily="34" charset="0"/>
              </a:rPr>
              <a:t> </a:t>
            </a:r>
          </a:p>
        </p:txBody>
      </p:sp>
    </p:spTree>
  </p:cSld>
  <p:clrMapOvr>
    <a:masterClrMapping/>
  </p:clrMapOvr>
  <p:transition spd="slow" advTm="112238"/>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7100A02-0011-E800-DC54-411D5353376D}"/>
              </a:ext>
            </a:extLst>
          </p:cNvPr>
          <p:cNvSpPr>
            <a:spLocks noGrp="1" noChangeArrowheads="1"/>
          </p:cNvSpPr>
          <p:nvPr>
            <p:ph type="title"/>
          </p:nvPr>
        </p:nvSpPr>
        <p:spPr>
          <a:xfrm>
            <a:off x="0" y="-14740"/>
            <a:ext cx="7194804" cy="995467"/>
          </a:xfrm>
          <a:ln>
            <a:solidFill>
              <a:schemeClr val="accent1"/>
            </a:solidFill>
          </a:ln>
        </p:spPr>
        <p:txBody>
          <a:bodyPr anchor="ctr"/>
          <a:lstStyle/>
          <a:p>
            <a:pPr marL="360000">
              <a:spcBef>
                <a:spcPts val="600"/>
              </a:spcBef>
              <a:spcAft>
                <a:spcPts val="600"/>
              </a:spcAft>
            </a:pPr>
            <a:r>
              <a:rPr lang="en-GB" altLang="en-US" b="1" dirty="0">
                <a:solidFill>
                  <a:srgbClr val="002060"/>
                </a:solidFill>
                <a:latin typeface="Arial" panose="020B0604020202020204" pitchFamily="34" charset="0"/>
                <a:cs typeface="Arial" panose="020B0604020202020204" pitchFamily="34" charset="0"/>
              </a:rPr>
              <a:t>Still interested?</a:t>
            </a:r>
          </a:p>
        </p:txBody>
      </p:sp>
      <p:sp>
        <p:nvSpPr>
          <p:cNvPr id="21507" name="Content Placeholder 2">
            <a:extLst>
              <a:ext uri="{FF2B5EF4-FFF2-40B4-BE49-F238E27FC236}">
                <a16:creationId xmlns:a16="http://schemas.microsoft.com/office/drawing/2014/main" id="{4E6B7A9D-700E-4C4C-3F74-151DAFA72B5C}"/>
              </a:ext>
            </a:extLst>
          </p:cNvPr>
          <p:cNvSpPr>
            <a:spLocks noGrp="1" noChangeArrowheads="1"/>
          </p:cNvSpPr>
          <p:nvPr>
            <p:ph idx="1"/>
          </p:nvPr>
        </p:nvSpPr>
        <p:spPr>
          <a:xfrm>
            <a:off x="0" y="995088"/>
            <a:ext cx="7308304" cy="995467"/>
          </a:xfrm>
        </p:spPr>
        <p:txBody>
          <a:bodyPr anchor="ctr"/>
          <a:lstStyle/>
          <a:p>
            <a:pPr marL="360000" indent="0">
              <a:spcBef>
                <a:spcPts val="600"/>
              </a:spcBef>
              <a:spcAft>
                <a:spcPts val="600"/>
              </a:spcAft>
              <a:buFont typeface="Wingdings 3" panose="05040102010807070707" pitchFamily="18" charset="2"/>
              <a:buNone/>
            </a:pPr>
            <a:r>
              <a:rPr lang="en-GB" altLang="en-US" sz="2400" dirty="0">
                <a:solidFill>
                  <a:srgbClr val="002060"/>
                </a:solidFill>
                <a:latin typeface="Arial" panose="020B0604020202020204" pitchFamily="34" charset="0"/>
                <a:cs typeface="Arial" panose="020B0604020202020204" pitchFamily="34" charset="0"/>
              </a:rPr>
              <a:t>Please contact the Solihull Early Years &amp; Childcare Service by completing the form below:</a:t>
            </a:r>
          </a:p>
        </p:txBody>
      </p:sp>
      <mc:AlternateContent xmlns:mc="http://schemas.openxmlformats.org/markup-compatibility/2006">
        <mc:Choice xmlns:we="http://schemas.microsoft.com/office/webextensions/webextension/2010/11" xmlns:pca="http://schemas.microsoft.com/office/powerpoint/2013/contentapp" Requires="we pca">
          <p:graphicFrame>
            <p:nvGraphicFramePr>
              <p:cNvPr id="8" name="Add-in 7" title="Forms">
                <a:extLst>
                  <a:ext uri="{FF2B5EF4-FFF2-40B4-BE49-F238E27FC236}">
                    <a16:creationId xmlns:a16="http://schemas.microsoft.com/office/drawing/2014/main" id="{BBEC0B6C-94CD-8640-5121-D2745E791B0B}"/>
                  </a:ext>
                </a:extLst>
              </p:cNvPr>
              <p:cNvGraphicFramePr>
                <a:graphicFrameLocks noGrp="1"/>
              </p:cNvGraphicFramePr>
              <p:nvPr>
                <p:extLst>
                  <p:ext uri="{D42A27DB-BD31-4B8C-83A1-F6EECF244321}">
                    <p14:modId xmlns:p14="http://schemas.microsoft.com/office/powerpoint/2010/main" val="3409936141"/>
                  </p:ext>
                </p:extLst>
              </p:nvPr>
            </p:nvGraphicFramePr>
            <p:xfrm>
              <a:off x="10700" y="2022810"/>
              <a:ext cx="9133300" cy="4016372"/>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8" name="Add-in 7" title="Forms">
                <a:extLst>
                  <a:ext uri="{FF2B5EF4-FFF2-40B4-BE49-F238E27FC236}">
                    <a16:creationId xmlns:a16="http://schemas.microsoft.com/office/drawing/2014/main" id="{BBEC0B6C-94CD-8640-5121-D2745E791B0B}"/>
                  </a:ext>
                </a:extLst>
              </p:cNvPr>
              <p:cNvPicPr>
                <a:picLocks noGrp="1" noRot="1" noChangeAspect="1" noMove="1" noResize="1" noEditPoints="1" noAdjustHandles="1" noChangeArrowheads="1" noChangeShapeType="1"/>
              </p:cNvPicPr>
              <p:nvPr/>
            </p:nvPicPr>
            <p:blipFill>
              <a:blip r:embed="rId3"/>
              <a:stretch>
                <a:fillRect/>
              </a:stretch>
            </p:blipFill>
            <p:spPr>
              <a:xfrm>
                <a:off x="10700" y="2022810"/>
                <a:ext cx="9133300" cy="4016372"/>
              </a:xfrm>
              <a:prstGeom prst="rect">
                <a:avLst/>
              </a:prstGeom>
            </p:spPr>
          </p:pic>
        </mc:Fallback>
      </mc:AlternateContent>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webextensions/webextension1.xml><?xml version="1.0" encoding="utf-8"?>
<we:webextension xmlns:we="http://schemas.microsoft.com/office/webextensions/webextension/2010/11" id="{33CD467C-B6F7-4AE8-9C0D-92CF903E75DF}">
  <we:reference id="d98404ac-f9e2-4292-8cb6-eec349559ae5" version="1.0.0.2" store="EXCatalog" storeType="EXCatalog"/>
  <we:alternateReferences>
    <we:reference id="WA104381526" version="1.0.0.2" store="WA104381526" storeType="OMEX"/>
  </we:alternateReferences>
  <we:properties>
    <we:property name="FormID" value="&quot;rgObbdmfb06EmZuschoIFP7tQp86cwpJhZk6pStz0jVUMFhXNUpMNDBYUE1GWkhHWFFYUk5FNzJCWC4u&quot;"/>
    <we:property name="FormMode" value="&quot;Runtime&quot;"/>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Facet</Template>
  <TotalTime>19339</TotalTime>
  <Words>2678</Words>
  <Application>Microsoft Office PowerPoint</Application>
  <PresentationFormat>On-screen Show (4:3)</PresentationFormat>
  <Paragraphs>178</Paragraphs>
  <Slides>9</Slides>
  <Notes>7</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Trebuchet MS</vt:lpstr>
      <vt:lpstr>Arial</vt:lpstr>
      <vt:lpstr>Wingdings 3</vt:lpstr>
      <vt:lpstr>Calibri</vt:lpstr>
      <vt:lpstr>MS PGothic</vt:lpstr>
      <vt:lpstr>Wingdings</vt:lpstr>
      <vt:lpstr>robotobold</vt:lpstr>
      <vt:lpstr>robotoregular</vt:lpstr>
      <vt:lpstr>Tahoma</vt:lpstr>
      <vt:lpstr>Facet</vt:lpstr>
      <vt:lpstr>Becoming a Childminder </vt:lpstr>
      <vt:lpstr>What is a childminder?</vt:lpstr>
      <vt:lpstr>Do I have to register as a childminder?</vt:lpstr>
      <vt:lpstr>Which register should I join?</vt:lpstr>
      <vt:lpstr>What does a childminder do?</vt:lpstr>
      <vt:lpstr>What are the key qualities that would make a good childminder?</vt:lpstr>
      <vt:lpstr>Why is now the best time to become a childminder?</vt:lpstr>
      <vt:lpstr>How much will it cost me to become a childminder?</vt:lpstr>
      <vt:lpstr>Still interested?</vt:lpstr>
    </vt:vector>
  </TitlesOfParts>
  <Company>Solihull 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Strategic Services</dc:creator>
  <cp:lastModifiedBy>Marion Dempsey (Solihull MBC)</cp:lastModifiedBy>
  <cp:revision>203</cp:revision>
  <cp:lastPrinted>2017-11-06T11:42:27Z</cp:lastPrinted>
  <dcterms:created xsi:type="dcterms:W3CDTF">2008-04-18T14:49:55Z</dcterms:created>
  <dcterms:modified xsi:type="dcterms:W3CDTF">2023-11-23T12:27:26Z</dcterms:modified>
</cp:coreProperties>
</file>