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0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44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6174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491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933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899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077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21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5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60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5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5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0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1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7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6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26951E3-958F-4611-B170-D081BA0250F9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1359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uralenthall@solihull.gov.u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D8829-0AD0-C4A1-F0B9-9C125C88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5629222" cy="140053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900" dirty="0"/>
              <a:t>SINGING CPD Primary Schools </a:t>
            </a: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DF1A5A8-1F9D-41FB-9968-E8E141CC3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998731" y="664312"/>
            <a:ext cx="6858001" cy="5529377"/>
          </a:xfrm>
          <a:custGeom>
            <a:avLst/>
            <a:gdLst>
              <a:gd name="connsiteX0" fmla="*/ 6858001 w 6858001"/>
              <a:gd name="connsiteY0" fmla="*/ 1177 h 5529377"/>
              <a:gd name="connsiteX1" fmla="*/ 6858001 w 6858001"/>
              <a:gd name="connsiteY1" fmla="*/ 1344715 h 5529377"/>
              <a:gd name="connsiteX2" fmla="*/ 6858000 w 6858001"/>
              <a:gd name="connsiteY2" fmla="*/ 1344715 h 5529377"/>
              <a:gd name="connsiteX3" fmla="*/ 6858000 w 6858001"/>
              <a:gd name="connsiteY3" fmla="*/ 5529377 h 5529377"/>
              <a:gd name="connsiteX4" fmla="*/ 0 w 6858001"/>
              <a:gd name="connsiteY4" fmla="*/ 5529376 h 5529377"/>
              <a:gd name="connsiteX5" fmla="*/ 0 w 6858001"/>
              <a:gd name="connsiteY5" fmla="*/ 891096 h 5529377"/>
              <a:gd name="connsiteX6" fmla="*/ 1 w 6858001"/>
              <a:gd name="connsiteY6" fmla="*/ 891096 h 5529377"/>
              <a:gd name="connsiteX7" fmla="*/ 1 w 6858001"/>
              <a:gd name="connsiteY7" fmla="*/ 0 h 5529377"/>
              <a:gd name="connsiteX8" fmla="*/ 40463 w 6858001"/>
              <a:gd name="connsiteY8" fmla="*/ 5883 h 5529377"/>
              <a:gd name="connsiteX9" fmla="*/ 159107 w 6858001"/>
              <a:gd name="connsiteY9" fmla="*/ 23196 h 5529377"/>
              <a:gd name="connsiteX10" fmla="*/ 245518 w 6858001"/>
              <a:gd name="connsiteY10" fmla="*/ 35299 h 5529377"/>
              <a:gd name="connsiteX11" fmla="*/ 348388 w 6858001"/>
              <a:gd name="connsiteY11" fmla="*/ 48073 h 5529377"/>
              <a:gd name="connsiteX12" fmla="*/ 470460 w 6858001"/>
              <a:gd name="connsiteY12" fmla="*/ 63369 h 5529377"/>
              <a:gd name="connsiteX13" fmla="*/ 605563 w 6858001"/>
              <a:gd name="connsiteY13" fmla="*/ 79506 h 5529377"/>
              <a:gd name="connsiteX14" fmla="*/ 757810 w 6858001"/>
              <a:gd name="connsiteY14" fmla="*/ 96483 h 5529377"/>
              <a:gd name="connsiteX15" fmla="*/ 923774 w 6858001"/>
              <a:gd name="connsiteY15" fmla="*/ 114469 h 5529377"/>
              <a:gd name="connsiteX16" fmla="*/ 1104139 w 6858001"/>
              <a:gd name="connsiteY16" fmla="*/ 132454 h 5529377"/>
              <a:gd name="connsiteX17" fmla="*/ 1296163 w 6858001"/>
              <a:gd name="connsiteY17" fmla="*/ 150776 h 5529377"/>
              <a:gd name="connsiteX18" fmla="*/ 1503275 w 6858001"/>
              <a:gd name="connsiteY18" fmla="*/ 167753 h 5529377"/>
              <a:gd name="connsiteX19" fmla="*/ 1719988 w 6858001"/>
              <a:gd name="connsiteY19" fmla="*/ 184058 h 5529377"/>
              <a:gd name="connsiteX20" fmla="*/ 1949045 w 6858001"/>
              <a:gd name="connsiteY20" fmla="*/ 198849 h 5529377"/>
              <a:gd name="connsiteX21" fmla="*/ 2187703 w 6858001"/>
              <a:gd name="connsiteY21" fmla="*/ 212969 h 5529377"/>
              <a:gd name="connsiteX22" fmla="*/ 2436649 w 6858001"/>
              <a:gd name="connsiteY22" fmla="*/ 226248 h 5529377"/>
              <a:gd name="connsiteX23" fmla="*/ 2564208 w 6858001"/>
              <a:gd name="connsiteY23" fmla="*/ 230955 h 5529377"/>
              <a:gd name="connsiteX24" fmla="*/ 2694509 w 6858001"/>
              <a:gd name="connsiteY24" fmla="*/ 236165 h 5529377"/>
              <a:gd name="connsiteX25" fmla="*/ 2826868 w 6858001"/>
              <a:gd name="connsiteY25" fmla="*/ 241040 h 5529377"/>
              <a:gd name="connsiteX26" fmla="*/ 2959914 w 6858001"/>
              <a:gd name="connsiteY26" fmla="*/ 244234 h 5529377"/>
              <a:gd name="connsiteX27" fmla="*/ 3095702 w 6858001"/>
              <a:gd name="connsiteY27" fmla="*/ 247091 h 5529377"/>
              <a:gd name="connsiteX28" fmla="*/ 3232862 w 6858001"/>
              <a:gd name="connsiteY28" fmla="*/ 250117 h 5529377"/>
              <a:gd name="connsiteX29" fmla="*/ 3372765 w 6858001"/>
              <a:gd name="connsiteY29" fmla="*/ 252134 h 5529377"/>
              <a:gd name="connsiteX30" fmla="*/ 3514040 w 6858001"/>
              <a:gd name="connsiteY30" fmla="*/ 252134 h 5529377"/>
              <a:gd name="connsiteX31" fmla="*/ 3656686 w 6858001"/>
              <a:gd name="connsiteY31" fmla="*/ 253142 h 5529377"/>
              <a:gd name="connsiteX32" fmla="*/ 3800704 w 6858001"/>
              <a:gd name="connsiteY32" fmla="*/ 252134 h 5529377"/>
              <a:gd name="connsiteX33" fmla="*/ 3946780 w 6858001"/>
              <a:gd name="connsiteY33" fmla="*/ 250117 h 5529377"/>
              <a:gd name="connsiteX34" fmla="*/ 4092855 w 6858001"/>
              <a:gd name="connsiteY34" fmla="*/ 248268 h 5529377"/>
              <a:gd name="connsiteX35" fmla="*/ 4240988 w 6858001"/>
              <a:gd name="connsiteY35" fmla="*/ 244234 h 5529377"/>
              <a:gd name="connsiteX36" fmla="*/ 4390492 w 6858001"/>
              <a:gd name="connsiteY36" fmla="*/ 240032 h 5529377"/>
              <a:gd name="connsiteX37" fmla="*/ 4539997 w 6858001"/>
              <a:gd name="connsiteY37" fmla="*/ 235157 h 5529377"/>
              <a:gd name="connsiteX38" fmla="*/ 4690873 w 6858001"/>
              <a:gd name="connsiteY38" fmla="*/ 228266 h 5529377"/>
              <a:gd name="connsiteX39" fmla="*/ 4843120 w 6858001"/>
              <a:gd name="connsiteY39" fmla="*/ 220029 h 5529377"/>
              <a:gd name="connsiteX40" fmla="*/ 4996054 w 6858001"/>
              <a:gd name="connsiteY40" fmla="*/ 212129 h 5529377"/>
              <a:gd name="connsiteX41" fmla="*/ 5148987 w 6858001"/>
              <a:gd name="connsiteY41" fmla="*/ 202044 h 5529377"/>
              <a:gd name="connsiteX42" fmla="*/ 5303978 w 6858001"/>
              <a:gd name="connsiteY42" fmla="*/ 189941 h 5529377"/>
              <a:gd name="connsiteX43" fmla="*/ 5456911 w 6858001"/>
              <a:gd name="connsiteY43" fmla="*/ 177839 h 5529377"/>
              <a:gd name="connsiteX44" fmla="*/ 5612588 w 6858001"/>
              <a:gd name="connsiteY44" fmla="*/ 163887 h 5529377"/>
              <a:gd name="connsiteX45" fmla="*/ 5768950 w 6858001"/>
              <a:gd name="connsiteY45" fmla="*/ 148591 h 5529377"/>
              <a:gd name="connsiteX46" fmla="*/ 5923255 w 6858001"/>
              <a:gd name="connsiteY46" fmla="*/ 132455 h 5529377"/>
              <a:gd name="connsiteX47" fmla="*/ 6079618 w 6858001"/>
              <a:gd name="connsiteY47" fmla="*/ 113629 h 5529377"/>
              <a:gd name="connsiteX48" fmla="*/ 6235294 w 6858001"/>
              <a:gd name="connsiteY48" fmla="*/ 93458 h 5529377"/>
              <a:gd name="connsiteX49" fmla="*/ 6391657 w 6858001"/>
              <a:gd name="connsiteY49" fmla="*/ 73455 h 5529377"/>
              <a:gd name="connsiteX50" fmla="*/ 6547333 w 6858001"/>
              <a:gd name="connsiteY50" fmla="*/ 50091 h 5529377"/>
              <a:gd name="connsiteX51" fmla="*/ 6702324 w 6858001"/>
              <a:gd name="connsiteY51" fmla="*/ 26222 h 5529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5529377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5529377"/>
                </a:lnTo>
                <a:lnTo>
                  <a:pt x="0" y="5529376"/>
                </a:lnTo>
                <a:lnTo>
                  <a:pt x="0" y="891096"/>
                </a:lnTo>
                <a:lnTo>
                  <a:pt x="1" y="891096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8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5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4" y="252134"/>
                </a:lnTo>
                <a:lnTo>
                  <a:pt x="3946780" y="250117"/>
                </a:lnTo>
                <a:lnTo>
                  <a:pt x="4092855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8" name="Freeform 7">
            <a:extLst>
              <a:ext uri="{FF2B5EF4-FFF2-40B4-BE49-F238E27FC236}">
                <a16:creationId xmlns:a16="http://schemas.microsoft.com/office/drawing/2014/main" id="{2FF8A507-56A2-4FE4-8B7E-C1BC9DD86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49843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CC54B50-93BD-4243-9020-11486472E2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82516-307C-B814-6357-9DFF4B40B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640" y="1357181"/>
            <a:ext cx="5980107" cy="5145219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1800" dirty="0">
                <a:latin typeface="+mn-lt"/>
              </a:rPr>
              <a:t>Solihull Music are pleased to announce our latest singing CPD lead by Voices Foundation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600" i="1" dirty="0">
                <a:solidFill>
                  <a:srgbClr val="FF3399"/>
                </a:solidFill>
                <a:latin typeface="Karla" pitchFamily="2" charset="0"/>
              </a:rPr>
              <a:t>“T</a:t>
            </a:r>
            <a:r>
              <a:rPr lang="en-GB" sz="1600" b="0" i="1" dirty="0">
                <a:solidFill>
                  <a:srgbClr val="FF3399"/>
                </a:solidFill>
                <a:effectLst/>
                <a:latin typeface="Karla" pitchFamily="2" charset="0"/>
              </a:rPr>
              <a:t>ransforming music education one school at a time so that every child can find and use their voice”</a:t>
            </a:r>
            <a:endParaRPr lang="en-GB" sz="1800" i="1" dirty="0">
              <a:solidFill>
                <a:srgbClr val="FF3399"/>
              </a:solidFill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GB" b="1" dirty="0">
                <a:latin typeface="+mn-lt"/>
              </a:rPr>
              <a:t>Primary Singing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>
                <a:latin typeface="+mn-lt"/>
              </a:rPr>
              <a:t>Supporting musicianship through singing with links to SEN </a:t>
            </a:r>
            <a:r>
              <a:rPr lang="en-GB">
                <a:latin typeface="+mn-lt"/>
              </a:rPr>
              <a:t>and Early Years </a:t>
            </a:r>
            <a:endParaRPr lang="en-GB" dirty="0">
              <a:latin typeface="+mn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b="1" dirty="0">
                <a:latin typeface="+mn-lt"/>
              </a:rPr>
              <a:t>Wednesday 19</a:t>
            </a:r>
            <a:r>
              <a:rPr lang="en-GB" b="1" baseline="30000" dirty="0">
                <a:latin typeface="+mn-lt"/>
              </a:rPr>
              <a:t>th</a:t>
            </a:r>
            <a:r>
              <a:rPr lang="en-GB" b="1" dirty="0">
                <a:latin typeface="+mn-lt"/>
              </a:rPr>
              <a:t> July @The Core, Solihull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GB" dirty="0">
                <a:latin typeface="+mn-lt"/>
              </a:rPr>
              <a:t>9.30-12.30 </a:t>
            </a:r>
          </a:p>
          <a:p>
            <a:pPr>
              <a:lnSpc>
                <a:spcPct val="90000"/>
              </a:lnSpc>
            </a:pPr>
            <a:r>
              <a:rPr lang="en-GB" dirty="0">
                <a:latin typeface="+mn-lt"/>
              </a:rPr>
              <a:t>£5 for Solihull teachers/ educators </a:t>
            </a:r>
          </a:p>
          <a:p>
            <a:pPr>
              <a:lnSpc>
                <a:spcPct val="90000"/>
              </a:lnSpc>
            </a:pPr>
            <a:r>
              <a:rPr lang="en-GB" dirty="0">
                <a:latin typeface="+mn-lt"/>
              </a:rPr>
              <a:t>Email: </a:t>
            </a:r>
            <a:r>
              <a:rPr lang="en-GB" b="1" dirty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lauralenthall@solihull.gov.uk</a:t>
            </a:r>
            <a:r>
              <a:rPr lang="en-GB" b="1" dirty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t> </a:t>
            </a:r>
            <a:r>
              <a:rPr lang="en-GB" dirty="0">
                <a:latin typeface="+mn-lt"/>
              </a:rPr>
              <a:t>for further details and to sign up</a:t>
            </a:r>
          </a:p>
          <a:p>
            <a:pPr marL="0" indent="0">
              <a:lnSpc>
                <a:spcPct val="90000"/>
              </a:lnSpc>
              <a:buNone/>
            </a:pPr>
            <a:endParaRPr lang="en-GB" sz="13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2C61FE-F16A-647A-7E0F-B955D87C0E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3742" y="4510397"/>
            <a:ext cx="3980139" cy="1313445"/>
          </a:xfrm>
          <a:prstGeom prst="rect">
            <a:avLst/>
          </a:prstGeom>
          <a:effectLst/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02A6F77-1C86-5019-CFEE-074EC7EFF5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3782" y="1565907"/>
            <a:ext cx="4360058" cy="173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8255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106</TotalTime>
  <Words>83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Karla</vt:lpstr>
      <vt:lpstr>Wingdings 3</vt:lpstr>
      <vt:lpstr>Ion</vt:lpstr>
      <vt:lpstr>SINGING CPD Primary Schools </vt:lpstr>
    </vt:vector>
  </TitlesOfParts>
  <Company>Solihull Metropolitan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Lenthall (Solihull MBC)</dc:creator>
  <cp:lastModifiedBy>Lisa Morris (Solihull MBC)</cp:lastModifiedBy>
  <cp:revision>11</cp:revision>
  <dcterms:created xsi:type="dcterms:W3CDTF">2023-03-07T09:52:47Z</dcterms:created>
  <dcterms:modified xsi:type="dcterms:W3CDTF">2023-06-20T07:57:12Z</dcterms:modified>
</cp:coreProperties>
</file>