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86" r:id="rId3"/>
    <p:sldId id="287" r:id="rId4"/>
    <p:sldId id="307" r:id="rId5"/>
    <p:sldId id="311" r:id="rId6"/>
    <p:sldId id="308" r:id="rId7"/>
    <p:sldId id="309" r:id="rId8"/>
    <p:sldId id="325" r:id="rId9"/>
    <p:sldId id="310" r:id="rId10"/>
    <p:sldId id="293" r:id="rId11"/>
    <p:sldId id="297" r:id="rId12"/>
    <p:sldId id="326" r:id="rId13"/>
    <p:sldId id="305" r:id="rId14"/>
    <p:sldId id="312" r:id="rId15"/>
    <p:sldId id="313" r:id="rId16"/>
    <p:sldId id="314" r:id="rId17"/>
    <p:sldId id="327" r:id="rId18"/>
    <p:sldId id="315" r:id="rId19"/>
    <p:sldId id="316" r:id="rId20"/>
    <p:sldId id="299" r:id="rId21"/>
    <p:sldId id="300" r:id="rId22"/>
    <p:sldId id="319" r:id="rId23"/>
    <p:sldId id="284" r:id="rId24"/>
    <p:sldId id="320" r:id="rId25"/>
    <p:sldId id="31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693" autoAdjust="0"/>
    <p:restoredTop sz="94910" autoAdjust="0"/>
  </p:normalViewPr>
  <p:slideViewPr>
    <p:cSldViewPr>
      <p:cViewPr varScale="1">
        <p:scale>
          <a:sx n="88" d="100"/>
          <a:sy n="88" d="100"/>
        </p:scale>
        <p:origin x="555" y="87"/>
      </p:cViewPr>
      <p:guideLst>
        <p:guide orient="horz" pos="2160"/>
        <p:guide pos="288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C2AEE7-C9AE-4B3D-8F51-B3BA3C3EC55A}" type="datetimeFigureOut">
              <a:rPr lang="en-GB" smtClean="0"/>
              <a:t>31/08/2021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84CFE3-F889-4CBE-997E-1370763E65A7}" type="slidenum">
              <a:rPr lang="en-GB" smtClean="0"/>
              <a:t>‹#›</a:t>
            </a:fld>
            <a:endParaRPr lang="en-GB"/>
          </a:p>
        </p:txBody>
      </p:sp>
    </p:spTree>
    <p:extLst>
      <p:ext uri="{BB962C8B-B14F-4D97-AF65-F5344CB8AC3E}">
        <p14:creationId xmlns:p14="http://schemas.microsoft.com/office/powerpoint/2010/main" val="1872631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33425"/>
            <a:ext cx="4886325" cy="36655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9A2F53-E888-4958-9B96-73B54098647B}"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435510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84CFE3-F889-4CBE-997E-1370763E65A7}" type="slidenum">
              <a:rPr lang="en-GB" smtClean="0"/>
              <a:t>7</a:t>
            </a:fld>
            <a:endParaRPr lang="en-GB"/>
          </a:p>
        </p:txBody>
      </p:sp>
    </p:spTree>
    <p:extLst>
      <p:ext uri="{BB962C8B-B14F-4D97-AF65-F5344CB8AC3E}">
        <p14:creationId xmlns:p14="http://schemas.microsoft.com/office/powerpoint/2010/main" val="2454878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33425"/>
            <a:ext cx="4886325" cy="3665538"/>
          </a:xfrm>
        </p:spPr>
      </p:sp>
      <p:sp>
        <p:nvSpPr>
          <p:cNvPr id="3" name="Notes Placeholder 2"/>
          <p:cNvSpPr>
            <a:spLocks noGrp="1"/>
          </p:cNvSpPr>
          <p:nvPr>
            <p:ph type="body" idx="1"/>
          </p:nvPr>
        </p:nvSpPr>
        <p:spPr/>
        <p:txBody>
          <a:bodyPr/>
          <a:lstStyle/>
          <a:p>
            <a:r>
              <a:rPr lang="en-GB" dirty="0"/>
              <a:t> The success of any coping strategy depends on the controllability of the situation.  Coping strategies relying on problem solving may lead to increased frustration and distress when used in a context where the stressor cannot be controlled and where there is no response (Folkman 1992; </a:t>
            </a:r>
            <a:r>
              <a:rPr lang="en-GB" dirty="0" err="1"/>
              <a:t>Compas</a:t>
            </a:r>
            <a:r>
              <a:rPr lang="en-GB" dirty="0"/>
              <a:t> et al 1988).  Taking excessive infant crying as an example, Long and Johnson (2001) found parents eventually accepted that coping involved support through the problem rather than solving the problem (i.e. stopping the baby crying) which was frequently an impossible task.  The need for a careful approach towards a responsive professional intervention that is rooted in evidence is, therefore, crucial.  </a:t>
            </a:r>
          </a:p>
        </p:txBody>
      </p:sp>
      <p:sp>
        <p:nvSpPr>
          <p:cNvPr id="4" name="Slide Number Placeholder 3"/>
          <p:cNvSpPr>
            <a:spLocks noGrp="1"/>
          </p:cNvSpPr>
          <p:nvPr>
            <p:ph type="sldNum" sz="quarter" idx="10"/>
          </p:nvPr>
        </p:nvSpPr>
        <p:spPr/>
        <p:txBody>
          <a:bodyPr/>
          <a:lstStyle/>
          <a:p>
            <a:fld id="{659A2F53-E888-4958-9B96-73B54098647B}"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304729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0484CFE3-F889-4CBE-997E-1370763E65A7}" type="slidenum">
              <a:rPr lang="en-GB" smtClean="0"/>
              <a:t>11</a:t>
            </a:fld>
            <a:endParaRPr lang="en-GB"/>
          </a:p>
        </p:txBody>
      </p:sp>
    </p:spTree>
    <p:extLst>
      <p:ext uri="{BB962C8B-B14F-4D97-AF65-F5344CB8AC3E}">
        <p14:creationId xmlns:p14="http://schemas.microsoft.com/office/powerpoint/2010/main" val="299233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84CFE3-F889-4CBE-997E-1370763E65A7}" type="slidenum">
              <a:rPr lang="en-GB" smtClean="0"/>
              <a:t>16</a:t>
            </a:fld>
            <a:endParaRPr lang="en-GB"/>
          </a:p>
        </p:txBody>
      </p:sp>
    </p:spTree>
    <p:extLst>
      <p:ext uri="{BB962C8B-B14F-4D97-AF65-F5344CB8AC3E}">
        <p14:creationId xmlns:p14="http://schemas.microsoft.com/office/powerpoint/2010/main" val="3516330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84CFE3-F889-4CBE-997E-1370763E65A7}" type="slidenum">
              <a:rPr lang="en-GB" smtClean="0"/>
              <a:t>23</a:t>
            </a:fld>
            <a:endParaRPr lang="en-GB"/>
          </a:p>
        </p:txBody>
      </p:sp>
    </p:spTree>
    <p:extLst>
      <p:ext uri="{BB962C8B-B14F-4D97-AF65-F5344CB8AC3E}">
        <p14:creationId xmlns:p14="http://schemas.microsoft.com/office/powerpoint/2010/main" val="22383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17473EC-6F57-4334-B8ED-3985DD0932D6}" type="datetimeFigureOut">
              <a:rPr lang="en-GB" smtClean="0"/>
              <a:t>31/08/2021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03CEC6-FE75-4750-971F-1CFB1B05EA22}" type="slidenum">
              <a:rPr lang="en-GB" smtClean="0"/>
              <a:t>‹#›</a:t>
            </a:fld>
            <a:endParaRPr lang="en-GB"/>
          </a:p>
        </p:txBody>
      </p:sp>
    </p:spTree>
    <p:extLst>
      <p:ext uri="{BB962C8B-B14F-4D97-AF65-F5344CB8AC3E}">
        <p14:creationId xmlns:p14="http://schemas.microsoft.com/office/powerpoint/2010/main" val="395510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7473EC-6F57-4334-B8ED-3985DD0932D6}" type="datetimeFigureOut">
              <a:rPr lang="en-GB" smtClean="0"/>
              <a:t>31/08/2021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03CEC6-FE75-4750-971F-1CFB1B05EA22}" type="slidenum">
              <a:rPr lang="en-GB" smtClean="0"/>
              <a:t>‹#›</a:t>
            </a:fld>
            <a:endParaRPr lang="en-GB"/>
          </a:p>
        </p:txBody>
      </p:sp>
    </p:spTree>
    <p:extLst>
      <p:ext uri="{BB962C8B-B14F-4D97-AF65-F5344CB8AC3E}">
        <p14:creationId xmlns:p14="http://schemas.microsoft.com/office/powerpoint/2010/main" val="105924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7473EC-6F57-4334-B8ED-3985DD0932D6}" type="datetimeFigureOut">
              <a:rPr lang="en-GB" smtClean="0"/>
              <a:t>31/08/2021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03CEC6-FE75-4750-971F-1CFB1B05EA22}" type="slidenum">
              <a:rPr lang="en-GB" smtClean="0"/>
              <a:t>‹#›</a:t>
            </a:fld>
            <a:endParaRPr lang="en-GB"/>
          </a:p>
        </p:txBody>
      </p:sp>
    </p:spTree>
    <p:extLst>
      <p:ext uri="{BB962C8B-B14F-4D97-AF65-F5344CB8AC3E}">
        <p14:creationId xmlns:p14="http://schemas.microsoft.com/office/powerpoint/2010/main" val="2570264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233B564-44D4-4013-8118-14E167D205F4}" type="datetimeFigureOut">
              <a:rPr lang="en-GB" smtClean="0">
                <a:solidFill>
                  <a:prstClr val="black">
                    <a:tint val="75000"/>
                  </a:prstClr>
                </a:solidFill>
              </a:rPr>
              <a:pPr/>
              <a:t>31/08/2021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F2D540-5DA4-4BBE-A5D4-418A811BEE6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1075742"/>
      </p:ext>
    </p:extLst>
  </p:cSld>
  <p:clrMapOvr>
    <a:masterClrMapping/>
  </p:clrMapOvr>
  <mc:AlternateContent xmlns:mc="http://schemas.openxmlformats.org/markup-compatibility/2006" xmlns:p14="http://schemas.microsoft.com/office/powerpoint/2010/main">
    <mc:Choice Requires="p14">
      <p:transition spd="slow" p14:dur="3000" advClick="0" advTm="50000">
        <p:fade/>
      </p:transition>
    </mc:Choice>
    <mc:Fallback xmlns="">
      <p:transition spd="slow" advClick="0" advTm="50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233B564-44D4-4013-8118-14E167D205F4}" type="datetimeFigureOut">
              <a:rPr lang="en-GB" smtClean="0">
                <a:solidFill>
                  <a:prstClr val="black">
                    <a:tint val="75000"/>
                  </a:prstClr>
                </a:solidFill>
              </a:rPr>
              <a:pPr/>
              <a:t>31/08/2021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F2D540-5DA4-4BBE-A5D4-418A811BEE6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87581016"/>
      </p:ext>
    </p:extLst>
  </p:cSld>
  <p:clrMapOvr>
    <a:masterClrMapping/>
  </p:clrMapOvr>
  <mc:AlternateContent xmlns:mc="http://schemas.openxmlformats.org/markup-compatibility/2006" xmlns:p14="http://schemas.microsoft.com/office/powerpoint/2010/main">
    <mc:Choice Requires="p14">
      <p:transition spd="slow" p14:dur="3000" advClick="0" advTm="50000">
        <p:fade/>
      </p:transition>
    </mc:Choice>
    <mc:Fallback xmlns="">
      <p:transition spd="slow" advClick="0" advTm="50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33B564-44D4-4013-8118-14E167D205F4}" type="datetimeFigureOut">
              <a:rPr lang="en-GB" smtClean="0">
                <a:solidFill>
                  <a:prstClr val="black">
                    <a:tint val="75000"/>
                  </a:prstClr>
                </a:solidFill>
              </a:rPr>
              <a:pPr/>
              <a:t>31/08/2021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F2D540-5DA4-4BBE-A5D4-418A811BEE6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7538288"/>
      </p:ext>
    </p:extLst>
  </p:cSld>
  <p:clrMapOvr>
    <a:masterClrMapping/>
  </p:clrMapOvr>
  <mc:AlternateContent xmlns:mc="http://schemas.openxmlformats.org/markup-compatibility/2006" xmlns:p14="http://schemas.microsoft.com/office/powerpoint/2010/main">
    <mc:Choice Requires="p14">
      <p:transition spd="slow" p14:dur="3000" advClick="0" advTm="50000">
        <p:fade/>
      </p:transition>
    </mc:Choice>
    <mc:Fallback xmlns="">
      <p:transition spd="slow" advClick="0" advTm="50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233B564-44D4-4013-8118-14E167D205F4}" type="datetimeFigureOut">
              <a:rPr lang="en-GB" smtClean="0">
                <a:solidFill>
                  <a:prstClr val="black">
                    <a:tint val="75000"/>
                  </a:prstClr>
                </a:solidFill>
              </a:rPr>
              <a:pPr/>
              <a:t>31/08/2021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BF2D540-5DA4-4BBE-A5D4-418A811BEE6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4606160"/>
      </p:ext>
    </p:extLst>
  </p:cSld>
  <p:clrMapOvr>
    <a:masterClrMapping/>
  </p:clrMapOvr>
  <mc:AlternateContent xmlns:mc="http://schemas.openxmlformats.org/markup-compatibility/2006" xmlns:p14="http://schemas.microsoft.com/office/powerpoint/2010/main">
    <mc:Choice Requires="p14">
      <p:transition spd="slow" p14:dur="3000" advClick="0" advTm="50000">
        <p:fade/>
      </p:transition>
    </mc:Choice>
    <mc:Fallback xmlns="">
      <p:transition spd="slow" advClick="0" advTm="50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233B564-44D4-4013-8118-14E167D205F4}" type="datetimeFigureOut">
              <a:rPr lang="en-GB" smtClean="0">
                <a:solidFill>
                  <a:prstClr val="black">
                    <a:tint val="75000"/>
                  </a:prstClr>
                </a:solidFill>
              </a:rPr>
              <a:pPr/>
              <a:t>31/08/2021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BF2D540-5DA4-4BBE-A5D4-418A811BEE6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621566"/>
      </p:ext>
    </p:extLst>
  </p:cSld>
  <p:clrMapOvr>
    <a:masterClrMapping/>
  </p:clrMapOvr>
  <mc:AlternateContent xmlns:mc="http://schemas.openxmlformats.org/markup-compatibility/2006" xmlns:p14="http://schemas.microsoft.com/office/powerpoint/2010/main">
    <mc:Choice Requires="p14">
      <p:transition spd="slow" p14:dur="3000" advClick="0" advTm="50000">
        <p:fade/>
      </p:transition>
    </mc:Choice>
    <mc:Fallback xmlns="">
      <p:transition spd="slow" advClick="0" advTm="50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233B564-44D4-4013-8118-14E167D205F4}" type="datetimeFigureOut">
              <a:rPr lang="en-GB" smtClean="0">
                <a:solidFill>
                  <a:prstClr val="black">
                    <a:tint val="75000"/>
                  </a:prstClr>
                </a:solidFill>
              </a:rPr>
              <a:pPr/>
              <a:t>31/08/2021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BF2D540-5DA4-4BBE-A5D4-418A811BEE6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98041749"/>
      </p:ext>
    </p:extLst>
  </p:cSld>
  <p:clrMapOvr>
    <a:masterClrMapping/>
  </p:clrMapOvr>
  <mc:AlternateContent xmlns:mc="http://schemas.openxmlformats.org/markup-compatibility/2006" xmlns:p14="http://schemas.microsoft.com/office/powerpoint/2010/main">
    <mc:Choice Requires="p14">
      <p:transition spd="slow" p14:dur="3000" advClick="0" advTm="50000">
        <p:fade/>
      </p:transition>
    </mc:Choice>
    <mc:Fallback xmlns="">
      <p:transition spd="slow" advClick="0" advTm="50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33B564-44D4-4013-8118-14E167D205F4}" type="datetimeFigureOut">
              <a:rPr lang="en-GB" smtClean="0">
                <a:solidFill>
                  <a:prstClr val="black">
                    <a:tint val="75000"/>
                  </a:prstClr>
                </a:solidFill>
              </a:rPr>
              <a:pPr/>
              <a:t>31/08/2021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BF2D540-5DA4-4BBE-A5D4-418A811BEE6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0639712"/>
      </p:ext>
    </p:extLst>
  </p:cSld>
  <p:clrMapOvr>
    <a:masterClrMapping/>
  </p:clrMapOvr>
  <mc:AlternateContent xmlns:mc="http://schemas.openxmlformats.org/markup-compatibility/2006" xmlns:p14="http://schemas.microsoft.com/office/powerpoint/2010/main">
    <mc:Choice Requires="p14">
      <p:transition spd="slow" p14:dur="3000" advClick="0" advTm="50000">
        <p:fade/>
      </p:transition>
    </mc:Choice>
    <mc:Fallback xmlns="">
      <p:transition spd="slow" advClick="0" advTm="50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33B564-44D4-4013-8118-14E167D205F4}" type="datetimeFigureOut">
              <a:rPr lang="en-GB" smtClean="0">
                <a:solidFill>
                  <a:prstClr val="black">
                    <a:tint val="75000"/>
                  </a:prstClr>
                </a:solidFill>
              </a:rPr>
              <a:pPr/>
              <a:t>31/08/2021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BF2D540-5DA4-4BBE-A5D4-418A811BEE6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3385032"/>
      </p:ext>
    </p:extLst>
  </p:cSld>
  <p:clrMapOvr>
    <a:masterClrMapping/>
  </p:clrMapOvr>
  <mc:AlternateContent xmlns:mc="http://schemas.openxmlformats.org/markup-compatibility/2006" xmlns:p14="http://schemas.microsoft.com/office/powerpoint/2010/main">
    <mc:Choice Requires="p14">
      <p:transition spd="slow" p14:dur="3000" advClick="0" advTm="50000">
        <p:fade/>
      </p:transition>
    </mc:Choice>
    <mc:Fallback xmlns="">
      <p:transition spd="slow" advClick="0" advTm="5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7473EC-6F57-4334-B8ED-3985DD0932D6}" type="datetimeFigureOut">
              <a:rPr lang="en-GB" smtClean="0"/>
              <a:t>31/08/2021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03CEC6-FE75-4750-971F-1CFB1B05EA22}" type="slidenum">
              <a:rPr lang="en-GB" smtClean="0"/>
              <a:t>‹#›</a:t>
            </a:fld>
            <a:endParaRPr lang="en-GB"/>
          </a:p>
        </p:txBody>
      </p:sp>
    </p:spTree>
    <p:extLst>
      <p:ext uri="{BB962C8B-B14F-4D97-AF65-F5344CB8AC3E}">
        <p14:creationId xmlns:p14="http://schemas.microsoft.com/office/powerpoint/2010/main" val="3453510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33B564-44D4-4013-8118-14E167D205F4}" type="datetimeFigureOut">
              <a:rPr lang="en-GB" smtClean="0">
                <a:solidFill>
                  <a:prstClr val="black">
                    <a:tint val="75000"/>
                  </a:prstClr>
                </a:solidFill>
              </a:rPr>
              <a:pPr/>
              <a:t>31/08/2021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BF2D540-5DA4-4BBE-A5D4-418A811BEE6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89549456"/>
      </p:ext>
    </p:extLst>
  </p:cSld>
  <p:clrMapOvr>
    <a:masterClrMapping/>
  </p:clrMapOvr>
  <mc:AlternateContent xmlns:mc="http://schemas.openxmlformats.org/markup-compatibility/2006" xmlns:p14="http://schemas.microsoft.com/office/powerpoint/2010/main">
    <mc:Choice Requires="p14">
      <p:transition spd="slow" p14:dur="3000" advClick="0" advTm="50000">
        <p:fade/>
      </p:transition>
    </mc:Choice>
    <mc:Fallback xmlns="">
      <p:transition spd="slow" advClick="0" advTm="50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233B564-44D4-4013-8118-14E167D205F4}" type="datetimeFigureOut">
              <a:rPr lang="en-GB" smtClean="0">
                <a:solidFill>
                  <a:prstClr val="black">
                    <a:tint val="75000"/>
                  </a:prstClr>
                </a:solidFill>
              </a:rPr>
              <a:pPr/>
              <a:t>31/08/2021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F2D540-5DA4-4BBE-A5D4-418A811BEE6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30862553"/>
      </p:ext>
    </p:extLst>
  </p:cSld>
  <p:clrMapOvr>
    <a:masterClrMapping/>
  </p:clrMapOvr>
  <mc:AlternateContent xmlns:mc="http://schemas.openxmlformats.org/markup-compatibility/2006" xmlns:p14="http://schemas.microsoft.com/office/powerpoint/2010/main">
    <mc:Choice Requires="p14">
      <p:transition spd="slow" p14:dur="3000" advClick="0" advTm="50000">
        <p:fade/>
      </p:transition>
    </mc:Choice>
    <mc:Fallback xmlns="">
      <p:transition spd="slow" advClick="0" advTm="50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233B564-44D4-4013-8118-14E167D205F4}" type="datetimeFigureOut">
              <a:rPr lang="en-GB" smtClean="0">
                <a:solidFill>
                  <a:prstClr val="black">
                    <a:tint val="75000"/>
                  </a:prstClr>
                </a:solidFill>
              </a:rPr>
              <a:pPr/>
              <a:t>31/08/2021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F2D540-5DA4-4BBE-A5D4-418A811BEE6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0951893"/>
      </p:ext>
    </p:extLst>
  </p:cSld>
  <p:clrMapOvr>
    <a:masterClrMapping/>
  </p:clrMapOvr>
  <mc:AlternateContent xmlns:mc="http://schemas.openxmlformats.org/markup-compatibility/2006" xmlns:p14="http://schemas.microsoft.com/office/powerpoint/2010/main">
    <mc:Choice Requires="p14">
      <p:transition spd="slow" p14:dur="3000" advClick="0" advTm="50000">
        <p:fade/>
      </p:transition>
    </mc:Choice>
    <mc:Fallback xmlns="">
      <p:transition spd="slow" advClick="0" advTm="5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7473EC-6F57-4334-B8ED-3985DD0932D6}" type="datetimeFigureOut">
              <a:rPr lang="en-GB" smtClean="0"/>
              <a:t>31/08/2021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03CEC6-FE75-4750-971F-1CFB1B05EA22}" type="slidenum">
              <a:rPr lang="en-GB" smtClean="0"/>
              <a:t>‹#›</a:t>
            </a:fld>
            <a:endParaRPr lang="en-GB"/>
          </a:p>
        </p:txBody>
      </p:sp>
    </p:spTree>
    <p:extLst>
      <p:ext uri="{BB962C8B-B14F-4D97-AF65-F5344CB8AC3E}">
        <p14:creationId xmlns:p14="http://schemas.microsoft.com/office/powerpoint/2010/main" val="407842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17473EC-6F57-4334-B8ED-3985DD0932D6}" type="datetimeFigureOut">
              <a:rPr lang="en-GB" smtClean="0"/>
              <a:t>31/08/2021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03CEC6-FE75-4750-971F-1CFB1B05EA22}" type="slidenum">
              <a:rPr lang="en-GB" smtClean="0"/>
              <a:t>‹#›</a:t>
            </a:fld>
            <a:endParaRPr lang="en-GB"/>
          </a:p>
        </p:txBody>
      </p:sp>
    </p:spTree>
    <p:extLst>
      <p:ext uri="{BB962C8B-B14F-4D97-AF65-F5344CB8AC3E}">
        <p14:creationId xmlns:p14="http://schemas.microsoft.com/office/powerpoint/2010/main" val="1091221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17473EC-6F57-4334-B8ED-3985DD0932D6}" type="datetimeFigureOut">
              <a:rPr lang="en-GB" smtClean="0"/>
              <a:t>31/08/2021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03CEC6-FE75-4750-971F-1CFB1B05EA22}" type="slidenum">
              <a:rPr lang="en-GB" smtClean="0"/>
              <a:t>‹#›</a:t>
            </a:fld>
            <a:endParaRPr lang="en-GB"/>
          </a:p>
        </p:txBody>
      </p:sp>
    </p:spTree>
    <p:extLst>
      <p:ext uri="{BB962C8B-B14F-4D97-AF65-F5344CB8AC3E}">
        <p14:creationId xmlns:p14="http://schemas.microsoft.com/office/powerpoint/2010/main" val="3227933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17473EC-6F57-4334-B8ED-3985DD0932D6}" type="datetimeFigureOut">
              <a:rPr lang="en-GB" smtClean="0"/>
              <a:t>31/08/2021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03CEC6-FE75-4750-971F-1CFB1B05EA22}" type="slidenum">
              <a:rPr lang="en-GB" smtClean="0"/>
              <a:t>‹#›</a:t>
            </a:fld>
            <a:endParaRPr lang="en-GB"/>
          </a:p>
        </p:txBody>
      </p:sp>
    </p:spTree>
    <p:extLst>
      <p:ext uri="{BB962C8B-B14F-4D97-AF65-F5344CB8AC3E}">
        <p14:creationId xmlns:p14="http://schemas.microsoft.com/office/powerpoint/2010/main" val="367402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7473EC-6F57-4334-B8ED-3985DD0932D6}" type="datetimeFigureOut">
              <a:rPr lang="en-GB" smtClean="0"/>
              <a:t>31/08/2021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03CEC6-FE75-4750-971F-1CFB1B05EA22}" type="slidenum">
              <a:rPr lang="en-GB" smtClean="0"/>
              <a:t>‹#›</a:t>
            </a:fld>
            <a:endParaRPr lang="en-GB"/>
          </a:p>
        </p:txBody>
      </p:sp>
    </p:spTree>
    <p:extLst>
      <p:ext uri="{BB962C8B-B14F-4D97-AF65-F5344CB8AC3E}">
        <p14:creationId xmlns:p14="http://schemas.microsoft.com/office/powerpoint/2010/main" val="1141232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473EC-6F57-4334-B8ED-3985DD0932D6}" type="datetimeFigureOut">
              <a:rPr lang="en-GB" smtClean="0"/>
              <a:t>31/08/2021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03CEC6-FE75-4750-971F-1CFB1B05EA22}" type="slidenum">
              <a:rPr lang="en-GB" smtClean="0"/>
              <a:t>‹#›</a:t>
            </a:fld>
            <a:endParaRPr lang="en-GB"/>
          </a:p>
        </p:txBody>
      </p:sp>
    </p:spTree>
    <p:extLst>
      <p:ext uri="{BB962C8B-B14F-4D97-AF65-F5344CB8AC3E}">
        <p14:creationId xmlns:p14="http://schemas.microsoft.com/office/powerpoint/2010/main" val="2641154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473EC-6F57-4334-B8ED-3985DD0932D6}" type="datetimeFigureOut">
              <a:rPr lang="en-GB" smtClean="0"/>
              <a:t>31/08/2021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03CEC6-FE75-4750-971F-1CFB1B05EA22}" type="slidenum">
              <a:rPr lang="en-GB" smtClean="0"/>
              <a:t>‹#›</a:t>
            </a:fld>
            <a:endParaRPr lang="en-GB"/>
          </a:p>
        </p:txBody>
      </p:sp>
    </p:spTree>
    <p:extLst>
      <p:ext uri="{BB962C8B-B14F-4D97-AF65-F5344CB8AC3E}">
        <p14:creationId xmlns:p14="http://schemas.microsoft.com/office/powerpoint/2010/main" val="3223399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473EC-6F57-4334-B8ED-3985DD0932D6}" type="datetimeFigureOut">
              <a:rPr lang="en-GB" smtClean="0"/>
              <a:t>31/08/2021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3CEC6-FE75-4750-971F-1CFB1B05EA22}" type="slidenum">
              <a:rPr lang="en-GB" smtClean="0"/>
              <a:t>‹#›</a:t>
            </a:fld>
            <a:endParaRPr lang="en-GB"/>
          </a:p>
        </p:txBody>
      </p:sp>
    </p:spTree>
    <p:extLst>
      <p:ext uri="{BB962C8B-B14F-4D97-AF65-F5344CB8AC3E}">
        <p14:creationId xmlns:p14="http://schemas.microsoft.com/office/powerpoint/2010/main" val="167664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44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3B564-44D4-4013-8118-14E167D205F4}" type="datetimeFigureOut">
              <a:rPr lang="en-GB" smtClean="0">
                <a:solidFill>
                  <a:prstClr val="black">
                    <a:tint val="75000"/>
                  </a:prstClr>
                </a:solidFill>
              </a:rPr>
              <a:pPr/>
              <a:t>31/08/2021</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F2D540-5DA4-4BBE-A5D4-418A811BEE6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75673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3000" advClick="0" advTm="50000">
        <p:fade/>
      </p:transition>
    </mc:Choice>
    <mc:Fallback xmlns="">
      <p:transition spd="slow" advClick="0" advTm="50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9.m4a"/><Relationship Id="rId1" Type="http://schemas.microsoft.com/office/2007/relationships/media" Target="../media/media19.m4a"/><Relationship Id="rId5" Type="http://schemas.openxmlformats.org/officeDocument/2006/relationships/image" Target="../media/image3.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m4a"/><Relationship Id="rId1" Type="http://schemas.microsoft.com/office/2007/relationships/media" Target="../media/media20.m4a"/><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m4a"/><Relationship Id="rId1" Type="http://schemas.microsoft.com/office/2007/relationships/media" Target="../media/media21.m4a"/><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2.m4a"/><Relationship Id="rId1" Type="http://schemas.microsoft.com/office/2007/relationships/media" Target="../media/media22.m4a"/><Relationship Id="rId6" Type="http://schemas.openxmlformats.org/officeDocument/2006/relationships/image" Target="../media/image2.png"/><Relationship Id="rId5" Type="http://schemas.openxmlformats.org/officeDocument/2006/relationships/image" Target="../media/image9.jpe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7.xml"/><Relationship Id="rId7" Type="http://schemas.openxmlformats.org/officeDocument/2006/relationships/image" Target="../media/image11.jpeg"/><Relationship Id="rId2" Type="http://schemas.openxmlformats.org/officeDocument/2006/relationships/audio" Target="../media/media23.m4a"/><Relationship Id="rId1" Type="http://schemas.microsoft.com/office/2007/relationships/media" Target="../media/media23.m4a"/><Relationship Id="rId6" Type="http://schemas.openxmlformats.org/officeDocument/2006/relationships/image" Target="../media/image2.png"/><Relationship Id="rId5" Type="http://schemas.openxmlformats.org/officeDocument/2006/relationships/image" Target="../media/image10.png"/><Relationship Id="rId10" Type="http://schemas.openxmlformats.org/officeDocument/2006/relationships/image" Target="../media/image3.png"/><Relationship Id="rId4" Type="http://schemas.openxmlformats.org/officeDocument/2006/relationships/notesSlide" Target="../notesSlides/notesSlide6.xml"/><Relationship Id="rId9"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4.m4a"/><Relationship Id="rId1" Type="http://schemas.microsoft.com/office/2007/relationships/media" Target="../media/media24.m4a"/><Relationship Id="rId5" Type="http://schemas.openxmlformats.org/officeDocument/2006/relationships/image" Target="../media/image3.png"/><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Abusive Head Trauma Campaign\Photos from SS\image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427984" y="476672"/>
            <a:ext cx="4460032" cy="2952328"/>
          </a:xfrm>
        </p:spPr>
        <p:txBody>
          <a:bodyPr>
            <a:normAutofit/>
          </a:bodyPr>
          <a:lstStyle/>
          <a:p>
            <a:r>
              <a:rPr lang="en-GB" sz="3600" b="1" dirty="0">
                <a:solidFill>
                  <a:schemeClr val="bg1"/>
                </a:solidFill>
              </a:rPr>
              <a:t>Training for trainers and professionals:</a:t>
            </a:r>
            <a:br>
              <a:rPr lang="en-GB" sz="3600" b="1" dirty="0">
                <a:solidFill>
                  <a:schemeClr val="bg1"/>
                </a:solidFill>
              </a:rPr>
            </a:br>
            <a:r>
              <a:rPr lang="en-GB" sz="3600" b="1" dirty="0">
                <a:solidFill>
                  <a:schemeClr val="bg1"/>
                </a:solidFill>
              </a:rPr>
              <a:t>T</a:t>
            </a:r>
            <a:r>
              <a:rPr lang="en-GB" sz="3600" b="1" i="1" dirty="0">
                <a:solidFill>
                  <a:schemeClr val="bg1"/>
                </a:solidFill>
              </a:rPr>
              <a:t>he ICON message </a:t>
            </a:r>
          </a:p>
        </p:txBody>
      </p:sp>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4311" y="5661248"/>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5FEF9F2F-1176-DC44-9502-7FFB4E744823}"/>
              </a:ext>
            </a:extLst>
          </p:cNvPr>
          <p:cNvSpPr txBox="1"/>
          <p:nvPr/>
        </p:nvSpPr>
        <p:spPr>
          <a:xfrm>
            <a:off x="2451096" y="6122982"/>
            <a:ext cx="999337" cy="369332"/>
          </a:xfrm>
          <a:prstGeom prst="rect">
            <a:avLst/>
          </a:prstGeom>
          <a:noFill/>
        </p:spPr>
        <p:txBody>
          <a:bodyPr wrap="square" rtlCol="0">
            <a:spAutoFit/>
          </a:bodyPr>
          <a:lstStyle/>
          <a:p>
            <a:r>
              <a:rPr lang="en-US" dirty="0">
                <a:solidFill>
                  <a:schemeClr val="bg1"/>
                </a:solidFill>
              </a:rPr>
              <a:t>© ICON</a:t>
            </a:r>
          </a:p>
        </p:txBody>
      </p:sp>
      <p:pic>
        <p:nvPicPr>
          <p:cNvPr id="8" name="Audio 7">
            <a:hlinkClick r:id="" action="ppaction://media"/>
            <a:extLst>
              <a:ext uri="{FF2B5EF4-FFF2-40B4-BE49-F238E27FC236}">
                <a16:creationId xmlns:a16="http://schemas.microsoft.com/office/drawing/2014/main" id="{F1251C28-5FC2-F74B-B443-DF86AA41430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1189260941"/>
      </p:ext>
    </p:extLst>
  </p:cSld>
  <p:clrMapOvr>
    <a:masterClrMapping/>
  </p:clrMapOvr>
  <mc:AlternateContent xmlns:mc="http://schemas.openxmlformats.org/markup-compatibility/2006" xmlns:p14="http://schemas.microsoft.com/office/powerpoint/2010/main">
    <mc:Choice Requires="p14">
      <p:transition spd="slow" p14:dur="2000" advTm="5506"/>
    </mc:Choice>
    <mc:Fallback xmlns="">
      <p:transition spd="slow" advTm="55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GB" b="1" dirty="0">
                <a:solidFill>
                  <a:srgbClr val="0070C0"/>
                </a:solidFill>
              </a:rPr>
            </a:br>
            <a:r>
              <a:rPr lang="en-GB" b="1" dirty="0">
                <a:solidFill>
                  <a:srgbClr val="0070C0"/>
                </a:solidFill>
              </a:rPr>
              <a:t>Are some babies more at risk than others?</a:t>
            </a:r>
            <a:br>
              <a:rPr lang="en-GB" b="1" dirty="0">
                <a:solidFill>
                  <a:srgbClr val="0070C0"/>
                </a:solidFill>
              </a:rPr>
            </a:br>
            <a:endParaRPr lang="en-GB" b="1" dirty="0">
              <a:solidFill>
                <a:srgbClr val="0070C0"/>
              </a:solidFill>
            </a:endParaRPr>
          </a:p>
        </p:txBody>
      </p:sp>
      <p:sp>
        <p:nvSpPr>
          <p:cNvPr id="3" name="Content Placeholder 2"/>
          <p:cNvSpPr>
            <a:spLocks noGrp="1"/>
          </p:cNvSpPr>
          <p:nvPr>
            <p:ph idx="1"/>
          </p:nvPr>
        </p:nvSpPr>
        <p:spPr/>
        <p:txBody>
          <a:bodyPr/>
          <a:lstStyle/>
          <a:p>
            <a:pPr marL="0" indent="0">
              <a:buNone/>
            </a:pPr>
            <a:r>
              <a:rPr lang="en-GB" dirty="0"/>
              <a:t>Research shows that the most at risk babies are:</a:t>
            </a:r>
          </a:p>
          <a:p>
            <a:pPr>
              <a:buFont typeface="Arial" charset="0"/>
              <a:buChar char="•"/>
            </a:pPr>
            <a:r>
              <a:rPr lang="en-GB" dirty="0"/>
              <a:t>Baby boys</a:t>
            </a:r>
          </a:p>
          <a:p>
            <a:pPr>
              <a:buFont typeface="Arial" charset="0"/>
              <a:buChar char="•"/>
            </a:pPr>
            <a:r>
              <a:rPr lang="en-GB" dirty="0"/>
              <a:t>Babies under 6 months old</a:t>
            </a:r>
          </a:p>
          <a:p>
            <a:pPr>
              <a:buFont typeface="Arial" charset="0"/>
              <a:buChar char="•"/>
            </a:pPr>
            <a:r>
              <a:rPr lang="en-GB" dirty="0"/>
              <a:t>Babies born pre-term or at low birth weight</a:t>
            </a:r>
          </a:p>
          <a:p>
            <a:pPr>
              <a:buFont typeface="Arial" charset="0"/>
              <a:buChar char="•"/>
            </a:pPr>
            <a:r>
              <a:rPr lang="en-GB" dirty="0"/>
              <a:t>Babies who have previous involvement with child protection services.</a:t>
            </a:r>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7126" y="5809301"/>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udio 3">
            <a:hlinkClick r:id="" action="ppaction://media"/>
            <a:extLst>
              <a:ext uri="{FF2B5EF4-FFF2-40B4-BE49-F238E27FC236}">
                <a16:creationId xmlns:a16="http://schemas.microsoft.com/office/drawing/2014/main" id="{B515DE9F-4371-4548-93DC-08CB964D070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2320290371"/>
      </p:ext>
    </p:extLst>
  </p:cSld>
  <p:clrMapOvr>
    <a:masterClrMapping/>
  </p:clrMapOvr>
  <mc:AlternateContent xmlns:mc="http://schemas.openxmlformats.org/markup-compatibility/2006" xmlns:p14="http://schemas.microsoft.com/office/powerpoint/2010/main">
    <mc:Choice Requires="p14">
      <p:transition spd="slow" p14:dur="2000" advTm="16073"/>
    </mc:Choice>
    <mc:Fallback xmlns="">
      <p:transition spd="slow" advTm="160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900"/>
            <a:ext cx="8229600" cy="1143000"/>
          </a:xfrm>
        </p:spPr>
        <p:txBody>
          <a:bodyPr>
            <a:noAutofit/>
          </a:bodyPr>
          <a:lstStyle/>
          <a:p>
            <a:br>
              <a:rPr lang="en-GB" b="1" dirty="0">
                <a:solidFill>
                  <a:srgbClr val="0070C0"/>
                </a:solidFill>
              </a:rPr>
            </a:br>
            <a:r>
              <a:rPr lang="en-GB" b="1" dirty="0">
                <a:solidFill>
                  <a:srgbClr val="0070C0"/>
                </a:solidFill>
              </a:rPr>
              <a:t>Why are premature/LBW babies at increased risk? </a:t>
            </a:r>
          </a:p>
        </p:txBody>
      </p:sp>
      <p:sp>
        <p:nvSpPr>
          <p:cNvPr id="3" name="Content Placeholder 2"/>
          <p:cNvSpPr>
            <a:spLocks noGrp="1"/>
          </p:cNvSpPr>
          <p:nvPr>
            <p:ph idx="1"/>
          </p:nvPr>
        </p:nvSpPr>
        <p:spPr>
          <a:xfrm>
            <a:off x="430064" y="1988840"/>
            <a:ext cx="8363976" cy="4525963"/>
          </a:xfrm>
        </p:spPr>
        <p:txBody>
          <a:bodyPr>
            <a:normAutofit fontScale="77500" lnSpcReduction="20000"/>
          </a:bodyPr>
          <a:lstStyle/>
          <a:p>
            <a:pPr>
              <a:buFont typeface="Arial" charset="0"/>
              <a:buChar char="•"/>
            </a:pPr>
            <a:r>
              <a:rPr lang="en-GB" dirty="0"/>
              <a:t>Pre-existing factors within the family or environmental context which may have contributed to premature/LBW delivery and which are also risk factors for abuse and neglect (e.g. substance misuse, domestic abuse)</a:t>
            </a:r>
          </a:p>
          <a:p>
            <a:pPr>
              <a:buFont typeface="Arial" charset="0"/>
              <a:buChar char="•"/>
            </a:pPr>
            <a:endParaRPr lang="en-GB" dirty="0"/>
          </a:p>
          <a:p>
            <a:pPr>
              <a:buFont typeface="Arial" charset="0"/>
              <a:buChar char="•"/>
            </a:pPr>
            <a:r>
              <a:rPr lang="en-GB" dirty="0"/>
              <a:t>Increased risk of disability which can also be associated with increased risk of abuse or neglect</a:t>
            </a:r>
          </a:p>
          <a:p>
            <a:pPr marL="0" indent="0">
              <a:buNone/>
            </a:pPr>
            <a:endParaRPr lang="en-GB" dirty="0"/>
          </a:p>
          <a:p>
            <a:pPr>
              <a:buFont typeface="Arial" charset="0"/>
              <a:buChar char="•"/>
            </a:pPr>
            <a:r>
              <a:rPr lang="en-GB" dirty="0"/>
              <a:t>Disruption of attachment due to need for ongoing neonatal intensive care</a:t>
            </a:r>
          </a:p>
          <a:p>
            <a:pPr>
              <a:buFont typeface="Arial" charset="0"/>
              <a:buChar char="•"/>
            </a:pPr>
            <a:endParaRPr lang="en-GB" dirty="0"/>
          </a:p>
          <a:p>
            <a:pPr>
              <a:buFont typeface="Arial" charset="0"/>
              <a:buChar char="•"/>
            </a:pPr>
            <a:r>
              <a:rPr lang="en-GB" dirty="0"/>
              <a:t>Increased care needs for baby</a:t>
            </a:r>
          </a:p>
        </p:txBody>
      </p:sp>
      <p:pic>
        <p:nvPicPr>
          <p:cNvPr id="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7126" y="5809301"/>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Audio 6">
            <a:hlinkClick r:id="" action="ppaction://media"/>
            <a:extLst>
              <a:ext uri="{FF2B5EF4-FFF2-40B4-BE49-F238E27FC236}">
                <a16:creationId xmlns:a16="http://schemas.microsoft.com/office/drawing/2014/main" id="{2A0260DD-D888-F54A-90F2-989C78E8C20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1642062380"/>
      </p:ext>
    </p:extLst>
  </p:cSld>
  <p:clrMapOvr>
    <a:masterClrMapping/>
  </p:clrMapOvr>
  <mc:AlternateContent xmlns:mc="http://schemas.openxmlformats.org/markup-compatibility/2006" xmlns:p14="http://schemas.microsoft.com/office/powerpoint/2010/main">
    <mc:Choice Requires="p14">
      <p:transition spd="slow" p14:dur="2000" advTm="33811"/>
    </mc:Choice>
    <mc:Fallback xmlns="">
      <p:transition spd="slow" advTm="338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rPr>
              <a:t>Cost</a:t>
            </a:r>
          </a:p>
        </p:txBody>
      </p:sp>
      <p:sp>
        <p:nvSpPr>
          <p:cNvPr id="3" name="Content Placeholder 2"/>
          <p:cNvSpPr>
            <a:spLocks noGrp="1"/>
          </p:cNvSpPr>
          <p:nvPr>
            <p:ph idx="1"/>
          </p:nvPr>
        </p:nvSpPr>
        <p:spPr>
          <a:xfrm>
            <a:off x="457200" y="1205661"/>
            <a:ext cx="8229600" cy="4968552"/>
          </a:xfrm>
        </p:spPr>
        <p:txBody>
          <a:bodyPr>
            <a:normAutofit/>
          </a:bodyPr>
          <a:lstStyle/>
          <a:p>
            <a:r>
              <a:rPr lang="en-GB" dirty="0"/>
              <a:t>Human and Emotional </a:t>
            </a:r>
          </a:p>
          <a:p>
            <a:r>
              <a:rPr lang="en-GB" dirty="0"/>
              <a:t>Financial</a:t>
            </a:r>
          </a:p>
          <a:p>
            <a:pPr lvl="1"/>
            <a:r>
              <a:rPr lang="en-GB" dirty="0"/>
              <a:t>Hospitalisation </a:t>
            </a:r>
          </a:p>
          <a:p>
            <a:pPr lvl="1"/>
            <a:r>
              <a:rPr lang="en-GB" dirty="0"/>
              <a:t>Long term health and educational needs</a:t>
            </a:r>
          </a:p>
          <a:p>
            <a:pPr lvl="1"/>
            <a:r>
              <a:rPr lang="en-GB" dirty="0"/>
              <a:t>Medical equipment</a:t>
            </a:r>
          </a:p>
          <a:p>
            <a:pPr lvl="1"/>
            <a:r>
              <a:rPr lang="en-GB" dirty="0"/>
              <a:t>Legal proceedings </a:t>
            </a:r>
          </a:p>
          <a:p>
            <a:pPr lvl="1"/>
            <a:r>
              <a:rPr lang="en-GB" dirty="0"/>
              <a:t>Child Safeguarding Practice Review </a:t>
            </a:r>
            <a:endParaRPr lang="en-GB" b="1" dirty="0"/>
          </a:p>
          <a:p>
            <a:r>
              <a:rPr lang="en-GB" dirty="0"/>
              <a:t>Loss of societal productivity </a:t>
            </a:r>
          </a:p>
          <a:p>
            <a:r>
              <a:rPr lang="en-GB" dirty="0"/>
              <a:t>Ellis’s Story: https://youtu.be/aqCbREcduMA</a:t>
            </a:r>
          </a:p>
          <a:p>
            <a:endParaRPr lang="en-GB" dirty="0"/>
          </a:p>
        </p:txBody>
      </p:sp>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1857" y="5882035"/>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udio 5">
            <a:hlinkClick r:id="" action="ppaction://media"/>
            <a:extLst>
              <a:ext uri="{FF2B5EF4-FFF2-40B4-BE49-F238E27FC236}">
                <a16:creationId xmlns:a16="http://schemas.microsoft.com/office/drawing/2014/main" id="{831C3CBB-52A3-504E-9DA0-4F713C9B5FA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3160801499"/>
      </p:ext>
    </p:extLst>
  </p:cSld>
  <p:clrMapOvr>
    <a:masterClrMapping/>
  </p:clrMapOvr>
  <mc:AlternateContent xmlns:mc="http://schemas.openxmlformats.org/markup-compatibility/2006" xmlns:p14="http://schemas.microsoft.com/office/powerpoint/2010/main">
    <mc:Choice Requires="p14">
      <p:transition spd="slow" p14:dur="2000" advTm="53279"/>
    </mc:Choice>
    <mc:Fallback xmlns="">
      <p:transition spd="slow" advTm="532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23596"/>
            <a:ext cx="7239000" cy="804704"/>
          </a:xfrm>
        </p:spPr>
        <p:txBody>
          <a:bodyPr/>
          <a:lstStyle/>
          <a:p>
            <a:r>
              <a:rPr lang="en-GB" b="1" dirty="0">
                <a:solidFill>
                  <a:srgbClr val="0070C0"/>
                </a:solidFill>
                <a:latin typeface="Calibri" panose="020F0502020204030204" pitchFamily="34" charset="0"/>
              </a:rPr>
              <a:t>Does prevention work?</a:t>
            </a:r>
          </a:p>
        </p:txBody>
      </p:sp>
      <p:sp>
        <p:nvSpPr>
          <p:cNvPr id="3" name="Content Placeholder 2"/>
          <p:cNvSpPr>
            <a:spLocks noGrp="1"/>
          </p:cNvSpPr>
          <p:nvPr>
            <p:ph idx="1"/>
          </p:nvPr>
        </p:nvSpPr>
        <p:spPr>
          <a:xfrm>
            <a:off x="445573" y="1052736"/>
            <a:ext cx="8568952" cy="5128642"/>
          </a:xfrm>
        </p:spPr>
        <p:txBody>
          <a:bodyPr>
            <a:normAutofit lnSpcReduction="10000"/>
          </a:bodyPr>
          <a:lstStyle/>
          <a:p>
            <a:r>
              <a:rPr lang="en-GB" dirty="0">
                <a:latin typeface="Calibri" panose="020F0502020204030204" pitchFamily="34" charset="0"/>
              </a:rPr>
              <a:t>A co-ordinated, hospital based parent education programme targeting parents of all newborn infants can </a:t>
            </a:r>
            <a:r>
              <a:rPr lang="en-GB" b="1" dirty="0">
                <a:latin typeface="Calibri" panose="020F0502020204030204" pitchFamily="34" charset="0"/>
              </a:rPr>
              <a:t>significantly reduce the incidence of abusive head trauma in children less that 36 months.</a:t>
            </a:r>
          </a:p>
          <a:p>
            <a:pPr>
              <a:buNone/>
            </a:pPr>
            <a:r>
              <a:rPr lang="en-GB" sz="1200" u="sng" dirty="0">
                <a:latin typeface="Calibri" panose="020F0502020204030204" pitchFamily="34" charset="0"/>
              </a:rPr>
              <a:t>Dias et al (2005) Preventing Abusive Head Trauma Infants and Young Children: a hospital based prevention program </a:t>
            </a:r>
            <a:r>
              <a:rPr lang="en-GB" sz="1200" u="sng" dirty="0" err="1">
                <a:latin typeface="Calibri" panose="020F0502020204030204" pitchFamily="34" charset="0"/>
              </a:rPr>
              <a:t>Pediatrics</a:t>
            </a:r>
            <a:r>
              <a:rPr lang="en-GB" sz="1200" u="sng" dirty="0">
                <a:latin typeface="Calibri" panose="020F0502020204030204" pitchFamily="34" charset="0"/>
              </a:rPr>
              <a:t> 115: 470 – 477</a:t>
            </a:r>
            <a:endParaRPr lang="en-GB" sz="1200" dirty="0">
              <a:latin typeface="Calibri" panose="020F0502020204030204" pitchFamily="34" charset="0"/>
            </a:endParaRPr>
          </a:p>
          <a:p>
            <a:pPr>
              <a:buNone/>
            </a:pPr>
            <a:endParaRPr lang="en-GB" sz="1200" dirty="0">
              <a:latin typeface="Calibri" panose="020F0502020204030204" pitchFamily="34" charset="0"/>
            </a:endParaRPr>
          </a:p>
          <a:p>
            <a:pPr lvl="0"/>
            <a:r>
              <a:rPr lang="en-GB" sz="2400" dirty="0">
                <a:latin typeface="Calibri" panose="020F0502020204030204" pitchFamily="34" charset="0"/>
              </a:rPr>
              <a:t>16 infants who were born in the 8 year study period were treated at the children’s hospital for shaking injuries sustained during their 1</a:t>
            </a:r>
            <a:r>
              <a:rPr lang="en-GB" sz="2400" baseline="30000" dirty="0">
                <a:latin typeface="Calibri" panose="020F0502020204030204" pitchFamily="34" charset="0"/>
              </a:rPr>
              <a:t>st</a:t>
            </a:r>
            <a:r>
              <a:rPr lang="en-GB" sz="2400" dirty="0">
                <a:latin typeface="Calibri" panose="020F0502020204030204" pitchFamily="34" charset="0"/>
              </a:rPr>
              <a:t> year of life.  Of those infants 14 were born during the 5 year control period and 2 during the 3 year post implementation period.  </a:t>
            </a:r>
            <a:r>
              <a:rPr lang="en-GB" sz="2400" b="1" dirty="0">
                <a:latin typeface="Calibri" panose="020F0502020204030204" pitchFamily="34" charset="0"/>
              </a:rPr>
              <a:t>The decrease from 2.8 injuries/year to 0.7 injuries/year represents a 75% reduction (P=03).</a:t>
            </a:r>
          </a:p>
          <a:p>
            <a:pPr>
              <a:buNone/>
            </a:pPr>
            <a:r>
              <a:rPr lang="en-GB" sz="1200" u="sng" dirty="0">
                <a:latin typeface="Calibri" panose="020F0502020204030204" pitchFamily="34" charset="0"/>
              </a:rPr>
              <a:t>Altman et al (2010) Parent Education by Maternity Nurses and Prevention of  AHT.</a:t>
            </a:r>
          </a:p>
          <a:p>
            <a:pPr lvl="0">
              <a:buNone/>
            </a:pPr>
            <a:endParaRPr lang="en-GB" sz="1200" dirty="0"/>
          </a:p>
          <a:p>
            <a:pPr lvl="0"/>
            <a:endParaRPr lang="en-GB" sz="2400" dirty="0"/>
          </a:p>
          <a:p>
            <a:pPr lvl="0">
              <a:buNone/>
            </a:pPr>
            <a:endParaRPr lang="en-GB" sz="1300" dirty="0"/>
          </a:p>
          <a:p>
            <a:endParaRPr lang="en-GB" sz="2400" dirty="0"/>
          </a:p>
          <a:p>
            <a:endParaRPr lang="en-GB" dirty="0"/>
          </a:p>
        </p:txBody>
      </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5868344"/>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udio 3">
            <a:hlinkClick r:id="" action="ppaction://media"/>
            <a:extLst>
              <a:ext uri="{FF2B5EF4-FFF2-40B4-BE49-F238E27FC236}">
                <a16:creationId xmlns:a16="http://schemas.microsoft.com/office/drawing/2014/main" id="{EBBE6EEF-F7E3-EE4F-A880-A005969BA3D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3188895952"/>
      </p:ext>
    </p:extLst>
  </p:cSld>
  <p:clrMapOvr>
    <a:masterClrMapping/>
  </p:clrMapOvr>
  <mc:AlternateContent xmlns:mc="http://schemas.openxmlformats.org/markup-compatibility/2006" xmlns:p14="http://schemas.microsoft.com/office/powerpoint/2010/main">
    <mc:Choice Requires="p14">
      <p:transition spd="slow" p14:dur="2000" advTm="35232"/>
    </mc:Choice>
    <mc:Fallback xmlns="">
      <p:transition spd="slow" advTm="352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32696"/>
          </a:xfrm>
        </p:spPr>
        <p:txBody>
          <a:bodyPr>
            <a:normAutofit fontScale="90000"/>
          </a:bodyPr>
          <a:lstStyle/>
          <a:p>
            <a:r>
              <a:rPr lang="en-GB" dirty="0">
                <a:solidFill>
                  <a:srgbClr val="0070C0"/>
                </a:solidFill>
                <a:latin typeface="Calibri" panose="020F0502020204030204" pitchFamily="34" charset="0"/>
              </a:rPr>
              <a:t>Does prevention work?</a:t>
            </a:r>
          </a:p>
        </p:txBody>
      </p:sp>
      <p:sp>
        <p:nvSpPr>
          <p:cNvPr id="3" name="Content Placeholder 2"/>
          <p:cNvSpPr>
            <a:spLocks noGrp="1"/>
          </p:cNvSpPr>
          <p:nvPr>
            <p:ph idx="1"/>
          </p:nvPr>
        </p:nvSpPr>
        <p:spPr>
          <a:xfrm>
            <a:off x="467544" y="1124744"/>
            <a:ext cx="8280920" cy="4536504"/>
          </a:xfrm>
        </p:spPr>
        <p:txBody>
          <a:bodyPr>
            <a:normAutofit fontScale="70000" lnSpcReduction="20000"/>
          </a:bodyPr>
          <a:lstStyle/>
          <a:p>
            <a:r>
              <a:rPr lang="en-GB" dirty="0">
                <a:latin typeface="Calibri" panose="020F0502020204030204" pitchFamily="34" charset="0"/>
              </a:rPr>
              <a:t>The primary aim of this study was to determine whether there was any change in visits of 0 to 5 month old infants to the Medical Emergency Room (known as the Emergency Department in the UK). </a:t>
            </a:r>
            <a:r>
              <a:rPr lang="en-GB" b="1" dirty="0">
                <a:latin typeface="Calibri" panose="020F0502020204030204" pitchFamily="34" charset="0"/>
              </a:rPr>
              <a:t>After program implementation, crying cases were reduced by 29.5% </a:t>
            </a:r>
            <a:r>
              <a:rPr lang="en-GB" dirty="0">
                <a:latin typeface="Calibri" panose="020F0502020204030204" pitchFamily="34" charset="0"/>
              </a:rPr>
              <a:t>(p &lt; .001). The most significant reductions were for crying visits in the first to third months of life. </a:t>
            </a:r>
          </a:p>
          <a:p>
            <a:pPr marL="0" indent="0">
              <a:buNone/>
            </a:pPr>
            <a:r>
              <a:rPr lang="en-GB" sz="1500" dirty="0">
                <a:latin typeface="Calibri" panose="020F0502020204030204" pitchFamily="34" charset="0"/>
                <a:cs typeface="Arial" pitchFamily="34" charset="0"/>
              </a:rPr>
              <a:t>Barr R G, </a:t>
            </a:r>
            <a:r>
              <a:rPr lang="en-GB" sz="1500" dirty="0" err="1">
                <a:latin typeface="Calibri" panose="020F0502020204030204" pitchFamily="34" charset="0"/>
                <a:cs typeface="Arial" pitchFamily="34" charset="0"/>
              </a:rPr>
              <a:t>Rajabali</a:t>
            </a:r>
            <a:r>
              <a:rPr lang="en-GB" sz="1500" dirty="0">
                <a:latin typeface="Calibri" panose="020F0502020204030204" pitchFamily="34" charset="0"/>
                <a:cs typeface="Arial" pitchFamily="34" charset="0"/>
              </a:rPr>
              <a:t> F, Aragon M; </a:t>
            </a:r>
            <a:r>
              <a:rPr lang="en-GB" sz="1500" dirty="0" err="1">
                <a:latin typeface="Calibri" panose="020F0502020204030204" pitchFamily="34" charset="0"/>
                <a:cs typeface="Arial" pitchFamily="34" charset="0"/>
              </a:rPr>
              <a:t>Colbourne</a:t>
            </a:r>
            <a:r>
              <a:rPr lang="en-GB" sz="1500" dirty="0">
                <a:latin typeface="Calibri" panose="020F0502020204030204" pitchFamily="34" charset="0"/>
                <a:cs typeface="Arial" pitchFamily="34" charset="0"/>
              </a:rPr>
              <a:t> M., Brant R.,  Education About Crying in Normal Infants Is Associated with a Reduction in </a:t>
            </a:r>
            <a:r>
              <a:rPr lang="en-GB" sz="1500" dirty="0" err="1">
                <a:latin typeface="Calibri" panose="020F0502020204030204" pitchFamily="34" charset="0"/>
                <a:cs typeface="Arial" pitchFamily="34" charset="0"/>
              </a:rPr>
              <a:t>Pediatric</a:t>
            </a:r>
            <a:r>
              <a:rPr lang="en-GB" sz="1500" dirty="0">
                <a:latin typeface="Calibri" panose="020F0502020204030204" pitchFamily="34" charset="0"/>
                <a:cs typeface="Arial" pitchFamily="34" charset="0"/>
              </a:rPr>
              <a:t> Emergency Room Visits for Crying Complaints </a:t>
            </a:r>
            <a:r>
              <a:rPr lang="en-GB" sz="1500" u="sng" dirty="0">
                <a:latin typeface="Calibri" panose="020F0502020204030204" pitchFamily="34" charset="0"/>
                <a:cs typeface="Arial" pitchFamily="34" charset="0"/>
              </a:rPr>
              <a:t>J Dev </a:t>
            </a:r>
            <a:r>
              <a:rPr lang="en-GB" sz="1500" u="sng" dirty="0" err="1">
                <a:latin typeface="Calibri" panose="020F0502020204030204" pitchFamily="34" charset="0"/>
                <a:cs typeface="Arial" pitchFamily="34" charset="0"/>
              </a:rPr>
              <a:t>Behav</a:t>
            </a:r>
            <a:r>
              <a:rPr lang="en-GB" sz="1500" u="sng" dirty="0">
                <a:latin typeface="Calibri" panose="020F0502020204030204" pitchFamily="34" charset="0"/>
                <a:cs typeface="Arial" pitchFamily="34" charset="0"/>
              </a:rPr>
              <a:t> </a:t>
            </a:r>
            <a:r>
              <a:rPr lang="en-GB" sz="1500" u="sng" dirty="0" err="1">
                <a:latin typeface="Calibri" panose="020F0502020204030204" pitchFamily="34" charset="0"/>
                <a:cs typeface="Arial" pitchFamily="34" charset="0"/>
              </a:rPr>
              <a:t>Pediatr</a:t>
            </a:r>
            <a:r>
              <a:rPr lang="en-GB" sz="1500" u="sng" dirty="0">
                <a:latin typeface="Calibri" panose="020F0502020204030204" pitchFamily="34" charset="0"/>
                <a:cs typeface="Arial" pitchFamily="34" charset="0"/>
              </a:rPr>
              <a:t> </a:t>
            </a:r>
            <a:r>
              <a:rPr lang="en-GB" sz="1500" dirty="0">
                <a:latin typeface="Calibri" panose="020F0502020204030204" pitchFamily="34" charset="0"/>
                <a:cs typeface="Arial" pitchFamily="34" charset="0"/>
              </a:rPr>
              <a:t>36:252–257, 2015</a:t>
            </a:r>
          </a:p>
          <a:p>
            <a:pPr lvl="6"/>
            <a:endParaRPr lang="en-GB" dirty="0">
              <a:latin typeface="Calibri" panose="020F0502020204030204" pitchFamily="34" charset="0"/>
            </a:endParaRPr>
          </a:p>
          <a:p>
            <a:r>
              <a:rPr lang="en-GB" dirty="0">
                <a:latin typeface="Calibri" panose="020F0502020204030204" pitchFamily="34" charset="0"/>
              </a:rPr>
              <a:t>A New Haven AHT prevention programme that chose to teach parents how to recognise their feelings of frustration with their infants crying and to walk away from the baby  found that those who received the programme were 79% less likely to have been diagnosed with AHT.</a:t>
            </a:r>
          </a:p>
          <a:p>
            <a:pPr marL="0" indent="0">
              <a:buNone/>
            </a:pPr>
            <a:r>
              <a:rPr lang="en-GB" sz="1700" dirty="0">
                <a:latin typeface="Calibri" panose="020F0502020204030204" pitchFamily="34" charset="0"/>
              </a:rPr>
              <a:t>Bechtel et al (2020) Impact of the Take 5 Safety Plan for Crying on the Occurrence of Abusive Head Trauma in infants.  </a:t>
            </a:r>
            <a:r>
              <a:rPr lang="en-GB" sz="1700" u="sng" dirty="0" err="1">
                <a:latin typeface="Calibri" panose="020F0502020204030204" pitchFamily="34" charset="0"/>
              </a:rPr>
              <a:t>Chlid</a:t>
            </a:r>
            <a:r>
              <a:rPr lang="en-GB" sz="1700" u="sng" dirty="0">
                <a:latin typeface="Calibri" panose="020F0502020204030204" pitchFamily="34" charset="0"/>
              </a:rPr>
              <a:t> Abuse Review</a:t>
            </a:r>
            <a:r>
              <a:rPr lang="en-GB" sz="1700" dirty="0">
                <a:latin typeface="Calibri" panose="020F0502020204030204" pitchFamily="34" charset="0"/>
              </a:rPr>
              <a:t> </a:t>
            </a:r>
            <a:r>
              <a:rPr lang="en-GB" sz="1700" dirty="0" err="1">
                <a:latin typeface="Calibri" panose="020F0502020204030204" pitchFamily="34" charset="0"/>
              </a:rPr>
              <a:t>vol</a:t>
            </a:r>
            <a:r>
              <a:rPr lang="en-GB" sz="1700" dirty="0">
                <a:latin typeface="Calibri" panose="020F0502020204030204" pitchFamily="34" charset="0"/>
              </a:rPr>
              <a:t> 29: 282-290</a:t>
            </a:r>
          </a:p>
          <a:p>
            <a:endParaRPr lang="en-GB" b="1" dirty="0">
              <a:latin typeface="Calibri" panose="020F0502020204030204" pitchFamily="34" charset="0"/>
            </a:endParaRPr>
          </a:p>
          <a:p>
            <a:pPr>
              <a:buNone/>
            </a:pPr>
            <a:r>
              <a:rPr lang="en-GB" sz="1200" b="1" u="sng" dirty="0">
                <a:latin typeface="Calibri" panose="020F0502020204030204" pitchFamily="34" charset="0"/>
              </a:rPr>
              <a:t> </a:t>
            </a:r>
            <a:endParaRPr lang="en-GB" dirty="0">
              <a:latin typeface="Calibri" panose="020F0502020204030204" pitchFamily="34" charset="0"/>
            </a:endParaRPr>
          </a:p>
          <a:p>
            <a:endParaRPr lang="en-GB" dirty="0"/>
          </a:p>
        </p:txBody>
      </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5528" y="5517232"/>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udio 3">
            <a:hlinkClick r:id="" action="ppaction://media"/>
            <a:extLst>
              <a:ext uri="{FF2B5EF4-FFF2-40B4-BE49-F238E27FC236}">
                <a16:creationId xmlns:a16="http://schemas.microsoft.com/office/drawing/2014/main" id="{7C5341B5-5B3E-4240-BA77-7D329F0AB58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624422431"/>
      </p:ext>
    </p:extLst>
  </p:cSld>
  <p:clrMapOvr>
    <a:masterClrMapping/>
  </p:clrMapOvr>
  <mc:AlternateContent xmlns:mc="http://schemas.openxmlformats.org/markup-compatibility/2006" xmlns:p14="http://schemas.microsoft.com/office/powerpoint/2010/main">
    <mc:Choice Requires="p14">
      <p:transition spd="slow" p14:dur="2000" advTm="25486"/>
    </mc:Choice>
    <mc:Fallback xmlns="">
      <p:transition spd="slow" advTm="254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79512" y="908720"/>
            <a:ext cx="7560840" cy="4965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67544" y="260648"/>
            <a:ext cx="4104456" cy="584775"/>
          </a:xfrm>
          <a:prstGeom prst="rect">
            <a:avLst/>
          </a:prstGeom>
        </p:spPr>
        <p:txBody>
          <a:bodyPr wrap="square">
            <a:spAutoFit/>
          </a:bodyPr>
          <a:lstStyle/>
          <a:p>
            <a:r>
              <a:rPr lang="en-GB" sz="3200" b="1" dirty="0">
                <a:solidFill>
                  <a:srgbClr val="0070C0"/>
                </a:solidFill>
              </a:rPr>
              <a:t>What is ICON?</a:t>
            </a:r>
          </a:p>
        </p:txBody>
      </p:sp>
      <p:pic>
        <p:nvPicPr>
          <p:cNvPr id="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6256" y="5905193"/>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udio 2">
            <a:hlinkClick r:id="" action="ppaction://media"/>
            <a:extLst>
              <a:ext uri="{FF2B5EF4-FFF2-40B4-BE49-F238E27FC236}">
                <a16:creationId xmlns:a16="http://schemas.microsoft.com/office/drawing/2014/main" id="{FB9D312C-B51E-7147-A872-BCBA7EB90E5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898421708"/>
      </p:ext>
    </p:extLst>
  </p:cSld>
  <p:clrMapOvr>
    <a:masterClrMapping/>
  </p:clrMapOvr>
  <mc:AlternateContent xmlns:mc="http://schemas.openxmlformats.org/markup-compatibility/2006" xmlns:p14="http://schemas.microsoft.com/office/powerpoint/2010/main">
    <mc:Choice Requires="p14">
      <p:transition spd="slow" p14:dur="2000" advTm="79367"/>
    </mc:Choice>
    <mc:Fallback xmlns="">
      <p:transition spd="slow" advTm="793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4624"/>
            <a:ext cx="8229600" cy="1143000"/>
          </a:xfrm>
        </p:spPr>
        <p:txBody>
          <a:bodyPr>
            <a:normAutofit/>
          </a:bodyPr>
          <a:lstStyle/>
          <a:p>
            <a:r>
              <a:rPr lang="en-GB" b="1" dirty="0">
                <a:solidFill>
                  <a:srgbClr val="0070C0"/>
                </a:solidFill>
              </a:rPr>
              <a:t>Implementing ICON</a:t>
            </a:r>
          </a:p>
        </p:txBody>
      </p:sp>
      <p:sp>
        <p:nvSpPr>
          <p:cNvPr id="3" name="Content Placeholder 2"/>
          <p:cNvSpPr>
            <a:spLocks noGrp="1"/>
          </p:cNvSpPr>
          <p:nvPr>
            <p:ph idx="1"/>
          </p:nvPr>
        </p:nvSpPr>
        <p:spPr>
          <a:xfrm>
            <a:off x="457200" y="1000947"/>
            <a:ext cx="8229600" cy="4983162"/>
          </a:xfrm>
        </p:spPr>
        <p:txBody>
          <a:bodyPr>
            <a:normAutofit fontScale="92500" lnSpcReduction="20000"/>
          </a:bodyPr>
          <a:lstStyle/>
          <a:p>
            <a:r>
              <a:rPr lang="en-GB" sz="2800" dirty="0"/>
              <a:t>Research shows that AHT prevention programmes are most effective when the same message is given by different professionals on a number of occasions.</a:t>
            </a:r>
          </a:p>
          <a:p>
            <a:endParaRPr lang="en-GB" sz="2800" dirty="0"/>
          </a:p>
          <a:p>
            <a:r>
              <a:rPr lang="en-GB" sz="2800" dirty="0"/>
              <a:t>For those babies born prematurely or requiring neonatal intensive care, it is recommended that the Premature Baby ICON leaflet should be given to both parents and the ICON message discussed with them as part of the discharge planning for their baby</a:t>
            </a:r>
          </a:p>
          <a:p>
            <a:endParaRPr lang="en-GB" sz="2800" dirty="0"/>
          </a:p>
          <a:p>
            <a:r>
              <a:rPr lang="en-GB" sz="2800" dirty="0"/>
              <a:t>The ICON  message can then be reinforced and parents supported by Health Visitors, specialist community neonatal nursing teams and GPs</a:t>
            </a:r>
          </a:p>
          <a:p>
            <a:endParaRPr lang="en-GB" sz="2800" dirty="0"/>
          </a:p>
          <a:p>
            <a:endParaRPr lang="en-GB" dirty="0"/>
          </a:p>
        </p:txBody>
      </p:sp>
      <p:pic>
        <p:nvPicPr>
          <p:cNvPr id="4" name="Picture 3">
            <a:extLst>
              <a:ext uri="{FF2B5EF4-FFF2-40B4-BE49-F238E27FC236}">
                <a16:creationId xmlns:a16="http://schemas.microsoft.com/office/drawing/2014/main" id="{41D4DC9F-8975-4EA1-8DE2-D00C9DA2E1F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4248" y="5837411"/>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udio 4">
            <a:hlinkClick r:id="" action="ppaction://media"/>
            <a:extLst>
              <a:ext uri="{FF2B5EF4-FFF2-40B4-BE49-F238E27FC236}">
                <a16:creationId xmlns:a16="http://schemas.microsoft.com/office/drawing/2014/main" id="{047458F3-6E17-2147-8952-5888E7A1DEB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3470910217"/>
      </p:ext>
    </p:extLst>
  </p:cSld>
  <p:clrMapOvr>
    <a:masterClrMapping/>
  </p:clrMapOvr>
  <mc:AlternateContent xmlns:mc="http://schemas.openxmlformats.org/markup-compatibility/2006" xmlns:p14="http://schemas.microsoft.com/office/powerpoint/2010/main">
    <mc:Choice Requires="p14">
      <p:transition spd="slow" p14:dur="2000" advTm="26775"/>
    </mc:Choice>
    <mc:Fallback xmlns="">
      <p:transition spd="slow" advTm="267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rPr>
              <a:t>The  ICON Touchpoints</a:t>
            </a:r>
          </a:p>
        </p:txBody>
      </p:sp>
      <p:sp>
        <p:nvSpPr>
          <p:cNvPr id="3" name="Content Placeholder 2"/>
          <p:cNvSpPr>
            <a:spLocks noGrp="1"/>
          </p:cNvSpPr>
          <p:nvPr>
            <p:ph idx="1"/>
          </p:nvPr>
        </p:nvSpPr>
        <p:spPr>
          <a:xfrm>
            <a:off x="457200" y="1196752"/>
            <a:ext cx="8229600" cy="4929411"/>
          </a:xfrm>
        </p:spPr>
        <p:txBody>
          <a:bodyPr>
            <a:normAutofit fontScale="92500"/>
          </a:bodyPr>
          <a:lstStyle/>
          <a:p>
            <a:pPr marL="0" indent="0">
              <a:buNone/>
            </a:pPr>
            <a:r>
              <a:rPr lang="en-GB" dirty="0"/>
              <a:t>Each area can deliver ICON through additional routes e.g. </a:t>
            </a:r>
            <a:r>
              <a:rPr lang="en-GB" dirty="0" err="1"/>
              <a:t>antenatally</a:t>
            </a:r>
            <a:r>
              <a:rPr lang="en-GB" dirty="0"/>
              <a:t>, via 0-19 teams.  The touchpoints below represent the CORE ICON programme.</a:t>
            </a:r>
          </a:p>
          <a:p>
            <a:r>
              <a:rPr lang="en-GB" dirty="0"/>
              <a:t>In hospital/at home following delivery before the Mother and baby are discharged (this is the time when men are often present and the opportunity to engage with men at this point is crucial). The leaflet provided and explained in detail using the ICON script as a guide if necessary.</a:t>
            </a:r>
          </a:p>
        </p:txBody>
      </p:sp>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5660236"/>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udio 5">
            <a:hlinkClick r:id="" action="ppaction://media"/>
            <a:extLst>
              <a:ext uri="{FF2B5EF4-FFF2-40B4-BE49-F238E27FC236}">
                <a16:creationId xmlns:a16="http://schemas.microsoft.com/office/drawing/2014/main" id="{078CADAF-9457-9A4E-AFC4-7CE924C3C2B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2105874947"/>
      </p:ext>
    </p:extLst>
  </p:cSld>
  <p:clrMapOvr>
    <a:masterClrMapping/>
  </p:clrMapOvr>
  <mc:AlternateContent xmlns:mc="http://schemas.openxmlformats.org/markup-compatibility/2006" xmlns:p14="http://schemas.microsoft.com/office/powerpoint/2010/main">
    <mc:Choice Requires="p14">
      <p:transition spd="slow" p14:dur="2000" advTm="52941"/>
    </mc:Choice>
    <mc:Fallback xmlns="">
      <p:transition spd="slow" advTm="529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rPr>
              <a:t>ICON Touchpoints (</a:t>
            </a:r>
            <a:r>
              <a:rPr lang="en-GB" b="1" dirty="0" err="1">
                <a:solidFill>
                  <a:srgbClr val="0070C0"/>
                </a:solidFill>
              </a:rPr>
              <a:t>cont</a:t>
            </a:r>
            <a:r>
              <a:rPr lang="en-GB" b="1" dirty="0">
                <a:solidFill>
                  <a:srgbClr val="0070C0"/>
                </a:solidFill>
              </a:rPr>
              <a:t>)</a:t>
            </a:r>
          </a:p>
        </p:txBody>
      </p:sp>
      <p:sp>
        <p:nvSpPr>
          <p:cNvPr id="3" name="Content Placeholder 2"/>
          <p:cNvSpPr>
            <a:spLocks noGrp="1"/>
          </p:cNvSpPr>
          <p:nvPr>
            <p:ph idx="1"/>
          </p:nvPr>
        </p:nvSpPr>
        <p:spPr>
          <a:xfrm>
            <a:off x="179512" y="1276515"/>
            <a:ext cx="8661648" cy="4816781"/>
          </a:xfrm>
        </p:spPr>
        <p:txBody>
          <a:bodyPr>
            <a:normAutofit fontScale="92500" lnSpcReduction="20000"/>
          </a:bodyPr>
          <a:lstStyle/>
          <a:p>
            <a:r>
              <a:rPr lang="en-GB" dirty="0"/>
              <a:t>Within the first 10 days during Community Midwife visit (a light touch reminder)</a:t>
            </a:r>
          </a:p>
          <a:p>
            <a:r>
              <a:rPr lang="en-GB" dirty="0"/>
              <a:t>Between 10 and 14 days during Health Visitor contact (a light touch reminder and conversation about comforting techniques)</a:t>
            </a:r>
          </a:p>
          <a:p>
            <a:r>
              <a:rPr lang="en-GB" dirty="0"/>
              <a:t>Around 3 weeks via text/telephone/visit/clinic contact by Health Visiting service (a light touch reminder and conversation about a plan about how to cope)</a:t>
            </a:r>
          </a:p>
          <a:p>
            <a:r>
              <a:rPr lang="en-GB" dirty="0"/>
              <a:t>At the 6/8 week check with GP (a questionnaire included in RCGP national toolkit)</a:t>
            </a:r>
          </a:p>
        </p:txBody>
      </p:sp>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1857" y="5733256"/>
            <a:ext cx="2142143" cy="1008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udio 5">
            <a:hlinkClick r:id="" action="ppaction://media"/>
            <a:extLst>
              <a:ext uri="{FF2B5EF4-FFF2-40B4-BE49-F238E27FC236}">
                <a16:creationId xmlns:a16="http://schemas.microsoft.com/office/drawing/2014/main" id="{8E898681-1945-024F-ADD1-B4C1F8F210A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3814861521"/>
      </p:ext>
    </p:extLst>
  </p:cSld>
  <p:clrMapOvr>
    <a:masterClrMapping/>
  </p:clrMapOvr>
  <mc:AlternateContent xmlns:mc="http://schemas.openxmlformats.org/markup-compatibility/2006" xmlns:p14="http://schemas.microsoft.com/office/powerpoint/2010/main">
    <mc:Choice Requires="p14">
      <p:transition spd="slow" p14:dur="2000" advTm="99944"/>
    </mc:Choice>
    <mc:Fallback xmlns="">
      <p:transition spd="slow" advTm="999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H:\Abusive Head Trauma Campaign\Photos from SS\image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315416"/>
            <a:ext cx="9145016" cy="87235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93304" y="332656"/>
            <a:ext cx="6779096" cy="1052736"/>
          </a:xfrm>
        </p:spPr>
        <p:txBody>
          <a:bodyPr>
            <a:normAutofit fontScale="90000"/>
          </a:bodyPr>
          <a:lstStyle/>
          <a:p>
            <a:r>
              <a:rPr lang="en-GB" b="1" dirty="0">
                <a:solidFill>
                  <a:schemeClr val="bg1"/>
                </a:solidFill>
              </a:rPr>
              <a:t>How can professionals help parents?</a:t>
            </a:r>
          </a:p>
        </p:txBody>
      </p:sp>
      <p:sp>
        <p:nvSpPr>
          <p:cNvPr id="3" name="Content Placeholder 2"/>
          <p:cNvSpPr>
            <a:spLocks noGrp="1"/>
          </p:cNvSpPr>
          <p:nvPr>
            <p:ph idx="1"/>
          </p:nvPr>
        </p:nvSpPr>
        <p:spPr>
          <a:xfrm>
            <a:off x="467544" y="1484784"/>
            <a:ext cx="8784976" cy="4824536"/>
          </a:xfrm>
        </p:spPr>
        <p:txBody>
          <a:bodyPr/>
          <a:lstStyle/>
          <a:p>
            <a:r>
              <a:rPr lang="en-GB" dirty="0">
                <a:solidFill>
                  <a:schemeClr val="bg1"/>
                </a:solidFill>
              </a:rPr>
              <a:t>By offering ICON as a way to avoid a situation where frustration can lead to  abuse</a:t>
            </a:r>
          </a:p>
          <a:p>
            <a:r>
              <a:rPr lang="en-GB" dirty="0">
                <a:solidFill>
                  <a:schemeClr val="bg1"/>
                </a:solidFill>
              </a:rPr>
              <a:t>By discussing the issues raised </a:t>
            </a:r>
          </a:p>
          <a:p>
            <a:r>
              <a:rPr lang="en-GB" dirty="0">
                <a:solidFill>
                  <a:schemeClr val="bg1"/>
                </a:solidFill>
              </a:rPr>
              <a:t>By talking through the key points in the ICON leaflet</a:t>
            </a:r>
          </a:p>
          <a:p>
            <a:r>
              <a:rPr lang="en-GB" dirty="0">
                <a:solidFill>
                  <a:schemeClr val="bg1"/>
                </a:solidFill>
              </a:rPr>
              <a:t>Showing ‘I Am Unshakeable’ video</a:t>
            </a:r>
          </a:p>
        </p:txBody>
      </p:sp>
      <p:pic>
        <p:nvPicPr>
          <p:cNvPr id="8" name="Audio 7">
            <a:hlinkClick r:id="" action="ppaction://media"/>
            <a:extLst>
              <a:ext uri="{FF2B5EF4-FFF2-40B4-BE49-F238E27FC236}">
                <a16:creationId xmlns:a16="http://schemas.microsoft.com/office/drawing/2014/main" id="{13D5FB0E-A4DA-4347-A869-F54484D7583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2348711766"/>
      </p:ext>
    </p:extLst>
  </p:cSld>
  <p:clrMapOvr>
    <a:masterClrMapping/>
  </p:clrMapOvr>
  <mc:AlternateContent xmlns:mc="http://schemas.openxmlformats.org/markup-compatibility/2006" xmlns:p14="http://schemas.microsoft.com/office/powerpoint/2010/main">
    <mc:Choice Requires="p14">
      <p:transition spd="slow" p14:dur="3000" advTm="13094">
        <p:fade/>
      </p:transition>
    </mc:Choice>
    <mc:Fallback xmlns="">
      <p:transition spd="slow" advTm="1309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rPr>
              <a:t>Aims of this training session</a:t>
            </a:r>
          </a:p>
        </p:txBody>
      </p:sp>
      <p:sp>
        <p:nvSpPr>
          <p:cNvPr id="3" name="Content Placeholder 2"/>
          <p:cNvSpPr>
            <a:spLocks noGrp="1"/>
          </p:cNvSpPr>
          <p:nvPr>
            <p:ph idx="1"/>
          </p:nvPr>
        </p:nvSpPr>
        <p:spPr>
          <a:xfrm>
            <a:off x="467544" y="1340768"/>
            <a:ext cx="8229600" cy="4669979"/>
          </a:xfrm>
        </p:spPr>
        <p:txBody>
          <a:bodyPr>
            <a:normAutofit lnSpcReduction="10000"/>
          </a:bodyPr>
          <a:lstStyle/>
          <a:p>
            <a:endParaRPr lang="en-GB" dirty="0"/>
          </a:p>
          <a:p>
            <a:r>
              <a:rPr lang="en-GB" sz="3000" dirty="0"/>
              <a:t>This training is designed to equip you with the knowledge, information and skills that you will need to discuss </a:t>
            </a:r>
            <a:r>
              <a:rPr lang="en-GB" sz="3000" b="1" dirty="0"/>
              <a:t>ICON:</a:t>
            </a:r>
            <a:r>
              <a:rPr lang="en-GB" sz="3000" dirty="0"/>
              <a:t> </a:t>
            </a:r>
            <a:r>
              <a:rPr lang="en-GB" sz="3000" b="1" dirty="0"/>
              <a:t>‘Babies cry, you can cope’ </a:t>
            </a:r>
            <a:r>
              <a:rPr lang="en-GB" sz="3000" dirty="0"/>
              <a:t>with parents and carers</a:t>
            </a:r>
          </a:p>
          <a:p>
            <a:r>
              <a:rPr lang="en-GB" sz="3000" dirty="0"/>
              <a:t>The training will help you to:</a:t>
            </a:r>
          </a:p>
          <a:p>
            <a:pPr lvl="1"/>
            <a:r>
              <a:rPr lang="en-GB" sz="2600" dirty="0"/>
              <a:t>share the message that crying in babies is normal </a:t>
            </a:r>
          </a:p>
          <a:p>
            <a:pPr lvl="1"/>
            <a:r>
              <a:rPr lang="en-GB" sz="2600" dirty="0"/>
              <a:t> support parents/carers to soothe their baby</a:t>
            </a:r>
          </a:p>
          <a:p>
            <a:pPr lvl="1"/>
            <a:r>
              <a:rPr lang="en-GB" sz="2600" dirty="0"/>
              <a:t>support parents to cope with a baby’s crying</a:t>
            </a:r>
          </a:p>
          <a:p>
            <a:pPr lvl="1"/>
            <a:r>
              <a:rPr lang="en-GB" sz="2600" dirty="0"/>
              <a:t>understand more about Abusive Head Trauma </a:t>
            </a:r>
          </a:p>
        </p:txBody>
      </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5500" y="5809300"/>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udio 5">
            <a:hlinkClick r:id="" action="ppaction://media"/>
            <a:extLst>
              <a:ext uri="{FF2B5EF4-FFF2-40B4-BE49-F238E27FC236}">
                <a16:creationId xmlns:a16="http://schemas.microsoft.com/office/drawing/2014/main" id="{1B7301E3-1728-4D40-A7D7-91A3028730F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145404755"/>
      </p:ext>
    </p:extLst>
  </p:cSld>
  <p:clrMapOvr>
    <a:masterClrMapping/>
  </p:clrMapOvr>
  <mc:AlternateContent xmlns:mc="http://schemas.openxmlformats.org/markup-compatibility/2006" xmlns:p14="http://schemas.microsoft.com/office/powerpoint/2010/main">
    <mc:Choice Requires="p14">
      <p:transition spd="slow" p14:dur="2000" advTm="29676"/>
    </mc:Choice>
    <mc:Fallback xmlns="">
      <p:transition spd="slow" advTm="296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b="1" dirty="0">
                <a:solidFill>
                  <a:srgbClr val="0070C0"/>
                </a:solidFill>
              </a:rPr>
              <a:t>Introducing ICON to a parent/carers</a:t>
            </a:r>
          </a:p>
        </p:txBody>
      </p:sp>
      <p:sp>
        <p:nvSpPr>
          <p:cNvPr id="3" name="Content Placeholder 2"/>
          <p:cNvSpPr>
            <a:spLocks noGrp="1"/>
          </p:cNvSpPr>
          <p:nvPr>
            <p:ph idx="1"/>
          </p:nvPr>
        </p:nvSpPr>
        <p:spPr/>
        <p:txBody>
          <a:bodyPr>
            <a:normAutofit fontScale="85000" lnSpcReduction="20000"/>
          </a:bodyPr>
          <a:lstStyle/>
          <a:p>
            <a:r>
              <a:rPr lang="en-GB" dirty="0"/>
              <a:t>Help parents understand that crying is normal… all parents can feel like this</a:t>
            </a:r>
          </a:p>
          <a:p>
            <a:r>
              <a:rPr lang="en-GB" dirty="0"/>
              <a:t>Make a positive effort to engage with male carer/dad</a:t>
            </a:r>
          </a:p>
          <a:p>
            <a:r>
              <a:rPr lang="en-GB" dirty="0"/>
              <a:t>Explain that crying is a normal part of development</a:t>
            </a:r>
          </a:p>
          <a:p>
            <a:r>
              <a:rPr lang="en-GB" dirty="0"/>
              <a:t>Reassure parents that babies are not doing this on purpose</a:t>
            </a:r>
          </a:p>
          <a:p>
            <a:r>
              <a:rPr lang="en-GB" dirty="0"/>
              <a:t>Support parents in  coping with their own emotions and stress (Coping with Crying Plan)</a:t>
            </a:r>
          </a:p>
          <a:p>
            <a:r>
              <a:rPr lang="en-GB" dirty="0"/>
              <a:t>Teach parents soothing and safe sleep techniques</a:t>
            </a:r>
          </a:p>
          <a:p>
            <a:r>
              <a:rPr lang="en-GB" dirty="0"/>
              <a:t>Inform parents/carers about sharing the ICON leaflet with anyone who cares for your baby. </a:t>
            </a:r>
          </a:p>
        </p:txBody>
      </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1856" y="5809301"/>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udio 3">
            <a:hlinkClick r:id="" action="ppaction://media"/>
            <a:extLst>
              <a:ext uri="{FF2B5EF4-FFF2-40B4-BE49-F238E27FC236}">
                <a16:creationId xmlns:a16="http://schemas.microsoft.com/office/drawing/2014/main" id="{1A81D0F7-130F-724E-8A4B-8E33284295B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3131164170"/>
      </p:ext>
    </p:extLst>
  </p:cSld>
  <p:clrMapOvr>
    <a:masterClrMapping/>
  </p:clrMapOvr>
  <mc:AlternateContent xmlns:mc="http://schemas.openxmlformats.org/markup-compatibility/2006" xmlns:p14="http://schemas.microsoft.com/office/powerpoint/2010/main">
    <mc:Choice Requires="p14">
      <p:transition spd="slow" p14:dur="2000" advTm="62160"/>
    </mc:Choice>
    <mc:Fallback xmlns="">
      <p:transition spd="slow" advTm="621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rPr>
              <a:t>ICON resources</a:t>
            </a:r>
          </a:p>
        </p:txBody>
      </p:sp>
      <p:sp>
        <p:nvSpPr>
          <p:cNvPr id="3" name="Content Placeholder 2"/>
          <p:cNvSpPr>
            <a:spLocks noGrp="1"/>
          </p:cNvSpPr>
          <p:nvPr>
            <p:ph idx="1"/>
          </p:nvPr>
        </p:nvSpPr>
        <p:spPr/>
        <p:txBody>
          <a:bodyPr>
            <a:normAutofit lnSpcReduction="10000"/>
          </a:bodyPr>
          <a:lstStyle/>
          <a:p>
            <a:r>
              <a:rPr lang="en-GB" dirty="0"/>
              <a:t>Leaflet</a:t>
            </a:r>
          </a:p>
          <a:p>
            <a:r>
              <a:rPr lang="en-GB" dirty="0"/>
              <a:t>Stickers</a:t>
            </a:r>
          </a:p>
          <a:p>
            <a:r>
              <a:rPr lang="en-GB" dirty="0"/>
              <a:t>Fridge magnets</a:t>
            </a:r>
          </a:p>
          <a:p>
            <a:r>
              <a:rPr lang="en-GB" dirty="0"/>
              <a:t>I  Am Unshakeable video</a:t>
            </a:r>
          </a:p>
          <a:p>
            <a:r>
              <a:rPr lang="en-GB" dirty="0"/>
              <a:t>Coping with Crying Plan</a:t>
            </a:r>
          </a:p>
          <a:p>
            <a:r>
              <a:rPr lang="en-GB" dirty="0"/>
              <a:t>GP questionnaire</a:t>
            </a:r>
          </a:p>
          <a:p>
            <a:r>
              <a:rPr lang="en-GB" dirty="0"/>
              <a:t>Series of short videos</a:t>
            </a:r>
          </a:p>
          <a:p>
            <a:r>
              <a:rPr lang="en-GB" dirty="0"/>
              <a:t>C is for Comforting methods infographic</a:t>
            </a:r>
          </a:p>
        </p:txBody>
      </p:sp>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5882035"/>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udio 4">
            <a:hlinkClick r:id="" action="ppaction://media"/>
            <a:extLst>
              <a:ext uri="{FF2B5EF4-FFF2-40B4-BE49-F238E27FC236}">
                <a16:creationId xmlns:a16="http://schemas.microsoft.com/office/drawing/2014/main" id="{449F4B18-A5B5-9E43-A35D-789164283EA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3613826326"/>
      </p:ext>
    </p:extLst>
  </p:cSld>
  <p:clrMapOvr>
    <a:masterClrMapping/>
  </p:clrMapOvr>
  <mc:AlternateContent xmlns:mc="http://schemas.openxmlformats.org/markup-compatibility/2006" xmlns:p14="http://schemas.microsoft.com/office/powerpoint/2010/main">
    <mc:Choice Requires="p14">
      <p:transition spd="slow" p14:dur="2000" advTm="40028"/>
    </mc:Choice>
    <mc:Fallback xmlns="">
      <p:transition spd="slow" advTm="400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33266">
            <a:off x="4768564" y="1207296"/>
            <a:ext cx="3965780" cy="4529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Abusive Head Trauma Campaign\final materials\Iconposterlowr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43344">
            <a:off x="557251" y="337731"/>
            <a:ext cx="4158320" cy="62686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8104" y="5902913"/>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Audio 1">
            <a:hlinkClick r:id="" action="ppaction://media"/>
            <a:extLst>
              <a:ext uri="{FF2B5EF4-FFF2-40B4-BE49-F238E27FC236}">
                <a16:creationId xmlns:a16="http://schemas.microsoft.com/office/drawing/2014/main" id="{60BBC0F3-FB70-034A-B764-089065F7AEA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1193134069"/>
      </p:ext>
    </p:extLst>
  </p:cSld>
  <p:clrMapOvr>
    <a:masterClrMapping/>
  </p:clrMapOvr>
  <mc:AlternateContent xmlns:mc="http://schemas.openxmlformats.org/markup-compatibility/2006" xmlns:p14="http://schemas.microsoft.com/office/powerpoint/2010/main">
    <mc:Choice Requires="p14">
      <p:transition spd="slow" p14:dur="2000" advTm="13643"/>
    </mc:Choice>
    <mc:Fallback xmlns="">
      <p:transition spd="slow" advTm="136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d:b36b4b07-4deb-4952-a153-d365f3d0f455@GBRP265.PROD.OUTLOOK.COM"/>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332656"/>
            <a:ext cx="3672408" cy="4896544"/>
          </a:xfrm>
          <a:prstGeom prst="rect">
            <a:avLst/>
          </a:prstGeom>
          <a:noFill/>
          <a:ln>
            <a:noFill/>
          </a:ln>
        </p:spPr>
      </p:pic>
      <p:pic>
        <p:nvPicPr>
          <p:cNvPr id="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4248" y="5589240"/>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4" descr="A picture containing text&#10;&#10;Description automatically generated">
            <a:extLst>
              <a:ext uri="{FF2B5EF4-FFF2-40B4-BE49-F238E27FC236}">
                <a16:creationId xmlns:a16="http://schemas.microsoft.com/office/drawing/2014/main" id="{418FB9F2-2159-A744-A60D-6DCA88FC001E}"/>
              </a:ext>
            </a:extLst>
          </p:cNvPr>
          <p:cNvPicPr>
            <a:picLocks/>
          </p:cNvPicPr>
          <p:nvPr/>
        </p:nvPicPr>
        <p:blipFill>
          <a:blip r:embed="rId7"/>
          <a:stretch>
            <a:fillRect/>
          </a:stretch>
        </p:blipFill>
        <p:spPr>
          <a:xfrm rot="561002">
            <a:off x="2612151" y="1166018"/>
            <a:ext cx="3190106" cy="4525963"/>
          </a:xfrm>
          <a:prstGeom prst="rect">
            <a:avLst/>
          </a:prstGeom>
        </p:spPr>
      </p:pic>
      <p:pic>
        <p:nvPicPr>
          <p:cNvPr id="7" name="Content Placeholder 5" descr="Graphical user interface&#10;&#10;Description automatically generated with low confidence">
            <a:extLst>
              <a:ext uri="{FF2B5EF4-FFF2-40B4-BE49-F238E27FC236}">
                <a16:creationId xmlns:a16="http://schemas.microsoft.com/office/drawing/2014/main" id="{7B1CCFDE-E046-1940-AF10-332C8776901E}"/>
              </a:ext>
            </a:extLst>
          </p:cNvPr>
          <p:cNvPicPr>
            <a:picLocks/>
          </p:cNvPicPr>
          <p:nvPr/>
        </p:nvPicPr>
        <p:blipFill>
          <a:blip r:embed="rId8"/>
          <a:stretch>
            <a:fillRect/>
          </a:stretch>
        </p:blipFill>
        <p:spPr>
          <a:xfrm rot="21144635">
            <a:off x="5356918" y="519776"/>
            <a:ext cx="3315977" cy="5001419"/>
          </a:xfrm>
          <a:prstGeom prst="rect">
            <a:avLst/>
          </a:prstGeom>
        </p:spPr>
      </p:pic>
      <p:pic>
        <p:nvPicPr>
          <p:cNvPr id="1026" name="Picture 2" descr="Speech, reading and translation support added to our website - Athletics &amp;  Running">
            <a:extLst>
              <a:ext uri="{FF2B5EF4-FFF2-40B4-BE49-F238E27FC236}">
                <a16:creationId xmlns:a16="http://schemas.microsoft.com/office/drawing/2014/main" id="{D1BD64A2-82B4-2A43-A187-153884ED7A5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0812" y="4626943"/>
            <a:ext cx="384810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9" name="Audio 8">
            <a:hlinkClick r:id="" action="ppaction://media"/>
            <a:extLst>
              <a:ext uri="{FF2B5EF4-FFF2-40B4-BE49-F238E27FC236}">
                <a16:creationId xmlns:a16="http://schemas.microsoft.com/office/drawing/2014/main" id="{97761961-3AAF-A946-9461-A9F572F76B31}"/>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2354678786"/>
      </p:ext>
    </p:extLst>
  </p:cSld>
  <p:clrMapOvr>
    <a:masterClrMapping/>
  </p:clrMapOvr>
  <mc:AlternateContent xmlns:mc="http://schemas.openxmlformats.org/markup-compatibility/2006" xmlns:p14="http://schemas.microsoft.com/office/powerpoint/2010/main">
    <mc:Choice Requires="p14">
      <p:transition spd="slow" p14:dur="2000" advTm="49293"/>
    </mc:Choice>
    <mc:Fallback xmlns="">
      <p:transition spd="slow" advTm="492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 y="0"/>
            <a:ext cx="8229600" cy="1143000"/>
          </a:xfrm>
        </p:spPr>
        <p:txBody>
          <a:bodyPr/>
          <a:lstStyle/>
          <a:p>
            <a:r>
              <a:rPr lang="en-GB" dirty="0"/>
              <a:t>Thank you!</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1340768"/>
            <a:ext cx="5328592" cy="5328592"/>
          </a:xfrm>
          <a:prstGeom prst="rect">
            <a:avLst/>
          </a:prstGeom>
        </p:spPr>
      </p:pic>
      <p:pic>
        <p:nvPicPr>
          <p:cNvPr id="4" name="Audio 3">
            <a:hlinkClick r:id="" action="ppaction://media"/>
            <a:extLst>
              <a:ext uri="{FF2B5EF4-FFF2-40B4-BE49-F238E27FC236}">
                <a16:creationId xmlns:a16="http://schemas.microsoft.com/office/drawing/2014/main" id="{B2073DF2-04CE-5249-8699-50FB9AD9CB2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1723676364"/>
      </p:ext>
    </p:extLst>
  </p:cSld>
  <p:clrMapOvr>
    <a:masterClrMapping/>
  </p:clrMapOvr>
  <mc:AlternateContent xmlns:mc="http://schemas.openxmlformats.org/markup-compatibility/2006" xmlns:p14="http://schemas.microsoft.com/office/powerpoint/2010/main">
    <mc:Choice Requires="p14">
      <p:transition spd="slow" p14:dur="2000" advTm="14480"/>
    </mc:Choice>
    <mc:Fallback xmlns="">
      <p:transition spd="slow" advTm="144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856"/>
            <a:ext cx="7239000" cy="1143000"/>
          </a:xfrm>
        </p:spPr>
        <p:txBody>
          <a:bodyPr>
            <a:normAutofit fontScale="90000"/>
          </a:bodyPr>
          <a:lstStyle/>
          <a:p>
            <a:r>
              <a:rPr lang="en-GB" b="1" dirty="0">
                <a:solidFill>
                  <a:srgbClr val="0070C0"/>
                </a:solidFill>
                <a:latin typeface="Calibri" panose="020F0502020204030204" pitchFamily="34" charset="0"/>
              </a:rPr>
              <a:t>What is Abusive Head Trauma?</a:t>
            </a:r>
          </a:p>
        </p:txBody>
      </p:sp>
      <p:sp>
        <p:nvSpPr>
          <p:cNvPr id="3" name="Content Placeholder 2"/>
          <p:cNvSpPr>
            <a:spLocks noGrp="1"/>
          </p:cNvSpPr>
          <p:nvPr>
            <p:ph idx="1"/>
          </p:nvPr>
        </p:nvSpPr>
        <p:spPr>
          <a:xfrm>
            <a:off x="467544" y="980728"/>
            <a:ext cx="8424936" cy="5062344"/>
          </a:xfrm>
        </p:spPr>
        <p:txBody>
          <a:bodyPr>
            <a:normAutofit fontScale="92500" lnSpcReduction="20000"/>
          </a:bodyPr>
          <a:lstStyle/>
          <a:p>
            <a:r>
              <a:rPr lang="en-GB" dirty="0">
                <a:latin typeface="Calibri" panose="020F0502020204030204" pitchFamily="34" charset="0"/>
              </a:rPr>
              <a:t>Also known as Shaken Baby Syndrome, is Child Abuse</a:t>
            </a:r>
          </a:p>
          <a:p>
            <a:r>
              <a:rPr lang="en-GB" dirty="0">
                <a:latin typeface="Calibri" panose="020F0502020204030204" pitchFamily="34" charset="0"/>
              </a:rPr>
              <a:t>Catastrophic injuries: </a:t>
            </a:r>
          </a:p>
          <a:p>
            <a:pPr lvl="1"/>
            <a:r>
              <a:rPr lang="en-GB" dirty="0">
                <a:latin typeface="Calibri" panose="020F0502020204030204" pitchFamily="34" charset="0"/>
              </a:rPr>
              <a:t>Brain injuries</a:t>
            </a:r>
          </a:p>
          <a:p>
            <a:pPr lvl="1"/>
            <a:r>
              <a:rPr lang="en-GB" dirty="0">
                <a:latin typeface="Calibri" panose="020F0502020204030204" pitchFamily="34" charset="0"/>
              </a:rPr>
              <a:t>Bleeding behind the eyes</a:t>
            </a:r>
          </a:p>
          <a:p>
            <a:pPr lvl="1"/>
            <a:r>
              <a:rPr lang="en-GB" dirty="0">
                <a:latin typeface="Calibri" panose="020F0502020204030204" pitchFamily="34" charset="0"/>
              </a:rPr>
              <a:t>Bony injuries</a:t>
            </a:r>
          </a:p>
          <a:p>
            <a:r>
              <a:rPr lang="en-GB" dirty="0"/>
              <a:t>Our goal for ICON is to communicate to parents/carers that they can expect crying, prepare for it and cope with it</a:t>
            </a:r>
          </a:p>
          <a:p>
            <a:r>
              <a:rPr lang="en-GB" dirty="0"/>
              <a:t>Our aim is to reduce the incidence of AHT triggered by crying </a:t>
            </a:r>
          </a:p>
          <a:p>
            <a:r>
              <a:rPr lang="en-GB" dirty="0"/>
              <a:t>https://iconcope.org/parentsadvice/</a:t>
            </a:r>
          </a:p>
          <a:p>
            <a:endParaRPr lang="en-GB" dirty="0"/>
          </a:p>
          <a:p>
            <a:endParaRPr lang="en-GB" dirty="0">
              <a:latin typeface="Calibri" panose="020F0502020204030204" pitchFamily="34" charset="0"/>
            </a:endParaRPr>
          </a:p>
          <a:p>
            <a:pPr marL="0" indent="0">
              <a:buNone/>
            </a:pPr>
            <a:endParaRPr lang="en-GB" dirty="0"/>
          </a:p>
        </p:txBody>
      </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3577" y="5589240"/>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udio 5">
            <a:hlinkClick r:id="" action="ppaction://media"/>
            <a:extLst>
              <a:ext uri="{FF2B5EF4-FFF2-40B4-BE49-F238E27FC236}">
                <a16:creationId xmlns:a16="http://schemas.microsoft.com/office/drawing/2014/main" id="{F0AB6CBF-1F42-1849-A2AA-5E8738DE83A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2433889006"/>
      </p:ext>
    </p:extLst>
  </p:cSld>
  <p:clrMapOvr>
    <a:masterClrMapping/>
  </p:clrMapOvr>
  <mc:AlternateContent xmlns:mc="http://schemas.openxmlformats.org/markup-compatibility/2006" xmlns:p14="http://schemas.microsoft.com/office/powerpoint/2010/main">
    <mc:Choice Requires="p14">
      <p:transition spd="slow" p14:dur="2000" advTm="36123"/>
    </mc:Choice>
    <mc:Fallback xmlns="">
      <p:transition spd="slow" advTm="361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b="1" dirty="0">
                <a:solidFill>
                  <a:srgbClr val="0070C0"/>
                </a:solidFill>
              </a:rPr>
              <a:t>More facts about Abusive Head Trauma</a:t>
            </a:r>
            <a:endParaRPr lang="en-GB" dirty="0">
              <a:solidFill>
                <a:srgbClr val="0070C0"/>
              </a:solidFill>
            </a:endParaRPr>
          </a:p>
        </p:txBody>
      </p:sp>
      <p:sp>
        <p:nvSpPr>
          <p:cNvPr id="3" name="Content Placeholder 2"/>
          <p:cNvSpPr>
            <a:spLocks noGrp="1"/>
          </p:cNvSpPr>
          <p:nvPr>
            <p:ph idx="1"/>
          </p:nvPr>
        </p:nvSpPr>
        <p:spPr/>
        <p:txBody>
          <a:bodyPr>
            <a:normAutofit/>
          </a:bodyPr>
          <a:lstStyle/>
          <a:p>
            <a:r>
              <a:rPr lang="en-GB" dirty="0"/>
              <a:t>AHT is the most common cause of death or long term disability in babies</a:t>
            </a:r>
          </a:p>
          <a:p>
            <a:r>
              <a:rPr lang="en-GB" dirty="0"/>
              <a:t>24 out of 100, 000 hospital admissions for babies are due to abusive head trauma</a:t>
            </a:r>
          </a:p>
          <a:p>
            <a:r>
              <a:rPr lang="en-GB" dirty="0"/>
              <a:t>200 children are killed or hurt annually in the UK </a:t>
            </a:r>
          </a:p>
          <a:p>
            <a:r>
              <a:rPr lang="en-GB" dirty="0"/>
              <a:t>These figures certainly underestimate the real numbers involved</a:t>
            </a:r>
          </a:p>
        </p:txBody>
      </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1857" y="5861427"/>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udio 5">
            <a:hlinkClick r:id="" action="ppaction://media"/>
            <a:extLst>
              <a:ext uri="{FF2B5EF4-FFF2-40B4-BE49-F238E27FC236}">
                <a16:creationId xmlns:a16="http://schemas.microsoft.com/office/drawing/2014/main" id="{B7D544C4-E5E9-7A48-90F9-4BE833819D1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3281543348"/>
      </p:ext>
    </p:extLst>
  </p:cSld>
  <p:clrMapOvr>
    <a:masterClrMapping/>
  </p:clrMapOvr>
  <mc:AlternateContent xmlns:mc="http://schemas.openxmlformats.org/markup-compatibility/2006" xmlns:p14="http://schemas.microsoft.com/office/powerpoint/2010/main">
    <mc:Choice Requires="p14">
      <p:transition spd="slow" p14:dur="2000" advTm="19512"/>
    </mc:Choice>
    <mc:Fallback xmlns="">
      <p:transition spd="slow" advTm="195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239000" cy="576064"/>
          </a:xfrm>
        </p:spPr>
        <p:txBody>
          <a:bodyPr>
            <a:noAutofit/>
          </a:bodyPr>
          <a:lstStyle/>
          <a:p>
            <a:r>
              <a:rPr lang="en-GB" b="1" dirty="0">
                <a:solidFill>
                  <a:srgbClr val="0070C0"/>
                </a:solidFill>
                <a:latin typeface="Calibri" panose="020F0502020204030204" pitchFamily="34" charset="0"/>
              </a:rPr>
              <a:t>WHO SHAKES and why?</a:t>
            </a:r>
          </a:p>
        </p:txBody>
      </p:sp>
      <p:sp>
        <p:nvSpPr>
          <p:cNvPr id="3" name="Content Placeholder 2"/>
          <p:cNvSpPr>
            <a:spLocks noGrp="1"/>
          </p:cNvSpPr>
          <p:nvPr>
            <p:ph idx="1"/>
          </p:nvPr>
        </p:nvSpPr>
        <p:spPr>
          <a:xfrm>
            <a:off x="467545" y="836712"/>
            <a:ext cx="8280919" cy="5472608"/>
          </a:xfrm>
        </p:spPr>
        <p:txBody>
          <a:bodyPr>
            <a:normAutofit fontScale="85000" lnSpcReduction="10000"/>
          </a:bodyPr>
          <a:lstStyle/>
          <a:p>
            <a:r>
              <a:rPr lang="en-GB" b="1" dirty="0">
                <a:latin typeface="Calibri" panose="020F0502020204030204" pitchFamily="34" charset="0"/>
              </a:rPr>
              <a:t>70% perpetrators are males – fathers/male surrogates </a:t>
            </a:r>
          </a:p>
          <a:p>
            <a:r>
              <a:rPr lang="en-GB" dirty="0">
                <a:latin typeface="Calibri" panose="020F0502020204030204" pitchFamily="34" charset="0"/>
              </a:rPr>
              <a:t> Coping with crying can feel like living on a cliff edge</a:t>
            </a:r>
            <a:endParaRPr lang="en-GB" sz="2000" dirty="0">
              <a:latin typeface="Calibri" panose="020F0502020204030204" pitchFamily="34" charset="0"/>
            </a:endParaRPr>
          </a:p>
          <a:p>
            <a:r>
              <a:rPr lang="en-GB" dirty="0">
                <a:latin typeface="Calibri" panose="020F0502020204030204" pitchFamily="34" charset="0"/>
              </a:rPr>
              <a:t>Caregivers lose control and shake </a:t>
            </a:r>
          </a:p>
          <a:p>
            <a:r>
              <a:rPr lang="en-GB" dirty="0">
                <a:latin typeface="Calibri" panose="020F0502020204030204" pitchFamily="34" charset="0"/>
              </a:rPr>
              <a:t>Can occur in every socio-economic group</a:t>
            </a:r>
          </a:p>
          <a:p>
            <a:r>
              <a:rPr lang="en-GB" dirty="0">
                <a:latin typeface="Calibri" panose="020F0502020204030204" pitchFamily="34" charset="0"/>
              </a:rPr>
              <a:t>Demonstrable relationship between the normal peak of crying and babies subject to AHT.</a:t>
            </a:r>
          </a:p>
          <a:p>
            <a:r>
              <a:rPr lang="en-GB" dirty="0">
                <a:latin typeface="Calibri" panose="020F0502020204030204" pitchFamily="34" charset="0"/>
              </a:rPr>
              <a:t>Increase in babies in the 1</a:t>
            </a:r>
            <a:r>
              <a:rPr lang="en-GB" baseline="30000" dirty="0">
                <a:latin typeface="Calibri" panose="020F0502020204030204" pitchFamily="34" charset="0"/>
              </a:rPr>
              <a:t>st</a:t>
            </a:r>
            <a:r>
              <a:rPr lang="en-GB" dirty="0">
                <a:latin typeface="Calibri" panose="020F0502020204030204" pitchFamily="34" charset="0"/>
              </a:rPr>
              <a:t> month of life, a peak at 6 weeks during the 2</a:t>
            </a:r>
            <a:r>
              <a:rPr lang="en-GB" baseline="30000" dirty="0">
                <a:latin typeface="Calibri" panose="020F0502020204030204" pitchFamily="34" charset="0"/>
              </a:rPr>
              <a:t>nd</a:t>
            </a:r>
            <a:r>
              <a:rPr lang="en-GB" dirty="0">
                <a:latin typeface="Calibri" panose="020F0502020204030204" pitchFamily="34" charset="0"/>
              </a:rPr>
              <a:t> month and a decrease during the 3</a:t>
            </a:r>
            <a:r>
              <a:rPr lang="en-GB" baseline="30000" dirty="0">
                <a:latin typeface="Calibri" panose="020F0502020204030204" pitchFamily="34" charset="0"/>
              </a:rPr>
              <a:t>rd</a:t>
            </a:r>
            <a:r>
              <a:rPr lang="en-GB" dirty="0">
                <a:latin typeface="Calibri" panose="020F0502020204030204" pitchFamily="34" charset="0"/>
              </a:rPr>
              <a:t> to 5</a:t>
            </a:r>
            <a:r>
              <a:rPr lang="en-GB" baseline="30000" dirty="0">
                <a:latin typeface="Calibri" panose="020F0502020204030204" pitchFamily="34" charset="0"/>
              </a:rPr>
              <a:t>th</a:t>
            </a:r>
            <a:r>
              <a:rPr lang="en-GB" dirty="0">
                <a:latin typeface="Calibri" panose="020F0502020204030204" pitchFamily="34" charset="0"/>
              </a:rPr>
              <a:t> months of life</a:t>
            </a:r>
          </a:p>
          <a:p>
            <a:r>
              <a:rPr lang="en-GB" dirty="0"/>
              <a:t>Research shows that babies are most likely to be shaken when they are 2-4 months old… the time when babies cry the most.</a:t>
            </a:r>
          </a:p>
          <a:p>
            <a:endParaRPr lang="en-GB" dirty="0">
              <a:latin typeface="Calibri" panose="020F0502020204030204" pitchFamily="34" charset="0"/>
            </a:endParaRPr>
          </a:p>
          <a:p>
            <a:endParaRPr lang="en-GB" dirty="0"/>
          </a:p>
        </p:txBody>
      </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6679" y="5708805"/>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udio 5">
            <a:hlinkClick r:id="" action="ppaction://media"/>
            <a:extLst>
              <a:ext uri="{FF2B5EF4-FFF2-40B4-BE49-F238E27FC236}">
                <a16:creationId xmlns:a16="http://schemas.microsoft.com/office/drawing/2014/main" id="{91DAF4B0-56D3-E647-AE33-05ED825444F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2408383228"/>
      </p:ext>
    </p:extLst>
  </p:cSld>
  <p:clrMapOvr>
    <a:masterClrMapping/>
  </p:clrMapOvr>
  <mc:AlternateContent xmlns:mc="http://schemas.openxmlformats.org/markup-compatibility/2006" xmlns:p14="http://schemas.microsoft.com/office/powerpoint/2010/main">
    <mc:Choice Requires="p14">
      <p:transition spd="slow" p14:dur="2000" advTm="67943"/>
    </mc:Choice>
    <mc:Fallback xmlns="">
      <p:transition spd="slow" advTm="679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7992888" cy="1224136"/>
          </a:xfrm>
        </p:spPr>
        <p:txBody>
          <a:bodyPr>
            <a:normAutofit fontScale="90000"/>
          </a:bodyPr>
          <a:lstStyle/>
          <a:p>
            <a:r>
              <a:rPr lang="en-GB" dirty="0">
                <a:solidFill>
                  <a:srgbClr val="0070C0"/>
                </a:solidFill>
                <a:latin typeface="Calibri" panose="020F0502020204030204" pitchFamily="34" charset="0"/>
              </a:rPr>
              <a:t>Normal Crying curve </a:t>
            </a:r>
            <a:br>
              <a:rPr lang="en-GB" dirty="0">
                <a:latin typeface="Calibri" panose="020F0502020204030204" pitchFamily="34" charset="0"/>
              </a:rPr>
            </a:br>
            <a:r>
              <a:rPr lang="en-GB" sz="1200" dirty="0">
                <a:latin typeface="Calibri" panose="020F0502020204030204" pitchFamily="34" charset="0"/>
              </a:rPr>
              <a:t>(Barr 1990)</a:t>
            </a:r>
            <a:br>
              <a:rPr lang="en-GB" dirty="0">
                <a:latin typeface="Calibri" panose="020F0502020204030204" pitchFamily="34" charset="0"/>
              </a:rPr>
            </a:br>
            <a:endParaRPr lang="en-GB" dirty="0">
              <a:latin typeface="Calibri" panose="020F0502020204030204" pitchFamily="34" charset="0"/>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1640" y="980728"/>
            <a:ext cx="6552728" cy="4673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6256" y="5653858"/>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udio 2">
            <a:hlinkClick r:id="" action="ppaction://media"/>
            <a:extLst>
              <a:ext uri="{FF2B5EF4-FFF2-40B4-BE49-F238E27FC236}">
                <a16:creationId xmlns:a16="http://schemas.microsoft.com/office/drawing/2014/main" id="{E074626B-F419-8742-B803-21BC8F47A30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2170127951"/>
      </p:ext>
    </p:extLst>
  </p:cSld>
  <p:clrMapOvr>
    <a:masterClrMapping/>
  </p:clrMapOvr>
  <mc:AlternateContent xmlns:mc="http://schemas.openxmlformats.org/markup-compatibility/2006" xmlns:p14="http://schemas.microsoft.com/office/powerpoint/2010/main">
    <mc:Choice Requires="p14">
      <p:transition spd="slow" p14:dur="2000" advTm="14960"/>
    </mc:Choice>
    <mc:Fallback xmlns="">
      <p:transition spd="slow" advTm="149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E3F834E-41DC-4B87-BF8E-3E56719CA6FD}"/>
              </a:ext>
            </a:extLst>
          </p:cNvPr>
          <p:cNvPicPr>
            <a:picLocks noGrp="1"/>
          </p:cNvPicPr>
          <p:nvPr>
            <p:ph idx="1"/>
          </p:nvPr>
        </p:nvPicPr>
        <p:blipFill rotWithShape="1">
          <a:blip r:embed="rId5"/>
          <a:srcRect l="5871" t="22335" r="33502" b="11137"/>
          <a:stretch/>
        </p:blipFill>
        <p:spPr bwMode="auto">
          <a:xfrm>
            <a:off x="1155237" y="135603"/>
            <a:ext cx="6833526" cy="5760640"/>
          </a:xfrm>
          <a:prstGeom prst="rect">
            <a:avLst/>
          </a:prstGeom>
          <a:ln>
            <a:noFill/>
          </a:ln>
          <a:extLst>
            <a:ext uri="{53640926-AAD7-44D8-BBD7-CCE9431645EC}">
              <a14:shadowObscured xmlns:a14="http://schemas.microsoft.com/office/drawing/2010/main"/>
            </a:ext>
          </a:extLst>
        </p:spPr>
      </p:pic>
      <p:pic>
        <p:nvPicPr>
          <p:cNvPr id="5" name="Picture 3">
            <a:extLst>
              <a:ext uri="{FF2B5EF4-FFF2-40B4-BE49-F238E27FC236}">
                <a16:creationId xmlns:a16="http://schemas.microsoft.com/office/drawing/2014/main" id="{22C28CC0-03FD-49D1-8CF3-0D294B6A19D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1857" y="5873115"/>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Audio 1">
            <a:hlinkClick r:id="" action="ppaction://media"/>
            <a:extLst>
              <a:ext uri="{FF2B5EF4-FFF2-40B4-BE49-F238E27FC236}">
                <a16:creationId xmlns:a16="http://schemas.microsoft.com/office/drawing/2014/main" id="{9FC3E7B9-CF2A-6E41-BD9E-DFB876C1837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3704700607"/>
      </p:ext>
    </p:extLst>
  </p:cSld>
  <p:clrMapOvr>
    <a:masterClrMapping/>
  </p:clrMapOvr>
  <mc:AlternateContent xmlns:mc="http://schemas.openxmlformats.org/markup-compatibility/2006" xmlns:p14="http://schemas.microsoft.com/office/powerpoint/2010/main">
    <mc:Choice Requires="p14">
      <p:transition spd="slow" p14:dur="2000" advTm="25044"/>
    </mc:Choice>
    <mc:Fallback xmlns="">
      <p:transition spd="slow" advTm="250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latin typeface="Calibri" panose="020F0502020204030204" pitchFamily="34" charset="0"/>
              </a:rPr>
              <a:t>Coping strategies</a:t>
            </a:r>
          </a:p>
        </p:txBody>
      </p:sp>
      <p:sp>
        <p:nvSpPr>
          <p:cNvPr id="3" name="Content Placeholder 2"/>
          <p:cNvSpPr>
            <a:spLocks noGrp="1"/>
          </p:cNvSpPr>
          <p:nvPr>
            <p:ph idx="1"/>
          </p:nvPr>
        </p:nvSpPr>
        <p:spPr>
          <a:xfrm>
            <a:off x="457252" y="1124744"/>
            <a:ext cx="8075188" cy="4968552"/>
          </a:xfrm>
        </p:spPr>
        <p:txBody>
          <a:bodyPr>
            <a:normAutofit/>
          </a:bodyPr>
          <a:lstStyle/>
          <a:p>
            <a:r>
              <a:rPr lang="en-GB" dirty="0">
                <a:latin typeface="Calibri" panose="020F0502020204030204" pitchFamily="34" charset="0"/>
              </a:rPr>
              <a:t>Success depends on controllability</a:t>
            </a:r>
          </a:p>
          <a:p>
            <a:r>
              <a:rPr lang="en-GB" dirty="0">
                <a:latin typeface="Calibri" panose="020F0502020204030204" pitchFamily="34" charset="0"/>
              </a:rPr>
              <a:t>Problem solving where the stressor cannot be controlled can lead to frustration and distress</a:t>
            </a:r>
          </a:p>
          <a:p>
            <a:r>
              <a:rPr lang="en-GB" dirty="0">
                <a:latin typeface="Calibri" panose="020F0502020204030204" pitchFamily="34" charset="0"/>
              </a:rPr>
              <a:t>support </a:t>
            </a:r>
            <a:r>
              <a:rPr lang="en-GB" i="1" dirty="0">
                <a:latin typeface="Calibri" panose="020F0502020204030204" pitchFamily="34" charset="0"/>
              </a:rPr>
              <a:t>through</a:t>
            </a:r>
            <a:r>
              <a:rPr lang="en-GB" dirty="0">
                <a:latin typeface="Calibri" panose="020F0502020204030204" pitchFamily="34" charset="0"/>
              </a:rPr>
              <a:t> the problem rather than </a:t>
            </a:r>
            <a:r>
              <a:rPr lang="en-GB" i="1" dirty="0">
                <a:latin typeface="Calibri" panose="020F0502020204030204" pitchFamily="34" charset="0"/>
              </a:rPr>
              <a:t>solving </a:t>
            </a:r>
            <a:r>
              <a:rPr lang="en-GB" dirty="0">
                <a:latin typeface="Calibri" panose="020F0502020204030204" pitchFamily="34" charset="0"/>
              </a:rPr>
              <a:t>the problem </a:t>
            </a:r>
          </a:p>
          <a:p>
            <a:r>
              <a:rPr lang="en-GB" dirty="0">
                <a:latin typeface="Calibri" panose="020F0502020204030204" pitchFamily="34" charset="0"/>
              </a:rPr>
              <a:t>The need for a careful approach towards a responsive professional intervention that is rooted in evidence is, therefore, crucial</a:t>
            </a:r>
          </a:p>
          <a:p>
            <a:endParaRPr lang="en-GB" dirty="0"/>
          </a:p>
        </p:txBody>
      </p:sp>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7828" y="5670044"/>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udio 5">
            <a:hlinkClick r:id="" action="ppaction://media"/>
            <a:extLst>
              <a:ext uri="{FF2B5EF4-FFF2-40B4-BE49-F238E27FC236}">
                <a16:creationId xmlns:a16="http://schemas.microsoft.com/office/drawing/2014/main" id="{CBA99E96-FE2C-7441-B030-644FAB77B36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3545189130"/>
      </p:ext>
    </p:extLst>
  </p:cSld>
  <p:clrMapOvr>
    <a:masterClrMapping/>
  </p:clrMapOvr>
  <mc:AlternateContent xmlns:mc="http://schemas.openxmlformats.org/markup-compatibility/2006" xmlns:p14="http://schemas.microsoft.com/office/powerpoint/2010/main">
    <mc:Choice Requires="p14">
      <p:transition spd="slow" p14:dur="2000" advTm="22634"/>
    </mc:Choice>
    <mc:Fallback xmlns="">
      <p:transition spd="slow" advTm="226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rPr>
              <a:t>Living on a cliff edge!</a:t>
            </a:r>
          </a:p>
        </p:txBody>
      </p:sp>
      <p:sp>
        <p:nvSpPr>
          <p:cNvPr id="3" name="Content Placeholder 2"/>
          <p:cNvSpPr>
            <a:spLocks noGrp="1"/>
          </p:cNvSpPr>
          <p:nvPr>
            <p:ph idx="1"/>
          </p:nvPr>
        </p:nvSpPr>
        <p:spPr>
          <a:xfrm>
            <a:off x="447556" y="1268760"/>
            <a:ext cx="8084884" cy="5589240"/>
          </a:xfrm>
        </p:spPr>
        <p:txBody>
          <a:bodyPr>
            <a:normAutofit fontScale="92500"/>
          </a:bodyPr>
          <a:lstStyle/>
          <a:p>
            <a:pPr marL="0" indent="0">
              <a:buNone/>
            </a:pPr>
            <a:r>
              <a:rPr lang="en-GB" dirty="0"/>
              <a:t>Excessive infant crying can be associated with:</a:t>
            </a:r>
          </a:p>
          <a:p>
            <a:pPr>
              <a:buFont typeface="Arial" charset="0"/>
              <a:buChar char="•"/>
            </a:pPr>
            <a:r>
              <a:rPr lang="en-GB" dirty="0"/>
              <a:t>Parental stress</a:t>
            </a:r>
          </a:p>
          <a:p>
            <a:pPr>
              <a:buFont typeface="Arial" charset="0"/>
              <a:buChar char="•"/>
            </a:pPr>
            <a:r>
              <a:rPr lang="en-GB" dirty="0"/>
              <a:t>Depression</a:t>
            </a:r>
          </a:p>
          <a:p>
            <a:pPr>
              <a:buFont typeface="Arial" charset="0"/>
              <a:buChar char="•"/>
            </a:pPr>
            <a:r>
              <a:rPr lang="en-GB" dirty="0"/>
              <a:t>Possible relationship problems</a:t>
            </a:r>
          </a:p>
          <a:p>
            <a:pPr>
              <a:buFont typeface="Arial" charset="0"/>
              <a:buChar char="•"/>
            </a:pPr>
            <a:r>
              <a:rPr lang="en-GB" dirty="0"/>
              <a:t>Feelings of guilt, inadequacy and helplessness</a:t>
            </a:r>
          </a:p>
          <a:p>
            <a:pPr>
              <a:buFont typeface="Arial" charset="0"/>
              <a:buChar char="•"/>
            </a:pPr>
            <a:endParaRPr lang="en-GB" dirty="0"/>
          </a:p>
          <a:p>
            <a:pPr marL="0" indent="0">
              <a:buNone/>
            </a:pPr>
            <a:r>
              <a:rPr lang="en-GB" dirty="0"/>
              <a:t>https://www.iconcope.org/wp-content/uploads/-%20PHE%20Traumatic%20Head%20Injury%20Infographic%20and%20Animation%20ES%20WITH%20CAPTIONS%20(1).mp4</a:t>
            </a:r>
          </a:p>
          <a:p>
            <a:pPr marL="0" indent="0">
              <a:buNone/>
            </a:pPr>
            <a:endParaRPr lang="en-GB" dirty="0"/>
          </a:p>
        </p:txBody>
      </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1857" y="5882035"/>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udio 5">
            <a:hlinkClick r:id="" action="ppaction://media"/>
            <a:extLst>
              <a:ext uri="{FF2B5EF4-FFF2-40B4-BE49-F238E27FC236}">
                <a16:creationId xmlns:a16="http://schemas.microsoft.com/office/drawing/2014/main" id="{62E59D85-828A-0640-9348-C796DB40BDB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1222981440"/>
      </p:ext>
    </p:extLst>
  </p:cSld>
  <p:clrMapOvr>
    <a:masterClrMapping/>
  </p:clrMapOvr>
  <mc:AlternateContent xmlns:mc="http://schemas.openxmlformats.org/markup-compatibility/2006" xmlns:p14="http://schemas.microsoft.com/office/powerpoint/2010/main">
    <mc:Choice Requires="p14">
      <p:transition spd="slow" p14:dur="2000" advTm="38362"/>
    </mc:Choice>
    <mc:Fallback xmlns="">
      <p:transition spd="slow" advTm="383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1008</TotalTime>
  <Words>1508</Words>
  <Application>Microsoft Office PowerPoint</Application>
  <PresentationFormat>On-screen Show (4:3)</PresentationFormat>
  <Paragraphs>133</Paragraphs>
  <Slides>24</Slides>
  <Notes>6</Notes>
  <HiddenSlides>0</HiddenSlides>
  <MMClips>24</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24</vt:i4>
      </vt:variant>
    </vt:vector>
  </HeadingPairs>
  <TitlesOfParts>
    <vt:vector size="28" baseType="lpstr">
      <vt:lpstr>Arial</vt:lpstr>
      <vt:lpstr>Calibri</vt:lpstr>
      <vt:lpstr>Office Theme</vt:lpstr>
      <vt:lpstr>1_Office Theme</vt:lpstr>
      <vt:lpstr>Training for trainers and professionals: The ICON message </vt:lpstr>
      <vt:lpstr>Aims of this training session</vt:lpstr>
      <vt:lpstr>What is Abusive Head Trauma?</vt:lpstr>
      <vt:lpstr>More facts about Abusive Head Trauma</vt:lpstr>
      <vt:lpstr>WHO SHAKES and why?</vt:lpstr>
      <vt:lpstr>Normal Crying curve  (Barr 1990) </vt:lpstr>
      <vt:lpstr>PowerPoint Presentation</vt:lpstr>
      <vt:lpstr>Coping strategies</vt:lpstr>
      <vt:lpstr>Living on a cliff edge!</vt:lpstr>
      <vt:lpstr> Are some babies more at risk than others? </vt:lpstr>
      <vt:lpstr> Why are premature/LBW babies at increased risk? </vt:lpstr>
      <vt:lpstr>Cost</vt:lpstr>
      <vt:lpstr>Does prevention work?</vt:lpstr>
      <vt:lpstr>Does prevention work?</vt:lpstr>
      <vt:lpstr>PowerPoint Presentation</vt:lpstr>
      <vt:lpstr>Implementing ICON</vt:lpstr>
      <vt:lpstr>The  ICON Touchpoints</vt:lpstr>
      <vt:lpstr>ICON Touchpoints (cont)</vt:lpstr>
      <vt:lpstr>How can professionals help parents?</vt:lpstr>
      <vt:lpstr>Introducing ICON to a parent/carers</vt:lpstr>
      <vt:lpstr>ICON resources</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Jones</dc:creator>
  <cp:lastModifiedBy>Arvindar Sagoo (BSol CCG)</cp:lastModifiedBy>
  <cp:revision>68</cp:revision>
  <dcterms:created xsi:type="dcterms:W3CDTF">2019-03-28T11:03:36Z</dcterms:created>
  <dcterms:modified xsi:type="dcterms:W3CDTF">2021-08-31T12:43:48Z</dcterms:modified>
</cp:coreProperties>
</file>