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40"/>
  </p:notesMasterIdLst>
  <p:sldIdLst>
    <p:sldId id="257" r:id="rId4"/>
    <p:sldId id="259" r:id="rId5"/>
    <p:sldId id="304" r:id="rId6"/>
    <p:sldId id="265" r:id="rId7"/>
    <p:sldId id="260" r:id="rId8"/>
    <p:sldId id="261" r:id="rId9"/>
    <p:sldId id="262" r:id="rId10"/>
    <p:sldId id="263" r:id="rId11"/>
    <p:sldId id="264" r:id="rId12"/>
    <p:sldId id="282" r:id="rId13"/>
    <p:sldId id="267" r:id="rId14"/>
    <p:sldId id="297" r:id="rId15"/>
    <p:sldId id="299" r:id="rId16"/>
    <p:sldId id="300" r:id="rId17"/>
    <p:sldId id="301" r:id="rId18"/>
    <p:sldId id="315" r:id="rId19"/>
    <p:sldId id="316" r:id="rId20"/>
    <p:sldId id="308" r:id="rId21"/>
    <p:sldId id="278" r:id="rId22"/>
    <p:sldId id="307" r:id="rId23"/>
    <p:sldId id="309" r:id="rId24"/>
    <p:sldId id="310" r:id="rId25"/>
    <p:sldId id="311" r:id="rId26"/>
    <p:sldId id="312" r:id="rId27"/>
    <p:sldId id="313" r:id="rId28"/>
    <p:sldId id="314" r:id="rId29"/>
    <p:sldId id="283" r:id="rId30"/>
    <p:sldId id="284" r:id="rId31"/>
    <p:sldId id="292" r:id="rId32"/>
    <p:sldId id="293" r:id="rId33"/>
    <p:sldId id="294" r:id="rId34"/>
    <p:sldId id="296" r:id="rId35"/>
    <p:sldId id="288" r:id="rId36"/>
    <p:sldId id="317" r:id="rId37"/>
    <p:sldId id="289" r:id="rId38"/>
    <p:sldId id="29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8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2800" dirty="0"/>
              <a:t>Number</a:t>
            </a:r>
            <a:r>
              <a:rPr lang="en-GB" sz="2800" baseline="0" dirty="0"/>
              <a:t> of children at expected development or below in the ASQ check at </a:t>
            </a:r>
            <a:r>
              <a:rPr lang="en-GB" sz="2800" baseline="0" dirty="0" smtClean="0"/>
              <a:t>2 </a:t>
            </a:r>
            <a:r>
              <a:rPr lang="en-GB" sz="2800" baseline="0" dirty="0"/>
              <a:t>in Solihull 2017-8</a:t>
            </a:r>
          </a:p>
          <a:p>
            <a:pPr>
              <a:defRPr/>
            </a:pPr>
            <a:endParaRPr lang="en-GB" dirty="0"/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'2017-8'!$B$26</c:f>
              <c:strCache>
                <c:ptCount val="1"/>
                <c:pt idx="0">
                  <c:v>No. on track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'2017-8'!$C$25:$G$25</c:f>
              <c:strCache>
                <c:ptCount val="5"/>
                <c:pt idx="0">
                  <c:v>Total</c:v>
                </c:pt>
                <c:pt idx="1">
                  <c:v>Q1 2017-8</c:v>
                </c:pt>
                <c:pt idx="2">
                  <c:v>Q2 2017-8</c:v>
                </c:pt>
                <c:pt idx="3">
                  <c:v>Q3 2017-8</c:v>
                </c:pt>
                <c:pt idx="4">
                  <c:v>Q4 2017-8</c:v>
                </c:pt>
              </c:strCache>
            </c:strRef>
          </c:cat>
          <c:val>
            <c:numRef>
              <c:f>'2017-8'!$C$26:$G$26</c:f>
              <c:numCache>
                <c:formatCode>General</c:formatCode>
                <c:ptCount val="5"/>
                <c:pt idx="0">
                  <c:v>1783</c:v>
                </c:pt>
                <c:pt idx="1">
                  <c:v>452</c:v>
                </c:pt>
                <c:pt idx="2">
                  <c:v>465</c:v>
                </c:pt>
                <c:pt idx="3">
                  <c:v>435</c:v>
                </c:pt>
                <c:pt idx="4">
                  <c:v>431</c:v>
                </c:pt>
              </c:numCache>
            </c:numRef>
          </c:val>
        </c:ser>
        <c:ser>
          <c:idx val="1"/>
          <c:order val="1"/>
          <c:tx>
            <c:strRef>
              <c:f>'2017-8'!$B$27</c:f>
              <c:strCache>
                <c:ptCount val="1"/>
                <c:pt idx="0">
                  <c:v>No. children at least 1 score below threshold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'2017-8'!$C$25:$G$25</c:f>
              <c:strCache>
                <c:ptCount val="5"/>
                <c:pt idx="0">
                  <c:v>Total</c:v>
                </c:pt>
                <c:pt idx="1">
                  <c:v>Q1 2017-8</c:v>
                </c:pt>
                <c:pt idx="2">
                  <c:v>Q2 2017-8</c:v>
                </c:pt>
                <c:pt idx="3">
                  <c:v>Q3 2017-8</c:v>
                </c:pt>
                <c:pt idx="4">
                  <c:v>Q4 2017-8</c:v>
                </c:pt>
              </c:strCache>
            </c:strRef>
          </c:cat>
          <c:val>
            <c:numRef>
              <c:f>'2017-8'!$C$27:$G$27</c:f>
              <c:numCache>
                <c:formatCode>General</c:formatCode>
                <c:ptCount val="5"/>
                <c:pt idx="0">
                  <c:v>206</c:v>
                </c:pt>
                <c:pt idx="1">
                  <c:v>59</c:v>
                </c:pt>
                <c:pt idx="2">
                  <c:v>40</c:v>
                </c:pt>
                <c:pt idx="3">
                  <c:v>49</c:v>
                </c:pt>
                <c:pt idx="4">
                  <c:v>58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1815168"/>
        <c:axId val="221816704"/>
      </c:barChart>
      <c:catAx>
        <c:axId val="22181516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21816704"/>
        <c:crosses val="autoZero"/>
        <c:auto val="1"/>
        <c:lblAlgn val="ctr"/>
        <c:lblOffset val="100"/>
        <c:noMultiLvlLbl val="0"/>
      </c:catAx>
      <c:valAx>
        <c:axId val="221816704"/>
        <c:scaling>
          <c:orientation val="minMax"/>
          <c:min val="0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18151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GB" sz="2400" dirty="0"/>
              <a:t>Proportion</a:t>
            </a:r>
            <a:r>
              <a:rPr lang="en-GB" sz="2400" baseline="0" dirty="0"/>
              <a:t> of children with lower than expected development at 2 </a:t>
            </a:r>
            <a:r>
              <a:rPr lang="en-GB" sz="2400" baseline="0" dirty="0" smtClean="0"/>
              <a:t>in each </a:t>
            </a:r>
            <a:r>
              <a:rPr lang="en-GB" sz="2400" baseline="0" dirty="0"/>
              <a:t>domain in Solihull in </a:t>
            </a:r>
            <a:r>
              <a:rPr lang="en-GB" sz="2400" baseline="0" dirty="0" smtClean="0"/>
              <a:t>2017-8</a:t>
            </a:r>
            <a:endParaRPr lang="en-GB" sz="2400" baseline="0" dirty="0"/>
          </a:p>
        </c:rich>
      </c:tx>
      <c:layout>
        <c:manualLayout>
          <c:xMode val="edge"/>
          <c:yMode val="edge"/>
          <c:x val="0.12833677552601006"/>
          <c:y val="3.7037037037037038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9601759821005982"/>
                  <c:y val="0.128699634303034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Communication 30%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1"/>
              <c:showPercent val="1"/>
              <c:showBubbleSize val="0"/>
            </c:dLbl>
            <c:dLbl>
              <c:idx val="1"/>
              <c:layout>
                <c:manualLayout>
                  <c:x val="-0.15470773632804097"/>
                  <c:y val="-0.188620399960465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Gross</a:t>
                    </a:r>
                    <a:r>
                      <a:rPr lang="en-US" baseline="0"/>
                      <a:t> Motor </a:t>
                    </a:r>
                    <a:r>
                      <a:rPr lang="en-US"/>
                      <a:t>18%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1"/>
              <c:showPercent val="1"/>
              <c:showBubbleSize val="0"/>
            </c:dLbl>
            <c:dLbl>
              <c:idx val="2"/>
              <c:layout>
                <c:manualLayout>
                  <c:x val="0.10466417107697604"/>
                  <c:y val="-0.1219592791486838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Fine</a:t>
                    </a:r>
                    <a:r>
                      <a:rPr lang="en-US" baseline="0"/>
                      <a:t> Motor</a:t>
                    </a:r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15%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1"/>
              <c:showPercent val="1"/>
              <c:showBubbleSize val="0"/>
            </c:dLbl>
            <c:dLbl>
              <c:idx val="3"/>
              <c:layout>
                <c:manualLayout>
                  <c:x val="0.21564143109160536"/>
                  <c:y val="-7.618460192475939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Problem</a:t>
                    </a:r>
                    <a:r>
                      <a:rPr lang="en-US" baseline="0"/>
                      <a:t> Solving</a:t>
                    </a:r>
                  </a:p>
                  <a:p>
                    <a:r>
                      <a:rPr lang="en-US"/>
                      <a:t>17%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1"/>
              <c:showPercent val="1"/>
              <c:showBubbleSize val="0"/>
            </c:dLbl>
            <c:dLbl>
              <c:idx val="4"/>
              <c:layout>
                <c:manualLayout>
                  <c:x val="0.14037692009810249"/>
                  <c:y val="0.203480216123612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Personal</a:t>
                    </a:r>
                    <a:r>
                      <a:rPr lang="en-US" baseline="0"/>
                      <a:t> &amp; Social </a:t>
                    </a:r>
                    <a:r>
                      <a:rPr lang="en-US"/>
                      <a:t> </a:t>
                    </a:r>
                  </a:p>
                  <a:p>
                    <a:r>
                      <a:rPr lang="en-US"/>
                      <a:t>20%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1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1"/>
            <c:showBubbleSize val="0"/>
            <c:showLeaderLines val="1"/>
          </c:dLbls>
          <c:cat>
            <c:strRef>
              <c:f>'2017-8'!$B$9:$B$13</c:f>
              <c:strCache>
                <c:ptCount val="5"/>
                <c:pt idx="0">
                  <c:v>Communication</c:v>
                </c:pt>
                <c:pt idx="1">
                  <c:v>Gross motor</c:v>
                </c:pt>
                <c:pt idx="2">
                  <c:v>Fine motor</c:v>
                </c:pt>
                <c:pt idx="3">
                  <c:v>Problem solving</c:v>
                </c:pt>
                <c:pt idx="4">
                  <c:v>Personal &amp; social devp</c:v>
                </c:pt>
              </c:strCache>
            </c:strRef>
          </c:cat>
          <c:val>
            <c:numRef>
              <c:f>'2017-8'!$C$9:$C$13</c:f>
              <c:numCache>
                <c:formatCode>General</c:formatCode>
                <c:ptCount val="5"/>
                <c:pt idx="0">
                  <c:v>122</c:v>
                </c:pt>
                <c:pt idx="1">
                  <c:v>73</c:v>
                </c:pt>
                <c:pt idx="2">
                  <c:v>64</c:v>
                </c:pt>
                <c:pt idx="3">
                  <c:v>71</c:v>
                </c:pt>
                <c:pt idx="4">
                  <c:v>84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GB" sz="2400" dirty="0"/>
              <a:t>Proportion</a:t>
            </a:r>
            <a:r>
              <a:rPr lang="en-GB" sz="2400" baseline="0" dirty="0"/>
              <a:t> of scores below the expected level of development measured by ASQ at 2 years in Solihull by collaborative 2017-8</a:t>
            </a:r>
            <a:endParaRPr lang="en-GB" sz="24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/>
                      <a:t>Unity</a:t>
                    </a:r>
                  </a:p>
                  <a:p>
                    <a:r>
                      <a:rPr lang="en-US" sz="2400"/>
                      <a:t> 42%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1"/>
              <c:showBubbleSize val="0"/>
            </c:dLbl>
            <c:dLbl>
              <c:idx val="1"/>
              <c:layout>
                <c:manualLayout>
                  <c:x val="-5.1400757282388881E-2"/>
                  <c:y val="-4.5781800810463548E-2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Synergy</a:t>
                    </a:r>
                  </a:p>
                  <a:p>
                    <a:r>
                      <a:rPr lang="en-US" sz="2400"/>
                      <a:t> 9%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</c:dLbl>
            <c:dLbl>
              <c:idx val="2"/>
              <c:layout>
                <c:manualLayout>
                  <c:x val="8.1696678284066945E-2"/>
                  <c:y val="-0.11037228610022073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Rural</a:t>
                    </a:r>
                  </a:p>
                  <a:p>
                    <a:r>
                      <a:rPr lang="en-US" sz="2400"/>
                      <a:t> 10%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</c:dLbl>
            <c:dLbl>
              <c:idx val="3"/>
              <c:layout>
                <c:manualLayout>
                  <c:x val="0.15203261477561206"/>
                  <c:y val="-0.10480331433466214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Evolve</a:t>
                    </a:r>
                  </a:p>
                  <a:p>
                    <a:r>
                      <a:rPr lang="en-US" sz="2400"/>
                      <a:t> 16%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1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400"/>
                      <a:t>Mosaic</a:t>
                    </a:r>
                  </a:p>
                  <a:p>
                    <a:r>
                      <a:rPr lang="en-US" sz="2400"/>
                      <a:t> 23%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1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1"/>
            <c:showBubbleSize val="0"/>
            <c:showLeaderLines val="1"/>
          </c:dLbls>
          <c:cat>
            <c:strRef>
              <c:f>'2017-8'!$B$14:$B$18</c:f>
              <c:strCache>
                <c:ptCount val="5"/>
                <c:pt idx="0">
                  <c:v>Unity</c:v>
                </c:pt>
                <c:pt idx="1">
                  <c:v>Synergy</c:v>
                </c:pt>
                <c:pt idx="2">
                  <c:v>Rural</c:v>
                </c:pt>
                <c:pt idx="3">
                  <c:v>Evolve</c:v>
                </c:pt>
                <c:pt idx="4">
                  <c:v>Mosaic</c:v>
                </c:pt>
              </c:strCache>
            </c:strRef>
          </c:cat>
          <c:val>
            <c:numRef>
              <c:f>'2017-8'!$C$14:$C$18</c:f>
              <c:numCache>
                <c:formatCode>General</c:formatCode>
                <c:ptCount val="5"/>
                <c:pt idx="0">
                  <c:v>173</c:v>
                </c:pt>
                <c:pt idx="1">
                  <c:v>40</c:v>
                </c:pt>
                <c:pt idx="2">
                  <c:v>42</c:v>
                </c:pt>
                <c:pt idx="3">
                  <c:v>65</c:v>
                </c:pt>
                <c:pt idx="4">
                  <c:v>94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/>
            </a:pPr>
            <a:r>
              <a:rPr lang="en-GB" sz="2200"/>
              <a:t>Proportion</a:t>
            </a:r>
            <a:r>
              <a:rPr lang="en-GB" sz="2200" baseline="0"/>
              <a:t> of Solihull 5 year olds with tooth decay by collaborative - 2015</a:t>
            </a:r>
            <a:endParaRPr lang="en-GB" sz="220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2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Sheet1!$A$3:$A$7</c:f>
              <c:strCache>
                <c:ptCount val="5"/>
                <c:pt idx="0">
                  <c:v>Unity</c:v>
                </c:pt>
                <c:pt idx="1">
                  <c:v>Mosaic</c:v>
                </c:pt>
                <c:pt idx="2">
                  <c:v>Evolve</c:v>
                </c:pt>
                <c:pt idx="3">
                  <c:v>Rural</c:v>
                </c:pt>
                <c:pt idx="4">
                  <c:v>Synergy</c:v>
                </c:pt>
              </c:strCache>
            </c:strRef>
          </c:cat>
          <c:val>
            <c:numRef>
              <c:f>Sheet1!$B$3:$B$7</c:f>
              <c:numCache>
                <c:formatCode>0.0%</c:formatCode>
                <c:ptCount val="5"/>
                <c:pt idx="0">
                  <c:v>0.217</c:v>
                </c:pt>
                <c:pt idx="1">
                  <c:v>9.0999999999999998E-2</c:v>
                </c:pt>
                <c:pt idx="2">
                  <c:v>8.5999999999999993E-2</c:v>
                </c:pt>
                <c:pt idx="3">
                  <c:v>0.185</c:v>
                </c:pt>
                <c:pt idx="4">
                  <c:v>0.255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2492288"/>
        <c:axId val="192494208"/>
      </c:barChart>
      <c:catAx>
        <c:axId val="19249228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92494208"/>
        <c:crosses val="autoZero"/>
        <c:auto val="1"/>
        <c:lblAlgn val="ctr"/>
        <c:lblOffset val="100"/>
        <c:noMultiLvlLbl val="0"/>
      </c:catAx>
      <c:valAx>
        <c:axId val="192494208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924922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8D3AD-5C8D-462C-ACE9-22322F0345D8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F5917-EAC2-47C1-8D44-51D3A939A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67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D1A9A17-3A2C-40A0-837D-2A092900BE52}" type="slidenum">
              <a:rPr lang="en-GB">
                <a:solidFill>
                  <a:prstClr val="black"/>
                </a:solidFill>
              </a:rPr>
              <a:pPr eaLnBrk="1" hangingPunct="1"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A106E95-1D23-4491-9C48-E6FDDC0FE73E}" type="slidenum">
              <a:rPr lang="en-GB">
                <a:solidFill>
                  <a:prstClr val="black"/>
                </a:solidFill>
              </a:rPr>
              <a:pPr eaLnBrk="1" hangingPunct="1"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E39144-41BE-4BC2-AD40-9444DDFD76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48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8895FC-D9D2-40C1-A002-C55013E320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45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36FC83-B85F-44F0-89FF-B12BB9B556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02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319FAB-6736-4454-B304-CE2079BF0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603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663153-5997-4657-98C6-3D43F7F779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125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F3404F-4DE4-4E2E-9062-066DECC7C9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246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154C05-4313-4D12-A6AD-BD66FA0E1A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54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9E1EF5-52B5-4155-AE52-517B59E4CA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39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C90F6D-866A-4B40-89E9-DC65797E27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772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47C819-7867-46A5-A173-598DF8D4BF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168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CA5361-25E7-4DB4-907A-5FD21CC687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07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99"/>
                </a:solidFill>
                <a:latin typeface="Calibri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rgbClr val="000099"/>
                </a:solidFill>
                <a:latin typeface="Calibri" pitchFamily="34" charset="0"/>
              </a:defRPr>
            </a:lvl1pPr>
            <a:lvl2pPr>
              <a:defRPr sz="3200">
                <a:solidFill>
                  <a:srgbClr val="000099"/>
                </a:solidFill>
                <a:latin typeface="Calibri" pitchFamily="34" charset="0"/>
              </a:defRPr>
            </a:lvl2pPr>
            <a:lvl3pPr>
              <a:defRPr sz="2800">
                <a:solidFill>
                  <a:srgbClr val="000099"/>
                </a:solidFill>
                <a:latin typeface="Calibri" pitchFamily="34" charset="0"/>
              </a:defRPr>
            </a:lvl3pPr>
            <a:lvl4pPr>
              <a:defRPr sz="2400">
                <a:solidFill>
                  <a:srgbClr val="000099"/>
                </a:solidFill>
                <a:latin typeface="Calibri" pitchFamily="34" charset="0"/>
              </a:defRPr>
            </a:lvl4pPr>
            <a:lvl5pPr>
              <a:defRPr sz="2400">
                <a:solidFill>
                  <a:srgbClr val="000099"/>
                </a:solidFill>
                <a:latin typeface="Calibri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C0E572-8F47-43B3-8716-99551788DD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3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ACFAF9-5036-47BA-A2F6-72D5CA479A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114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BCE22D-B08D-48B2-81A8-90F4B2AD2D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493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E0E78A0-1EE0-4EC9-A43C-2B607A3693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213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22CBA-9D25-485C-A9A6-19C3A6F2C19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60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CC"/>
                </a:solidFill>
                <a:latin typeface="Calibri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Calibri" pitchFamily="34" charset="0"/>
              </a:defRPr>
            </a:lvl1pPr>
            <a:lvl2pPr>
              <a:defRPr sz="3200">
                <a:latin typeface="Calibri" pitchFamily="34" charset="0"/>
              </a:defRPr>
            </a:lvl2pPr>
            <a:lvl3pPr>
              <a:defRPr sz="2800">
                <a:latin typeface="Calibri" pitchFamily="34" charset="0"/>
              </a:defRPr>
            </a:lvl3pPr>
            <a:lvl4pPr>
              <a:defRPr sz="2400">
                <a:latin typeface="Calibri" pitchFamily="34" charset="0"/>
              </a:defRPr>
            </a:lvl4pPr>
            <a:lvl5pPr>
              <a:defRPr sz="2400">
                <a:latin typeface="Calibri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475B0-4E1F-45E5-82B1-D5E992EAFD1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78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C6EDC-7FA1-472D-8364-4A9559F26F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74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49198-7983-4BD3-9460-EC3FFC20986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37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9C6A-D826-4803-9E7E-E7EA8D6AC8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96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F090B-3FBD-477A-9DB8-18605BF6E5B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55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E30C-3E7B-418D-9792-D0BFC4315AD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8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131A9C-07DA-4611-95D9-F7C1ECB921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443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FED80-6481-4F2F-82A5-102DAD1E856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4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534A8-3763-44C3-A1B9-4E8B10AB9D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42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A6FE-F6EA-482F-9CB9-8E056CF553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43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620C7-84BB-47AB-90BD-A63E3E328F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3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99505D-5C64-48D4-BFC0-75CE9AEB95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7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69600F-30C6-4743-BC28-C93F02B53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36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B52903-654B-43DF-BB86-67FD53920F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1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B37AFB-4500-4734-9119-29BE75FC41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64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E16DF9-49D0-4D25-A84B-21269EFD4E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0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764002-17DB-4DE0-A6AF-AA36A17FBD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07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A8F319-63CC-4582-88CE-E86C8E31724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1031" name="Picture 9" descr="Powerpoint bands.t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149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3200">
          <a:solidFill>
            <a:srgbClr val="0000FF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rgbClr val="0000FF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400">
          <a:solidFill>
            <a:srgbClr val="0000FF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000">
          <a:solidFill>
            <a:srgbClr val="0000FF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rgbClr val="0000FF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9556BD-2E6F-4697-9397-53D2374BF2CA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pic>
        <p:nvPicPr>
          <p:cNvPr id="25607" name="Picture 9" descr="Powerpoint bands.tif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20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ＭＳ Ｐゴシック" pitchFamily="34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-65" charset="0"/>
          <a:ea typeface="ＭＳ Ｐゴシック" pitchFamily="34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-65" charset="0"/>
          <a:ea typeface="ＭＳ Ｐゴシック" pitchFamily="34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-65" charset="0"/>
          <a:ea typeface="ＭＳ Ｐゴシック" pitchFamily="34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-65" charset="0"/>
          <a:ea typeface="ＭＳ Ｐゴシック" pitchFamily="34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3200">
          <a:solidFill>
            <a:srgbClr val="0000FF"/>
          </a:solidFill>
          <a:latin typeface="+mn-lt"/>
          <a:ea typeface="ＭＳ Ｐゴシック" pitchFamily="34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rgbClr val="0000FF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400">
          <a:solidFill>
            <a:srgbClr val="0000FF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000">
          <a:solidFill>
            <a:srgbClr val="0000FF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rgbClr val="0000FF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6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6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6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86712D-575A-4FE1-B5D5-70A2AEAB866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031" name="Picture 9" descr="Powerpoint bands.tif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19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3200">
          <a:solidFill>
            <a:srgbClr val="0000FF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rgbClr val="0000FF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400">
          <a:solidFill>
            <a:srgbClr val="0000FF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000">
          <a:solidFill>
            <a:srgbClr val="0000FF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rgbClr val="0000FF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worldbank.org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www.google.co.uk/url?sa=i&amp;rct=j&amp;q=&amp;esrc=s&amp;source=images&amp;cd=&amp;cad=rja&amp;uact=8&amp;ved=0ahUKEwjD8fStvuPUAhVGWBoKHV4xAvQQjRwIBw&amp;url=http://www.the-essential-infant-resource-for-moms.com/Newborn-Baby-Care.html&amp;psig=AFQjCNEzdP4Jinb1lyepcWhQ5KcmCxgvFw&amp;ust=1498840345507716" TargetMode="Externa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hyperlink" Target="http://www.urbanchildinstitute.org/why-0-3/baby-and-brain" TargetMode="Externa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youtube.com/watch?v=cJVVZYcjVQo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inourpla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inourplac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denise.milnes@solihull.gov.uk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ctrTitle"/>
          </p:nvPr>
        </p:nvSpPr>
        <p:spPr>
          <a:xfrm>
            <a:off x="755650" y="354013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0033CC"/>
                </a:solidFill>
                <a:latin typeface="Calibri" pitchFamily="34" charset="0"/>
                <a:ea typeface="ＭＳ Ｐゴシック"/>
                <a:cs typeface="ＭＳ Ｐゴシック"/>
              </a:rPr>
              <a:t>Giving Children the Best Start in </a:t>
            </a:r>
            <a:r>
              <a:rPr lang="en-GB" b="1" smtClean="0">
                <a:solidFill>
                  <a:srgbClr val="0033CC"/>
                </a:solidFill>
                <a:latin typeface="Calibri" pitchFamily="34" charset="0"/>
                <a:ea typeface="ＭＳ Ｐゴシック"/>
                <a:cs typeface="ＭＳ Ｐゴシック"/>
              </a:rPr>
              <a:t>Life in </a:t>
            </a:r>
            <a:r>
              <a:rPr lang="en-GB" b="1" dirty="0" smtClean="0">
                <a:solidFill>
                  <a:srgbClr val="0033CC"/>
                </a:solidFill>
                <a:latin typeface="Calibri" pitchFamily="34" charset="0"/>
                <a:ea typeface="ＭＳ Ｐゴシック"/>
                <a:cs typeface="ＭＳ Ｐゴシック"/>
              </a:rPr>
              <a:t>Solihull</a:t>
            </a:r>
          </a:p>
        </p:txBody>
      </p:sp>
      <p:sp>
        <p:nvSpPr>
          <p:cNvPr id="62466" name="Subtitle 2"/>
          <p:cNvSpPr>
            <a:spLocks noGrp="1"/>
          </p:cNvSpPr>
          <p:nvPr>
            <p:ph type="subTitle" idx="1"/>
          </p:nvPr>
        </p:nvSpPr>
        <p:spPr>
          <a:xfrm>
            <a:off x="179388" y="4581525"/>
            <a:ext cx="8713787" cy="1752600"/>
          </a:xfrm>
        </p:spPr>
        <p:txBody>
          <a:bodyPr/>
          <a:lstStyle/>
          <a:p>
            <a:r>
              <a:rPr lang="en-GB" sz="2000" b="1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  <a:t>Denise Milnes</a:t>
            </a:r>
          </a:p>
          <a:p>
            <a:r>
              <a:rPr lang="en-GB" sz="2000" b="1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  <a:t>Senior Public Health Specialist - Children and Young People</a:t>
            </a:r>
          </a:p>
          <a:p>
            <a:r>
              <a:rPr lang="en-GB" sz="2000" b="1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  <a:t>Public Health - Solihull Metropolitan Borough Council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1908175"/>
            <a:ext cx="4260850" cy="25479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3313" y="1925638"/>
            <a:ext cx="3792537" cy="2530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47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Scope and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3477543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In 2016-7 </a:t>
            </a:r>
            <a:r>
              <a:rPr lang="en-GB" sz="4400" b="1" dirty="0" smtClean="0">
                <a:solidFill>
                  <a:srgbClr val="C00000"/>
                </a:solidFill>
              </a:rPr>
              <a:t>8,412</a:t>
            </a:r>
            <a:r>
              <a:rPr lang="en-GB" sz="2800" dirty="0" smtClean="0">
                <a:solidFill>
                  <a:srgbClr val="C00000"/>
                </a:solidFill>
              </a:rPr>
              <a:t> health checks were carried out from pregnancy to 2 and a further </a:t>
            </a:r>
            <a:r>
              <a:rPr lang="en-GB" sz="4000" b="1" dirty="0" smtClean="0">
                <a:solidFill>
                  <a:srgbClr val="C00000"/>
                </a:solidFill>
              </a:rPr>
              <a:t>6,000</a:t>
            </a:r>
            <a:r>
              <a:rPr lang="en-GB" sz="2800" dirty="0" smtClean="0">
                <a:solidFill>
                  <a:srgbClr val="C00000"/>
                </a:solidFill>
              </a:rPr>
              <a:t> for school children</a:t>
            </a:r>
          </a:p>
          <a:p>
            <a:r>
              <a:rPr lang="en-GB" sz="2800" dirty="0" smtClean="0"/>
              <a:t>Health </a:t>
            </a:r>
            <a:r>
              <a:rPr lang="en-GB" sz="2800" dirty="0"/>
              <a:t>Visiting </a:t>
            </a:r>
            <a:r>
              <a:rPr lang="en-GB" sz="2800" dirty="0" smtClean="0"/>
              <a:t>care for 12,400 </a:t>
            </a:r>
            <a:r>
              <a:rPr lang="en-GB" sz="2800" dirty="0"/>
              <a:t>children under 5 </a:t>
            </a:r>
            <a:endParaRPr lang="en-GB" sz="2800" dirty="0" smtClean="0"/>
          </a:p>
          <a:p>
            <a:r>
              <a:rPr lang="en-GB" sz="2800" dirty="0" smtClean="0">
                <a:solidFill>
                  <a:srgbClr val="C00000"/>
                </a:solidFill>
              </a:rPr>
              <a:t>School </a:t>
            </a:r>
            <a:r>
              <a:rPr lang="en-GB" sz="2800" dirty="0">
                <a:solidFill>
                  <a:srgbClr val="C00000"/>
                </a:solidFill>
              </a:rPr>
              <a:t>Nursing provides a service for approx. 38,000 children and young people aged </a:t>
            </a:r>
            <a:r>
              <a:rPr lang="en-GB" sz="2800" dirty="0" smtClean="0">
                <a:solidFill>
                  <a:srgbClr val="C00000"/>
                </a:solidFill>
              </a:rPr>
              <a:t>5-19</a:t>
            </a:r>
            <a:endParaRPr lang="en-GB" sz="2800" dirty="0">
              <a:solidFill>
                <a:srgbClr val="C00000"/>
              </a:solidFill>
            </a:endParaRPr>
          </a:p>
          <a:p>
            <a:r>
              <a:rPr lang="en-GB" sz="2800" dirty="0" smtClean="0"/>
              <a:t>Reduced Health Visitor numbers</a:t>
            </a:r>
          </a:p>
          <a:p>
            <a:r>
              <a:rPr lang="en-GB" sz="2800" dirty="0" smtClean="0">
                <a:solidFill>
                  <a:srgbClr val="C00000"/>
                </a:solidFill>
              </a:rPr>
              <a:t>Ensure the spec reflects best practice</a:t>
            </a:r>
          </a:p>
          <a:p>
            <a:r>
              <a:rPr lang="en-GB" sz="2800" dirty="0" smtClean="0">
                <a:solidFill>
                  <a:srgbClr val="0000CC"/>
                </a:solidFill>
              </a:rPr>
              <a:t>How best to integrate with other Services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7" y="0"/>
            <a:ext cx="219551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0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4" y="116632"/>
            <a:ext cx="6347048" cy="114300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Ages and Stages </a:t>
            </a:r>
            <a:r>
              <a:rPr lang="en-GB" dirty="0" smtClean="0">
                <a:solidFill>
                  <a:srgbClr val="002060"/>
                </a:solidFill>
              </a:rPr>
              <a:t>Questionnaire (ASQ)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4392488"/>
          </a:xfrm>
        </p:spPr>
        <p:txBody>
          <a:bodyPr/>
          <a:lstStyle/>
          <a:p>
            <a:r>
              <a:rPr lang="en-GB" sz="2800" dirty="0"/>
              <a:t>US evidence-based developmental tool</a:t>
            </a:r>
          </a:p>
          <a:p>
            <a:r>
              <a:rPr lang="en-GB" sz="2800" dirty="0">
                <a:solidFill>
                  <a:srgbClr val="C00000"/>
                </a:solidFill>
              </a:rPr>
              <a:t>National tool for mandated 2 year check</a:t>
            </a:r>
          </a:p>
          <a:p>
            <a:r>
              <a:rPr lang="en-GB" sz="2800" dirty="0"/>
              <a:t>Based on research with </a:t>
            </a:r>
            <a:r>
              <a:rPr lang="en-GB" sz="2800"/>
              <a:t>15,000 </a:t>
            </a:r>
            <a:r>
              <a:rPr lang="en-GB" sz="2800" smtClean="0"/>
              <a:t>children</a:t>
            </a:r>
            <a:endParaRPr lang="en-GB" sz="2800" dirty="0"/>
          </a:p>
          <a:p>
            <a:r>
              <a:rPr lang="en-GB" sz="2800" dirty="0">
                <a:solidFill>
                  <a:srgbClr val="C00000"/>
                </a:solidFill>
              </a:rPr>
              <a:t>ASQ-3 – 21 age-specific questionnaires (0-5 years)</a:t>
            </a:r>
          </a:p>
          <a:p>
            <a:r>
              <a:rPr lang="en-GB" sz="2800" dirty="0"/>
              <a:t>ASQ-SE is a version which assesses social and emotional development </a:t>
            </a:r>
          </a:p>
          <a:p>
            <a:r>
              <a:rPr lang="en-GB" sz="2800" dirty="0">
                <a:solidFill>
                  <a:srgbClr val="C00000"/>
                </a:solidFill>
              </a:rPr>
              <a:t>Used at 12 months, 2 years and soon 4 years in Solihull</a:t>
            </a:r>
          </a:p>
          <a:p>
            <a:r>
              <a:rPr lang="en-GB" sz="2800" dirty="0"/>
              <a:t>Data collected for all 2016-7 for 2 year olds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452570" cy="245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5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177330"/>
              </p:ext>
            </p:extLst>
          </p:nvPr>
        </p:nvGraphicFramePr>
        <p:xfrm>
          <a:off x="0" y="0"/>
          <a:ext cx="9036496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37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078672"/>
              </p:ext>
            </p:extLst>
          </p:nvPr>
        </p:nvGraphicFramePr>
        <p:xfrm>
          <a:off x="-76200" y="0"/>
          <a:ext cx="92964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8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51906"/>
              </p:ext>
            </p:extLst>
          </p:nvPr>
        </p:nvGraphicFramePr>
        <p:xfrm>
          <a:off x="-76200" y="0"/>
          <a:ext cx="92964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89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07288" cy="11430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Sharing ASQ Information at 2 years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3886200"/>
          </a:xfrm>
        </p:spPr>
        <p:txBody>
          <a:bodyPr/>
          <a:lstStyle/>
          <a:p>
            <a:r>
              <a:rPr lang="en-GB" sz="2800" dirty="0" smtClean="0"/>
              <a:t>ISA signed by SMBC and SWFT</a:t>
            </a:r>
          </a:p>
          <a:p>
            <a:r>
              <a:rPr lang="en-GB" sz="2800" dirty="0" smtClean="0">
                <a:solidFill>
                  <a:srgbClr val="C00000"/>
                </a:solidFill>
              </a:rPr>
              <a:t>Trackable ASQ data for each child will securely transfer to the Council for schools to access the information for their new intake</a:t>
            </a:r>
          </a:p>
          <a:p>
            <a:r>
              <a:rPr lang="en-GB" sz="2800" dirty="0" smtClean="0"/>
              <a:t>Can inform developmental profile of the new intake into Nursery and Reception</a:t>
            </a:r>
          </a:p>
          <a:p>
            <a:r>
              <a:rPr lang="en-GB" sz="2800" dirty="0" smtClean="0">
                <a:solidFill>
                  <a:srgbClr val="C00000"/>
                </a:solidFill>
              </a:rPr>
              <a:t>Not completed on children with                               severe delay</a:t>
            </a:r>
          </a:p>
          <a:p>
            <a:endParaRPr lang="en-GB" sz="2800" dirty="0" smtClean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096" y="4120886"/>
            <a:ext cx="2964904" cy="1976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31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45" y="188640"/>
            <a:ext cx="8229600" cy="819944"/>
          </a:xfrm>
        </p:spPr>
        <p:txBody>
          <a:bodyPr/>
          <a:lstStyle/>
          <a:p>
            <a:r>
              <a:rPr lang="en-GB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Tooth Decay in Solihull</a:t>
            </a:r>
            <a:endParaRPr lang="en-GB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01038" cy="45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827584" y="3277368"/>
            <a:ext cx="8064896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28184" y="2893586"/>
            <a:ext cx="263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England average-24.7%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42" y="6237312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FFFF"/>
                </a:solidFill>
              </a:rPr>
              <a:t>Source: Public Health England (2017) Dental Health Profile: Solihull</a:t>
            </a:r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8871"/>
              </p:ext>
            </p:extLst>
          </p:nvPr>
        </p:nvGraphicFramePr>
        <p:xfrm>
          <a:off x="0" y="0"/>
          <a:ext cx="922123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623731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FF"/>
                </a:solidFill>
              </a:rPr>
              <a:t>2017 Data – 16.3% average for Solihull</a:t>
            </a:r>
            <a:endParaRPr lang="en-GB" sz="2800" b="1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80312" y="1340768"/>
            <a:ext cx="0" cy="4104456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08204" y="2447040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England average 24.7%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eckmanequation.org/assets/2014/04/The20Heckman20Curve_v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0" b="6389"/>
          <a:stretch/>
        </p:blipFill>
        <p:spPr bwMode="auto">
          <a:xfrm>
            <a:off x="1115616" y="1207668"/>
            <a:ext cx="6912768" cy="487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en-GB" sz="2800" b="1" dirty="0" smtClean="0">
                <a:latin typeface="Calibri" pitchFamily="34" charset="0"/>
                <a:ea typeface="ＭＳ Ｐゴシック" pitchFamily="34" charset="-128"/>
              </a:rPr>
              <a:t>Early interventions yield higher returns as a preventive measure compared with remedial services later in life </a:t>
            </a:r>
            <a:r>
              <a:rPr lang="en-GB" sz="2800" dirty="0" smtClean="0">
                <a:ea typeface="ＭＳ Ｐゴシック" pitchFamily="34" charset="-128"/>
              </a:rPr>
              <a:t/>
            </a:r>
            <a:br>
              <a:rPr lang="en-GB" sz="2800" dirty="0" smtClean="0">
                <a:ea typeface="ＭＳ Ｐゴシック" pitchFamily="34" charset="-128"/>
              </a:rPr>
            </a:br>
            <a:endParaRPr lang="en-GB" sz="2800" dirty="0" smtClean="0">
              <a:ea typeface="ＭＳ Ｐゴシック" pitchFamily="34" charset="-128"/>
            </a:endParaRP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188913" y="6137275"/>
            <a:ext cx="7705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</a:rPr>
              <a:t>Source: Heckman &amp; Carneiro (2003) Human Capital Policy at </a:t>
            </a:r>
            <a:r>
              <a:rPr lang="en-GB" smtClean="0">
                <a:solidFill>
                  <a:srgbClr val="FFFFFF"/>
                </a:solidFill>
                <a:hlinkClick r:id="rId4"/>
              </a:rPr>
              <a:t>www.worldbank.org</a:t>
            </a:r>
            <a:r>
              <a:rPr lang="en-GB" smtClean="0">
                <a:solidFill>
                  <a:srgbClr val="FFFFFF"/>
                </a:solidFill>
              </a:rPr>
              <a:t> (search for Early Child Development)</a:t>
            </a:r>
          </a:p>
        </p:txBody>
      </p:sp>
    </p:spTree>
    <p:extLst>
      <p:ext uri="{BB962C8B-B14F-4D97-AF65-F5344CB8AC3E}">
        <p14:creationId xmlns:p14="http://schemas.microsoft.com/office/powerpoint/2010/main" val="4572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5728" y="3068960"/>
            <a:ext cx="9108272" cy="122413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8640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Brain Development Timelines – </a:t>
            </a:r>
          </a:p>
          <a:p>
            <a:pPr algn="ctr"/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‘Magic windows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226" y="4652411"/>
            <a:ext cx="2448272" cy="954107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Conception to age 2-3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081" y="2137369"/>
            <a:ext cx="1003599" cy="100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694" y="980728"/>
            <a:ext cx="1077185" cy="106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Related image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980728"/>
            <a:ext cx="946031" cy="105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9639" y="2116732"/>
            <a:ext cx="988822" cy="10160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30" y="3450195"/>
            <a:ext cx="910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Pre-Birth    1y   2y   3y   4y   5y   6y   7y   8y   9y   10y  11y  12y  13y  14y 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792355" y="4613529"/>
            <a:ext cx="3322013" cy="93610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8461" y="4850748"/>
            <a:ext cx="2817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Steady development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3279" y="4652411"/>
            <a:ext cx="2448272" cy="954107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Adolescent brain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6830" y="2013976"/>
            <a:ext cx="1579979" cy="105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762" y="1076391"/>
            <a:ext cx="1458527" cy="97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3575" y="2095148"/>
            <a:ext cx="1150374" cy="97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eft-Right Arrow 11"/>
          <p:cNvSpPr/>
          <p:nvPr/>
        </p:nvSpPr>
        <p:spPr>
          <a:xfrm>
            <a:off x="153156" y="4077072"/>
            <a:ext cx="2678411" cy="451879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6123278" y="4077072"/>
            <a:ext cx="2447689" cy="472472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nfographic showing how to give every child the best start in lif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309320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[Source Public Health England 2016]</a:t>
            </a:r>
          </a:p>
        </p:txBody>
      </p:sp>
    </p:spTree>
    <p:extLst>
      <p:ext uri="{BB962C8B-B14F-4D97-AF65-F5344CB8AC3E}">
        <p14:creationId xmlns:p14="http://schemas.microsoft.com/office/powerpoint/2010/main" val="18584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46038" y="77788"/>
            <a:ext cx="9263062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000000"/>
                </a:solidFill>
                <a:latin typeface="Univers 55"/>
                <a:ea typeface="ＭＳ Ｐゴシック"/>
                <a:cs typeface="ＭＳ Ｐゴシック"/>
              </a:rPr>
              <a:t>Brain development synapse density over time </a:t>
            </a:r>
            <a:endParaRPr lang="en-GB" sz="280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(Diagram adapted from Corel JL, The postnatal development of the human cerebral cortex. Cambridge, MA;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Harvard University Press; 1975 cited in The Urban Child Institute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en-GB" sz="16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  <a:hlinkClick r:id="rId2"/>
              </a:rPr>
              <a:t>http://www.urbanchildinstitute.org/why-0-3/baby-and-brain</a:t>
            </a:r>
            <a:r>
              <a:rPr lang="en-GB" sz="160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  (accessed 25th July, 2013)</a:t>
            </a:r>
            <a:endParaRPr lang="en-GB" sz="160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" y="1628775"/>
            <a:ext cx="78708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62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3191" y="692696"/>
            <a:ext cx="15684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Five to Thrive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8" y="1340768"/>
            <a:ext cx="7848872" cy="3886200"/>
          </a:xfrm>
        </p:spPr>
        <p:txBody>
          <a:bodyPr/>
          <a:lstStyle/>
          <a:p>
            <a:r>
              <a:rPr lang="en-GB" sz="2400" dirty="0" smtClean="0">
                <a:solidFill>
                  <a:srgbClr val="C00000"/>
                </a:solidFill>
              </a:rPr>
              <a:t>‘</a:t>
            </a:r>
            <a:r>
              <a:rPr lang="en-GB" sz="2400" dirty="0">
                <a:solidFill>
                  <a:srgbClr val="C00000"/>
                </a:solidFill>
              </a:rPr>
              <a:t>Five to thrive’ offers a simple framework for families to promote healthy baby brain development in five ways: Play, Talk, Respond, Cuddle and Relax (Kate Cairns Associates, 2017). </a:t>
            </a:r>
            <a:endParaRPr lang="en-GB" sz="2400" dirty="0" smtClean="0">
              <a:solidFill>
                <a:srgbClr val="C00000"/>
              </a:solidFill>
            </a:endParaRPr>
          </a:p>
          <a:p>
            <a:r>
              <a:rPr lang="en-GB" sz="2400" dirty="0" smtClean="0">
                <a:solidFill>
                  <a:srgbClr val="0000CC"/>
                </a:solidFill>
              </a:rPr>
              <a:t>Training </a:t>
            </a:r>
            <a:r>
              <a:rPr lang="en-GB" sz="2400" dirty="0">
                <a:solidFill>
                  <a:srgbClr val="0000CC"/>
                </a:solidFill>
              </a:rPr>
              <a:t>is given to professionals and volunteers in communities to embed the approach conveying consistent messaging and delivering evidence-based activities. </a:t>
            </a:r>
            <a:endParaRPr lang="en-GB" sz="2400" dirty="0" smtClean="0">
              <a:solidFill>
                <a:srgbClr val="0000CC"/>
              </a:solidFill>
            </a:endParaRPr>
          </a:p>
          <a:p>
            <a:r>
              <a:rPr lang="en-GB" sz="2400" dirty="0" smtClean="0">
                <a:solidFill>
                  <a:srgbClr val="C00000"/>
                </a:solidFill>
              </a:rPr>
              <a:t>The </a:t>
            </a:r>
            <a:r>
              <a:rPr lang="en-GB" sz="2400" dirty="0">
                <a:solidFill>
                  <a:srgbClr val="C00000"/>
                </a:solidFill>
              </a:rPr>
              <a:t>framework has been endorsed as an effective programme for early intervention (Social Mobility and Child Poverty Commission, 2014) and has evaluated as a successful and low-cost approach (</a:t>
            </a:r>
            <a:r>
              <a:rPr lang="en-GB" sz="2400" dirty="0" err="1">
                <a:solidFill>
                  <a:srgbClr val="C00000"/>
                </a:solidFill>
              </a:rPr>
              <a:t>Ghate</a:t>
            </a:r>
            <a:r>
              <a:rPr lang="en-GB" sz="2400" dirty="0">
                <a:solidFill>
                  <a:srgbClr val="C00000"/>
                </a:solidFill>
              </a:rPr>
              <a:t> et al., 2014).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6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26" y="0"/>
            <a:ext cx="64579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288" y="260648"/>
            <a:ext cx="1748597" cy="551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204864"/>
            <a:ext cx="6604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“Recent research proves that how a parent behaves around their baby in the first three years of life has a direct impact on how their baby's brain develops. This is the foundation of how the brain will work as the child grows up and becomes an adult, so if a baby's brain develops healthily they are more likely to be happy and successful as older children and adults.”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5" y="6190984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FFFF"/>
                </a:solidFill>
              </a:rPr>
              <a:t>Source: Kate Cairns Associates – www.fivetothrive.org.uk</a:t>
            </a:r>
          </a:p>
        </p:txBody>
      </p:sp>
    </p:spTree>
    <p:extLst>
      <p:ext uri="{BB962C8B-B14F-4D97-AF65-F5344CB8AC3E}">
        <p14:creationId xmlns:p14="http://schemas.microsoft.com/office/powerpoint/2010/main" val="15359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1884"/>
            <a:ext cx="8784976" cy="3886200"/>
          </a:xfrm>
        </p:spPr>
        <p:txBody>
          <a:bodyPr/>
          <a:lstStyle/>
          <a:p>
            <a:pPr marL="0" indent="0">
              <a:buNone/>
            </a:pPr>
            <a:endParaRPr lang="en-GB" sz="1600" b="1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C00000"/>
                </a:solidFill>
              </a:rPr>
              <a:t>The success of </a:t>
            </a:r>
            <a:r>
              <a:rPr lang="en-GB" sz="2400" b="1" dirty="0">
                <a:solidFill>
                  <a:srgbClr val="C00000"/>
                </a:solidFill>
              </a:rPr>
              <a:t>five to thrive</a:t>
            </a:r>
            <a:r>
              <a:rPr lang="en-GB" sz="2400" dirty="0">
                <a:solidFill>
                  <a:srgbClr val="C00000"/>
                </a:solidFill>
              </a:rPr>
              <a:t> is founded on the fact that it is not a rigid, one-size-fits-all programme. </a:t>
            </a:r>
            <a:endParaRPr lang="en-GB" sz="2400" dirty="0" smtClean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400" dirty="0" smtClean="0"/>
              <a:t>Central </a:t>
            </a:r>
            <a:r>
              <a:rPr lang="en-GB" sz="2400" dirty="0"/>
              <a:t>to </a:t>
            </a:r>
            <a:r>
              <a:rPr lang="en-GB" sz="2400" dirty="0" smtClean="0"/>
              <a:t>the approach </a:t>
            </a:r>
            <a:r>
              <a:rPr lang="en-GB" sz="2400" dirty="0"/>
              <a:t>is the set of five key </a:t>
            </a:r>
            <a:r>
              <a:rPr lang="en-GB" sz="2400" dirty="0" smtClean="0"/>
              <a:t>areas</a:t>
            </a:r>
            <a:r>
              <a:rPr lang="en-GB" sz="2400" dirty="0"/>
              <a:t>: </a:t>
            </a:r>
          </a:p>
          <a:p>
            <a:pPr>
              <a:spcAft>
                <a:spcPts val="1200"/>
              </a:spcAft>
            </a:pPr>
            <a:endParaRPr lang="en-GB" sz="2400" dirty="0" smtClean="0"/>
          </a:p>
          <a:p>
            <a:pPr marL="0" indent="0">
              <a:spcAft>
                <a:spcPts val="1200"/>
              </a:spcAft>
              <a:buNone/>
            </a:pPr>
            <a:endParaRPr lang="en-GB" sz="2400" dirty="0" smtClean="0"/>
          </a:p>
          <a:p>
            <a:pPr>
              <a:spcAft>
                <a:spcPts val="1200"/>
              </a:spcAft>
            </a:pPr>
            <a:r>
              <a:rPr lang="en-GB" sz="2400" dirty="0" smtClean="0"/>
              <a:t>‘Building </a:t>
            </a:r>
            <a:r>
              <a:rPr lang="en-GB" sz="2400" dirty="0"/>
              <a:t>blocks for a healthy </a:t>
            </a:r>
            <a:r>
              <a:rPr lang="en-GB" sz="2400" dirty="0" smtClean="0"/>
              <a:t>brain’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C00000"/>
                </a:solidFill>
              </a:rPr>
              <a:t>D</a:t>
            </a:r>
            <a:r>
              <a:rPr lang="en-GB" sz="2400" dirty="0" smtClean="0">
                <a:solidFill>
                  <a:srgbClr val="C00000"/>
                </a:solidFill>
              </a:rPr>
              <a:t>rawn </a:t>
            </a:r>
            <a:r>
              <a:rPr lang="en-GB" sz="2400" dirty="0">
                <a:solidFill>
                  <a:srgbClr val="C00000"/>
                </a:solidFill>
              </a:rPr>
              <a:t>from research into the key processes of attachment and attunement that forge bonds </a:t>
            </a:r>
            <a:r>
              <a:rPr lang="en-GB" sz="2400" dirty="0" smtClean="0">
                <a:solidFill>
                  <a:srgbClr val="C00000"/>
                </a:solidFill>
              </a:rPr>
              <a:t>bet. </a:t>
            </a:r>
            <a:r>
              <a:rPr lang="en-GB" sz="2400" dirty="0">
                <a:solidFill>
                  <a:srgbClr val="C00000"/>
                </a:solidFill>
              </a:rPr>
              <a:t>young children and their </a:t>
            </a:r>
            <a:r>
              <a:rPr lang="en-GB" sz="2400" dirty="0" smtClean="0">
                <a:solidFill>
                  <a:srgbClr val="C00000"/>
                </a:solidFill>
              </a:rPr>
              <a:t>carers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endParaRPr lang="en-GB" sz="2000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7"/>
          <a:stretch/>
        </p:blipFill>
        <p:spPr bwMode="auto">
          <a:xfrm>
            <a:off x="732090" y="3505974"/>
            <a:ext cx="7200801" cy="45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7"/>
          <a:stretch/>
        </p:blipFill>
        <p:spPr bwMode="auto">
          <a:xfrm>
            <a:off x="276225" y="34049"/>
            <a:ext cx="3287663" cy="140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34049"/>
            <a:ext cx="2273205" cy="1649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8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14" y="1268760"/>
            <a:ext cx="8949382" cy="3886200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GB" sz="2400" dirty="0"/>
              <a:t>Crucially, they are designed to support positive </a:t>
            </a:r>
            <a:r>
              <a:rPr lang="en-GB" sz="2400" dirty="0" smtClean="0"/>
              <a:t>                      feedback </a:t>
            </a:r>
            <a:r>
              <a:rPr lang="en-GB" sz="2400" dirty="0"/>
              <a:t>processes, </a:t>
            </a:r>
            <a:r>
              <a:rPr lang="en-GB" sz="2400" b="1" dirty="0">
                <a:solidFill>
                  <a:srgbClr val="C00000"/>
                </a:solidFill>
              </a:rPr>
              <a:t>enabling practitioners to observe and reinforce positive interaction </a:t>
            </a:r>
            <a:r>
              <a:rPr lang="en-GB" sz="2400" dirty="0"/>
              <a:t>between parents and their </a:t>
            </a:r>
            <a:r>
              <a:rPr lang="en-GB" sz="2400" dirty="0" smtClean="0"/>
              <a:t>children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GB" sz="3200" b="1" dirty="0" smtClean="0">
                <a:solidFill>
                  <a:srgbClr val="C00000"/>
                </a:solidFill>
              </a:rPr>
              <a:t>Resources</a:t>
            </a:r>
            <a:endParaRPr lang="en-GB" sz="3200" b="1" dirty="0">
              <a:solidFill>
                <a:srgbClr val="C00000"/>
              </a:solidFill>
            </a:endParaRPr>
          </a:p>
          <a:p>
            <a:pPr lvl="0">
              <a:spcAft>
                <a:spcPts val="1200"/>
              </a:spcAft>
            </a:pPr>
            <a:r>
              <a:rPr lang="en-GB" sz="2400" dirty="0"/>
              <a:t>The five to thrive resources </a:t>
            </a:r>
            <a:r>
              <a:rPr lang="en-GB" sz="2400" dirty="0" smtClean="0"/>
              <a:t>— </a:t>
            </a:r>
            <a:r>
              <a:rPr lang="en-GB" sz="2400" b="1" dirty="0" smtClean="0">
                <a:solidFill>
                  <a:srgbClr val="C00000"/>
                </a:solidFill>
              </a:rPr>
              <a:t>posters </a:t>
            </a:r>
            <a:r>
              <a:rPr lang="en-GB" sz="2400" b="1" dirty="0">
                <a:solidFill>
                  <a:srgbClr val="C00000"/>
                </a:solidFill>
              </a:rPr>
              <a:t>and </a:t>
            </a:r>
            <a:r>
              <a:rPr lang="en-GB" sz="2400" b="1" dirty="0" smtClean="0">
                <a:solidFill>
                  <a:srgbClr val="C00000"/>
                </a:solidFill>
              </a:rPr>
              <a:t>online guides </a:t>
            </a:r>
            <a:r>
              <a:rPr lang="en-GB" sz="2400" dirty="0"/>
              <a:t>— help parents and practitioners gain an appropriate awareness of the </a:t>
            </a:r>
            <a:r>
              <a:rPr lang="en-GB" sz="2400" b="1" dirty="0"/>
              <a:t>science of brain development </a:t>
            </a:r>
            <a:r>
              <a:rPr lang="en-GB" sz="2400" dirty="0"/>
              <a:t>while ensuring that the </a:t>
            </a:r>
            <a:r>
              <a:rPr lang="en-GB" sz="2400" b="1" dirty="0">
                <a:solidFill>
                  <a:srgbClr val="C00000"/>
                </a:solidFill>
              </a:rPr>
              <a:t>focus remains practical rather than </a:t>
            </a:r>
            <a:r>
              <a:rPr lang="en-GB" sz="2400" b="1" dirty="0" smtClean="0">
                <a:solidFill>
                  <a:srgbClr val="C00000"/>
                </a:solidFill>
              </a:rPr>
              <a:t>academic</a:t>
            </a:r>
            <a:endParaRPr lang="en-GB" sz="2400" dirty="0" smtClean="0"/>
          </a:p>
          <a:p>
            <a:pPr lvl="0">
              <a:spcAft>
                <a:spcPts val="1200"/>
              </a:spcAft>
            </a:pPr>
            <a:r>
              <a:rPr lang="en-GB" sz="2400" dirty="0" smtClean="0"/>
              <a:t>Supports </a:t>
            </a:r>
            <a:r>
              <a:rPr lang="en-GB" sz="2400" b="1" dirty="0"/>
              <a:t>creative, individualised work</a:t>
            </a:r>
            <a:r>
              <a:rPr lang="en-GB" sz="2400" dirty="0"/>
              <a:t> with families &amp;</a:t>
            </a:r>
            <a:r>
              <a:rPr lang="en-GB" sz="2400" dirty="0" smtClean="0"/>
              <a:t> offer </a:t>
            </a:r>
            <a:r>
              <a:rPr lang="en-GB" sz="2400" dirty="0"/>
              <a:t>a range of suggestions to </a:t>
            </a:r>
            <a:r>
              <a:rPr lang="en-GB" sz="2400" b="1" dirty="0">
                <a:solidFill>
                  <a:srgbClr val="C00000"/>
                </a:solidFill>
              </a:rPr>
              <a:t>meet the needs of children at different </a:t>
            </a:r>
            <a:r>
              <a:rPr lang="en-GB" sz="2400" b="1" dirty="0" smtClean="0">
                <a:solidFill>
                  <a:srgbClr val="C00000"/>
                </a:solidFill>
              </a:rPr>
              <a:t>ages</a:t>
            </a:r>
            <a:endParaRPr lang="en-GB" sz="2400" b="1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64563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66" y="0"/>
            <a:ext cx="2545199" cy="1615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8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Five to Thrive Video</a:t>
            </a:r>
            <a:endParaRPr lang="en-GB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538053"/>
            <a:ext cx="76485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9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-19178"/>
            <a:ext cx="2862064" cy="963488"/>
          </a:xfrm>
        </p:spPr>
        <p:txBody>
          <a:bodyPr/>
          <a:lstStyle/>
          <a:p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210670" cy="3024336"/>
          </a:xfrm>
        </p:spPr>
        <p:txBody>
          <a:bodyPr/>
          <a:lstStyle/>
          <a:p>
            <a:r>
              <a:rPr lang="en-GB" sz="3200" dirty="0" smtClean="0"/>
              <a:t>Health </a:t>
            </a:r>
            <a:r>
              <a:rPr lang="en-GB" sz="3200" dirty="0" smtClean="0"/>
              <a:t>Visitors to become practicing advocates for Five to Thrive </a:t>
            </a:r>
          </a:p>
          <a:p>
            <a:r>
              <a:rPr lang="en-GB" sz="3200" dirty="0" smtClean="0">
                <a:solidFill>
                  <a:srgbClr val="C00000"/>
                </a:solidFill>
              </a:rPr>
              <a:t>Consulting with parents/carers on how to convey messages – develop digital resources (web, apps)</a:t>
            </a:r>
          </a:p>
          <a:p>
            <a:r>
              <a:rPr lang="en-GB" sz="3200" dirty="0" smtClean="0"/>
              <a:t>Roll out to for </a:t>
            </a:r>
            <a:r>
              <a:rPr lang="en-GB" sz="3200" dirty="0" smtClean="0"/>
              <a:t>Early Years </a:t>
            </a:r>
            <a:r>
              <a:rPr lang="en-GB" sz="3200" dirty="0" smtClean="0"/>
              <a:t>professionals and partners</a:t>
            </a:r>
            <a:endParaRPr lang="en-GB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717033"/>
            <a:ext cx="3481606" cy="225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3717033"/>
            <a:ext cx="4968552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</a:pPr>
            <a:r>
              <a:rPr lang="en-GB" sz="3200" kern="0" dirty="0">
                <a:solidFill>
                  <a:srgbClr val="C00000"/>
                </a:solidFill>
                <a:latin typeface="Calibri" pitchFamily="34" charset="0"/>
                <a:ea typeface="ＭＳ Ｐゴシック" pitchFamily="-65" charset="-128"/>
              </a:rPr>
              <a:t>Train parent volunteers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</a:pPr>
            <a:r>
              <a:rPr lang="en-GB" sz="3200" kern="0" dirty="0">
                <a:solidFill>
                  <a:srgbClr val="0000CC"/>
                </a:solidFill>
                <a:latin typeface="Calibri" pitchFamily="34" charset="0"/>
                <a:ea typeface="ＭＳ Ｐゴシック" pitchFamily="-65" charset="-128"/>
              </a:rPr>
              <a:t>Train social workers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Tx/>
              <a:buChar char="•"/>
            </a:pPr>
            <a:r>
              <a:rPr lang="en-GB" sz="3200" kern="0" dirty="0">
                <a:solidFill>
                  <a:srgbClr val="C00000"/>
                </a:solidFill>
                <a:latin typeface="Calibri" pitchFamily="34" charset="0"/>
                <a:ea typeface="ＭＳ Ｐゴシック" pitchFamily="-65" charset="-128"/>
              </a:rPr>
              <a:t>Evaluate the approach</a:t>
            </a:r>
          </a:p>
        </p:txBody>
      </p:sp>
    </p:spTree>
    <p:extLst>
      <p:ext uri="{BB962C8B-B14F-4D97-AF65-F5344CB8AC3E}">
        <p14:creationId xmlns:p14="http://schemas.microsoft.com/office/powerpoint/2010/main" val="3653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Parenting Support</a:t>
            </a:r>
            <a:endParaRPr lang="en-GB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8136904" cy="17526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i="1" dirty="0">
                <a:latin typeface="Calibri"/>
                <a:ea typeface="Calibri"/>
                <a:cs typeface="Times New Roman"/>
              </a:rPr>
              <a:t>“To enable every parent in Solihull to be an effective and engaged caregiver via access to advice, parenting education and building peer support in the community”</a:t>
            </a:r>
            <a:endParaRPr lang="en-GB" sz="2000" dirty="0"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8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C00000"/>
                </a:solidFill>
              </a:rPr>
              <a:t>Parenting Courses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27" y="2420888"/>
            <a:ext cx="8809811" cy="3886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3 types: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rabicParenR"/>
            </a:pPr>
            <a:r>
              <a:rPr lang="en-GB" sz="3600" dirty="0" smtClean="0"/>
              <a:t>Solihull Approach Online Courses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rabicParenR"/>
            </a:pPr>
            <a:r>
              <a:rPr lang="en-GB" sz="3600" dirty="0" smtClean="0"/>
              <a:t>Solihull Approach face-to-face courses</a:t>
            </a:r>
          </a:p>
          <a:p>
            <a:pPr marL="971550" lvl="1" indent="-514350">
              <a:buClr>
                <a:srgbClr val="C00000"/>
              </a:buClr>
              <a:buFont typeface="+mj-lt"/>
              <a:buAutoNum type="arabicParenR"/>
            </a:pPr>
            <a:r>
              <a:rPr lang="en-GB" sz="3600" dirty="0" smtClean="0"/>
              <a:t>Empowering Parents Empowering Communities (EPEC)- </a:t>
            </a:r>
            <a:r>
              <a:rPr lang="en-GB" sz="3600" b="1" dirty="0" smtClean="0">
                <a:solidFill>
                  <a:srgbClr val="C00000"/>
                </a:solidFill>
              </a:rPr>
              <a:t>NEW Autumn 2018</a:t>
            </a:r>
            <a:endParaRPr lang="en-GB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16632"/>
            <a:ext cx="3657917" cy="2420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17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25752"/>
            <a:ext cx="9108504" cy="38862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GB" sz="4000" b="1" dirty="0">
                <a:solidFill>
                  <a:srgbClr val="000080"/>
                </a:solidFill>
                <a:latin typeface="Calibri"/>
                <a:ea typeface="Times New Roman"/>
                <a:cs typeface="Times New Roman"/>
              </a:rPr>
              <a:t>Understanding Pregnancy, Labour, Birth and Your </a:t>
            </a:r>
            <a:r>
              <a:rPr lang="en-GB" sz="4000" b="1" dirty="0" smtClean="0">
                <a:solidFill>
                  <a:srgbClr val="000080"/>
                </a:solidFill>
                <a:latin typeface="Calibri"/>
                <a:ea typeface="Times New Roman"/>
                <a:cs typeface="Times New Roman"/>
              </a:rPr>
              <a:t>Baby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4000" b="1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Antenatal Online Course</a:t>
            </a:r>
            <a:endParaRPr lang="en-GB" sz="18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2874010" algn="l"/>
                <a:tab pos="3329940" algn="ctr"/>
                <a:tab pos="4244340" algn="l"/>
              </a:tabLst>
            </a:pPr>
            <a:r>
              <a:rPr lang="en-GB" sz="2800" b="1" u="sng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  <a:hlinkClick r:id="rId2"/>
              </a:rPr>
              <a:t>www.inourplace.co.uk</a:t>
            </a:r>
            <a:r>
              <a:rPr lang="en-GB" sz="28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use FREE </a:t>
            </a:r>
            <a:r>
              <a:rPr lang="en-GB" sz="2800" b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code: APPLEJACKS</a:t>
            </a:r>
            <a:r>
              <a:rPr lang="en-GB" sz="3200" b="1" dirty="0">
                <a:solidFill>
                  <a:srgbClr val="006600"/>
                </a:solidFill>
                <a:latin typeface="Calibri"/>
                <a:ea typeface="Times New Roman"/>
                <a:cs typeface="Times New Roman"/>
              </a:rPr>
              <a:t>	</a:t>
            </a:r>
            <a:endParaRPr lang="en-GB" sz="2800" dirty="0">
              <a:latin typeface="Calibri"/>
              <a:ea typeface="Times New Roman"/>
              <a:cs typeface="Times New Roman"/>
            </a:endParaRPr>
          </a:p>
          <a:p>
            <a:pPr marR="15240" lvl="0">
              <a:lnSpc>
                <a:spcPct val="118000"/>
              </a:lnSpc>
              <a:spcBef>
                <a:spcPts val="500"/>
              </a:spcBef>
              <a:spcAft>
                <a:spcPts val="0"/>
              </a:spcAft>
              <a:buFont typeface="Wingdings"/>
              <a:buChar char=""/>
            </a:pPr>
            <a:r>
              <a:rPr lang="en-GB" sz="3200" b="1" kern="1400" dirty="0">
                <a:solidFill>
                  <a:srgbClr val="000080"/>
                </a:solidFill>
                <a:latin typeface="Calibri"/>
                <a:ea typeface="Times New Roman"/>
                <a:cs typeface="Calibri"/>
              </a:rPr>
              <a:t>D</a:t>
            </a:r>
            <a:r>
              <a:rPr lang="en-GB" sz="3200" b="1" kern="1400" dirty="0" smtClean="0">
                <a:solidFill>
                  <a:srgbClr val="000080"/>
                </a:solidFill>
                <a:latin typeface="Calibri"/>
                <a:ea typeface="Times New Roman"/>
                <a:cs typeface="Calibri"/>
              </a:rPr>
              <a:t>one at </a:t>
            </a:r>
            <a:r>
              <a:rPr lang="en-GB" sz="3200" b="1" kern="1400" dirty="0">
                <a:solidFill>
                  <a:srgbClr val="000080"/>
                </a:solidFill>
                <a:latin typeface="Calibri"/>
                <a:ea typeface="Times New Roman"/>
                <a:cs typeface="Calibri"/>
              </a:rPr>
              <a:t>a time and pace to suit family life</a:t>
            </a:r>
            <a:endParaRPr lang="en-GB" sz="2800" dirty="0">
              <a:latin typeface="Calibri"/>
              <a:ea typeface="Times New Roman"/>
              <a:cs typeface="Times New Roman"/>
            </a:endParaRPr>
          </a:p>
          <a:p>
            <a:pPr marR="15240" lvl="0">
              <a:lnSpc>
                <a:spcPct val="118000"/>
              </a:lnSpc>
              <a:spcBef>
                <a:spcPts val="500"/>
              </a:spcBef>
              <a:spcAft>
                <a:spcPts val="0"/>
              </a:spcAft>
              <a:buFont typeface="Wingdings"/>
              <a:buChar char=""/>
            </a:pPr>
            <a:r>
              <a:rPr lang="en-GB" sz="3200" b="1" kern="1400" dirty="0" smtClean="0">
                <a:solidFill>
                  <a:srgbClr val="000080"/>
                </a:solidFill>
                <a:latin typeface="Calibri"/>
                <a:ea typeface="Times New Roman"/>
                <a:cs typeface="Calibri"/>
              </a:rPr>
              <a:t>9 </a:t>
            </a:r>
            <a:r>
              <a:rPr lang="en-GB" sz="3200" b="1" kern="1400" dirty="0">
                <a:solidFill>
                  <a:srgbClr val="000080"/>
                </a:solidFill>
                <a:latin typeface="Calibri"/>
                <a:ea typeface="Times New Roman"/>
                <a:cs typeface="Calibri"/>
              </a:rPr>
              <a:t>modules each taking around 20 minutes </a:t>
            </a:r>
            <a:endParaRPr lang="en-GB" sz="3200" b="1" kern="1400" dirty="0" smtClean="0">
              <a:solidFill>
                <a:srgbClr val="000080"/>
              </a:solidFill>
              <a:latin typeface="Calibri"/>
              <a:ea typeface="Times New Roman"/>
              <a:cs typeface="Calibri"/>
            </a:endParaRPr>
          </a:p>
          <a:p>
            <a:pPr marR="15240" lvl="0">
              <a:lnSpc>
                <a:spcPct val="118000"/>
              </a:lnSpc>
              <a:spcBef>
                <a:spcPts val="500"/>
              </a:spcBef>
              <a:spcAft>
                <a:spcPts val="0"/>
              </a:spcAft>
              <a:buFont typeface="Wingdings"/>
              <a:buChar char=""/>
            </a:pPr>
            <a:r>
              <a:rPr lang="en-GB" sz="3200" b="1" kern="1400" dirty="0" smtClean="0">
                <a:solidFill>
                  <a:srgbClr val="000080"/>
                </a:solidFill>
                <a:latin typeface="Calibri"/>
                <a:ea typeface="Times New Roman"/>
                <a:cs typeface="Calibri"/>
              </a:rPr>
              <a:t>Interactive </a:t>
            </a:r>
            <a:r>
              <a:rPr lang="en-GB" sz="3200" b="1" kern="1400" dirty="0">
                <a:solidFill>
                  <a:srgbClr val="000080"/>
                </a:solidFill>
                <a:latin typeface="Calibri"/>
                <a:ea typeface="Times New Roman"/>
                <a:cs typeface="Calibri"/>
              </a:rPr>
              <a:t>activities, quizzes, video </a:t>
            </a:r>
            <a:r>
              <a:rPr lang="en-GB" sz="3200" b="1" kern="1400" dirty="0" smtClean="0">
                <a:solidFill>
                  <a:srgbClr val="000080"/>
                </a:solidFill>
                <a:latin typeface="Calibri"/>
                <a:ea typeface="Times New Roman"/>
                <a:cs typeface="Calibri"/>
              </a:rPr>
              <a:t>clips</a:t>
            </a:r>
            <a:r>
              <a:rPr lang="en-GB" sz="1400" b="1" dirty="0">
                <a:latin typeface="Calibri"/>
                <a:ea typeface="Times New Roman"/>
                <a:cs typeface="Times New Roman"/>
              </a:rPr>
              <a:t/>
            </a:r>
            <a:br>
              <a:rPr lang="en-GB" sz="1400" b="1" dirty="0">
                <a:latin typeface="Calibri"/>
                <a:ea typeface="Times New Roman"/>
                <a:cs typeface="Times New Roman"/>
              </a:rPr>
            </a:br>
            <a:r>
              <a:rPr lang="en-GB" sz="3200" b="1" dirty="0" smtClean="0">
                <a:solidFill>
                  <a:srgbClr val="C00000"/>
                </a:solidFill>
                <a:cs typeface="Times New Roman"/>
              </a:rPr>
              <a:t>C</a:t>
            </a:r>
            <a:r>
              <a:rPr lang="en-GB" sz="3200" b="1" dirty="0" smtClean="0">
                <a:solidFill>
                  <a:srgbClr val="C00000"/>
                </a:solidFill>
              </a:rPr>
              <a:t>overs:</a:t>
            </a:r>
            <a:r>
              <a:rPr lang="en-GB" sz="3200" dirty="0" smtClean="0"/>
              <a:t> </a:t>
            </a:r>
            <a:r>
              <a:rPr lang="en-GB" sz="3200" b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Relaxing &amp; breathing</a:t>
            </a:r>
            <a:r>
              <a:rPr lang="en-GB" sz="3200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/</a:t>
            </a:r>
            <a:r>
              <a:rPr lang="en-GB" sz="3200" b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Getting to know your baby in the womb/Stages of labour/Birth positions/Feeding /Fathers and babies/Baby care</a:t>
            </a:r>
            <a:endParaRPr lang="en-GB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20688"/>
            <a:ext cx="72548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27856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Commissioned Children’s Public Health Services</a:t>
            </a:r>
            <a:endParaRPr lang="en-GB" sz="3200" b="1" dirty="0">
              <a:solidFill>
                <a:srgbClr val="0033CC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410944" cy="3886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Health Visiting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Family Nurse Partnership</a:t>
            </a:r>
          </a:p>
          <a:p>
            <a:pPr>
              <a:buFont typeface="Wingdings" pitchFamily="2" charset="2"/>
              <a:buChar char="§"/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Infant </a:t>
            </a: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Feeding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School Nursing</a:t>
            </a:r>
          </a:p>
          <a:p>
            <a:pPr>
              <a:buFont typeface="Wingdings" pitchFamily="2" charset="2"/>
              <a:buChar char="§"/>
            </a:pPr>
            <a:r>
              <a:rPr lang="en-GB" dirty="0">
                <a:solidFill>
                  <a:srgbClr val="C00000"/>
                </a:solidFill>
                <a:latin typeface="Calibri" pitchFamily="34" charset="0"/>
              </a:rPr>
              <a:t>Parenting </a:t>
            </a: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Programmes - 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Eat Well Move More - </a:t>
            </a:r>
            <a:endParaRPr lang="en-GB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4906" y="4149080"/>
            <a:ext cx="1788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3600" b="1" dirty="0">
                <a:solidFill>
                  <a:srgbClr val="0033CC"/>
                </a:solidFill>
                <a:latin typeface="Calibri" pitchFamily="34" charset="0"/>
                <a:cs typeface="Arial" charset="0"/>
              </a:rPr>
              <a:t>Budget: £3.6 million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4181" y="1772816"/>
            <a:ext cx="26849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Solihull Healthy Child Programme </a:t>
            </a:r>
          </a:p>
          <a:p>
            <a:pPr algn="ctr"/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(0-19 years) provided by</a:t>
            </a:r>
          </a:p>
          <a:p>
            <a:pPr algn="ctr"/>
            <a:endParaRPr lang="en-GB" dirty="0"/>
          </a:p>
        </p:txBody>
      </p:sp>
      <p:sp>
        <p:nvSpPr>
          <p:cNvPr id="6" name="Right Brace 5"/>
          <p:cNvSpPr/>
          <p:nvPr/>
        </p:nvSpPr>
        <p:spPr>
          <a:xfrm>
            <a:off x="5508104" y="1988840"/>
            <a:ext cx="668707" cy="2376264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3305020"/>
            <a:ext cx="3056966" cy="48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37126"/>
            <a:ext cx="1224136" cy="8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12" y="5305427"/>
            <a:ext cx="1852934" cy="76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91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38862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GB" sz="3200" b="1" dirty="0">
                <a:solidFill>
                  <a:srgbClr val="000080"/>
                </a:solidFill>
                <a:latin typeface="Calibri"/>
                <a:ea typeface="Times New Roman"/>
                <a:cs typeface="Times New Roman"/>
              </a:rPr>
              <a:t>Understanding Your </a:t>
            </a:r>
            <a:r>
              <a:rPr lang="en-GB" sz="3200" b="1" dirty="0" smtClean="0">
                <a:solidFill>
                  <a:srgbClr val="000080"/>
                </a:solidFill>
                <a:latin typeface="Calibri"/>
                <a:ea typeface="Times New Roman"/>
                <a:cs typeface="Times New Roman"/>
              </a:rPr>
              <a:t>Baby</a:t>
            </a:r>
            <a:endParaRPr lang="en-GB" sz="32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2874010" algn="l"/>
                <a:tab pos="3329940" algn="ctr"/>
                <a:tab pos="4244340" algn="l"/>
              </a:tabLst>
            </a:pPr>
            <a:r>
              <a:rPr lang="en-GB" sz="3200" b="1" dirty="0">
                <a:solidFill>
                  <a:srgbClr val="00B0F0"/>
                </a:solidFill>
                <a:latin typeface="Calibri"/>
                <a:ea typeface="Times New Roman"/>
                <a:cs typeface="Times New Roman"/>
              </a:rPr>
              <a:t>Postnatal Online Course</a:t>
            </a:r>
            <a:endParaRPr lang="en-GB" sz="3200" dirty="0">
              <a:latin typeface="Calibri"/>
              <a:ea typeface="Times New Roman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  <a:tabLst>
                <a:tab pos="2874010" algn="l"/>
                <a:tab pos="3329940" algn="ctr"/>
                <a:tab pos="4244340" algn="l"/>
              </a:tabLst>
            </a:pPr>
            <a:r>
              <a:rPr lang="en-GB" sz="3200" b="1" u="sng" dirty="0">
                <a:solidFill>
                  <a:srgbClr val="0000FF"/>
                </a:solidFill>
                <a:latin typeface="Calibri"/>
                <a:ea typeface="Times New Roman"/>
                <a:cs typeface="Times New Roman"/>
                <a:hlinkClick r:id="rId2"/>
              </a:rPr>
              <a:t>www.inourplace.co.uk</a:t>
            </a:r>
            <a:r>
              <a:rPr lang="en-GB" sz="3200" b="1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 use FREE code: </a:t>
            </a:r>
            <a:r>
              <a:rPr lang="en-GB" sz="3200" b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APPLEJACKS</a:t>
            </a:r>
            <a:r>
              <a:rPr lang="en-GB" sz="2800" dirty="0">
                <a:solidFill>
                  <a:srgbClr val="31849B"/>
                </a:solidFill>
                <a:latin typeface="Calibri"/>
                <a:ea typeface="Times New Roman"/>
                <a:cs typeface="Times New Roman"/>
              </a:rPr>
              <a:t>	</a:t>
            </a:r>
            <a:endParaRPr lang="en-GB" sz="2800" dirty="0">
              <a:latin typeface="Calibri"/>
              <a:ea typeface="Times New Roman"/>
              <a:cs typeface="Times New Roman"/>
            </a:endParaRPr>
          </a:p>
          <a:p>
            <a:pPr marR="15240" lvl="0">
              <a:lnSpc>
                <a:spcPct val="118000"/>
              </a:lnSpc>
              <a:spcAft>
                <a:spcPts val="0"/>
              </a:spcAft>
              <a:buFont typeface="Wingdings"/>
              <a:buChar char=""/>
            </a:pPr>
            <a:r>
              <a:rPr lang="en-GB" sz="2800" b="1" kern="1400" dirty="0" smtClean="0">
                <a:solidFill>
                  <a:srgbClr val="000080"/>
                </a:solidFill>
                <a:latin typeface="Calibri"/>
                <a:ea typeface="Times New Roman"/>
                <a:cs typeface="Calibri"/>
              </a:rPr>
              <a:t>There </a:t>
            </a:r>
            <a:r>
              <a:rPr lang="en-GB" sz="2800" b="1" kern="1400" dirty="0">
                <a:solidFill>
                  <a:srgbClr val="000080"/>
                </a:solidFill>
                <a:latin typeface="Calibri"/>
                <a:ea typeface="Times New Roman"/>
                <a:cs typeface="Calibri"/>
              </a:rPr>
              <a:t>are 11 modules each taking around 20 </a:t>
            </a:r>
            <a:r>
              <a:rPr lang="en-GB" sz="2800" b="1" kern="1400" dirty="0" smtClean="0">
                <a:solidFill>
                  <a:srgbClr val="000080"/>
                </a:solidFill>
                <a:latin typeface="Calibri"/>
                <a:ea typeface="Times New Roman"/>
                <a:cs typeface="Calibri"/>
              </a:rPr>
              <a:t>minutes</a:t>
            </a:r>
          </a:p>
          <a:p>
            <a:pPr marR="15240" lvl="0">
              <a:lnSpc>
                <a:spcPct val="118000"/>
              </a:lnSpc>
              <a:spcAft>
                <a:spcPts val="0"/>
              </a:spcAft>
              <a:buFont typeface="Wingdings"/>
              <a:buChar char=""/>
            </a:pPr>
            <a:r>
              <a:rPr lang="en-GB" sz="2800" b="1" kern="1400" dirty="0" smtClean="0">
                <a:solidFill>
                  <a:srgbClr val="000080"/>
                </a:solidFill>
                <a:latin typeface="Calibri"/>
                <a:ea typeface="Times New Roman"/>
                <a:cs typeface="Calibri"/>
              </a:rPr>
              <a:t> Interactive </a:t>
            </a:r>
            <a:r>
              <a:rPr lang="en-GB" sz="2800" b="1" kern="1400" dirty="0">
                <a:solidFill>
                  <a:srgbClr val="000080"/>
                </a:solidFill>
                <a:latin typeface="Calibri"/>
                <a:ea typeface="Times New Roman"/>
                <a:cs typeface="Calibri"/>
              </a:rPr>
              <a:t>activities, quizzes, video clips, practical </a:t>
            </a:r>
            <a:r>
              <a:rPr lang="en-GB" sz="2800" b="1" kern="1400" dirty="0" smtClean="0">
                <a:solidFill>
                  <a:srgbClr val="000080"/>
                </a:solidFill>
                <a:latin typeface="Calibri"/>
                <a:ea typeface="Times New Roman"/>
                <a:cs typeface="Calibri"/>
              </a:rPr>
              <a:t>hand-outs</a:t>
            </a:r>
            <a:endParaRPr lang="en-GB" sz="2800" dirty="0">
              <a:latin typeface="Calibri"/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smtClean="0">
                <a:solidFill>
                  <a:srgbClr val="C00000"/>
                </a:solidFill>
              </a:rPr>
              <a:t>Covers:</a:t>
            </a:r>
            <a:r>
              <a:rPr lang="en-GB" sz="2800" dirty="0" smtClean="0"/>
              <a:t> </a:t>
            </a:r>
            <a:r>
              <a:rPr lang="en-GB" sz="2800" b="1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Understanding feelings: both yours and your </a:t>
            </a:r>
            <a:r>
              <a:rPr lang="en-GB" sz="2800" b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baby’s/Understanding </a:t>
            </a:r>
            <a:r>
              <a:rPr lang="en-GB" sz="2800" b="1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your baby’s </a:t>
            </a:r>
            <a:r>
              <a:rPr lang="en-GB" sz="2800" b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brain/Understanding </a:t>
            </a:r>
            <a:r>
              <a:rPr lang="en-GB" sz="2800" b="1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and responding to </a:t>
            </a:r>
            <a:r>
              <a:rPr lang="en-GB" sz="2800" b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crying/Your </a:t>
            </a:r>
            <a:r>
              <a:rPr lang="en-GB" sz="2800" b="1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baby’s rhythms, sleep patterns, &amp; </a:t>
            </a:r>
            <a:r>
              <a:rPr lang="en-GB" sz="2800" b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feeding/Fathers </a:t>
            </a:r>
            <a:r>
              <a:rPr lang="en-GB" sz="2800" b="1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and </a:t>
            </a:r>
            <a:r>
              <a:rPr lang="en-GB" sz="2800" b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babies/Babies</a:t>
            </a:r>
            <a:r>
              <a:rPr lang="en-GB" sz="2800" b="1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’ development and play </a:t>
            </a:r>
            <a:r>
              <a:rPr lang="en-GB" sz="2800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/</a:t>
            </a:r>
            <a:r>
              <a:rPr lang="en-GB" sz="2800" b="1" dirty="0" smtClean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Thinking </a:t>
            </a:r>
            <a:r>
              <a:rPr lang="en-GB" sz="2800" b="1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about childcare</a:t>
            </a: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12319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0429"/>
            <a:ext cx="124301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3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77"/>
          <a:stretch/>
        </p:blipFill>
        <p:spPr bwMode="auto">
          <a:xfrm>
            <a:off x="6543067" y="2781942"/>
            <a:ext cx="2600933" cy="328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C00000"/>
                </a:solidFill>
              </a:rPr>
              <a:t>Solihull Approach Online: </a:t>
            </a:r>
            <a:br>
              <a:rPr lang="en-GB" sz="3600" dirty="0" smtClean="0">
                <a:solidFill>
                  <a:srgbClr val="C00000"/>
                </a:solidFill>
              </a:rPr>
            </a:br>
            <a:r>
              <a:rPr lang="en-GB" sz="3600" dirty="0" smtClean="0">
                <a:solidFill>
                  <a:srgbClr val="C00000"/>
                </a:solidFill>
              </a:rPr>
              <a:t>Understanding Your Child Course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424936" cy="4248472"/>
          </a:xfrm>
        </p:spPr>
        <p:txBody>
          <a:bodyPr/>
          <a:lstStyle/>
          <a:p>
            <a:r>
              <a:rPr lang="en-GB" sz="2800" dirty="0"/>
              <a:t>Over 90% of parents think </a:t>
            </a:r>
            <a:r>
              <a:rPr lang="en-GB" sz="2800" dirty="0" smtClean="0"/>
              <a:t>a course </a:t>
            </a:r>
            <a:r>
              <a:rPr lang="en-GB" sz="2800" dirty="0"/>
              <a:t>would be </a:t>
            </a:r>
            <a:r>
              <a:rPr lang="en-GB" sz="2800" dirty="0" smtClean="0"/>
              <a:t>useful</a:t>
            </a:r>
            <a:endParaRPr lang="en-GB" sz="2800" dirty="0"/>
          </a:p>
          <a:p>
            <a:r>
              <a:rPr lang="en-GB" sz="2800" dirty="0" smtClean="0">
                <a:solidFill>
                  <a:srgbClr val="C00000"/>
                </a:solidFill>
              </a:rPr>
              <a:t>Completed at </a:t>
            </a:r>
            <a:r>
              <a:rPr lang="en-GB" sz="2800" dirty="0">
                <a:solidFill>
                  <a:srgbClr val="C00000"/>
                </a:solidFill>
              </a:rPr>
              <a:t>a time and place to suit family life</a:t>
            </a:r>
          </a:p>
          <a:p>
            <a:r>
              <a:rPr lang="en-GB" sz="2800" dirty="0" smtClean="0"/>
              <a:t>11 </a:t>
            </a:r>
            <a:r>
              <a:rPr lang="en-GB" sz="2800" dirty="0"/>
              <a:t>modules long and each module takes about </a:t>
            </a:r>
            <a:r>
              <a:rPr lang="en-GB" sz="2800" dirty="0" smtClean="0"/>
              <a:t>         20 </a:t>
            </a:r>
            <a:r>
              <a:rPr lang="en-GB" sz="2800" dirty="0"/>
              <a:t>minutes with voiceovers for the main text</a:t>
            </a:r>
          </a:p>
          <a:p>
            <a:r>
              <a:rPr lang="en-GB" sz="2800" dirty="0">
                <a:solidFill>
                  <a:srgbClr val="C00000"/>
                </a:solidFill>
              </a:rPr>
              <a:t>I</a:t>
            </a:r>
            <a:r>
              <a:rPr lang="en-GB" sz="2800" dirty="0" smtClean="0">
                <a:solidFill>
                  <a:srgbClr val="C00000"/>
                </a:solidFill>
              </a:rPr>
              <a:t>nteractive </a:t>
            </a:r>
            <a:r>
              <a:rPr lang="en-GB" sz="2800" dirty="0">
                <a:solidFill>
                  <a:srgbClr val="C00000"/>
                </a:solidFill>
              </a:rPr>
              <a:t>activities, quizzes, video </a:t>
            </a:r>
            <a:r>
              <a:rPr lang="en-GB" sz="2800" dirty="0" smtClean="0">
                <a:solidFill>
                  <a:srgbClr val="C00000"/>
                </a:solidFill>
              </a:rPr>
              <a:t>clips                     </a:t>
            </a:r>
            <a:r>
              <a:rPr lang="en-GB" sz="2800" dirty="0">
                <a:solidFill>
                  <a:srgbClr val="C00000"/>
                </a:solidFill>
              </a:rPr>
              <a:t>and practical handouts</a:t>
            </a:r>
          </a:p>
          <a:p>
            <a:r>
              <a:rPr lang="en-GB" sz="2800" dirty="0" smtClean="0"/>
              <a:t>PCs</a:t>
            </a:r>
            <a:r>
              <a:rPr lang="en-GB" sz="2800" dirty="0"/>
              <a:t>, Macs, </a:t>
            </a:r>
            <a:r>
              <a:rPr lang="en-GB" sz="2800" dirty="0" smtClean="0"/>
              <a:t>iPads</a:t>
            </a:r>
            <a:r>
              <a:rPr lang="en-GB" sz="2800" dirty="0"/>
              <a:t>, laptops, </a:t>
            </a:r>
            <a:r>
              <a:rPr lang="en-GB" sz="2800" dirty="0" smtClean="0"/>
              <a:t>mobiles, tablets</a:t>
            </a:r>
          </a:p>
          <a:p>
            <a:r>
              <a:rPr lang="en-GB" sz="2800" dirty="0" smtClean="0">
                <a:solidFill>
                  <a:srgbClr val="C00000"/>
                </a:solidFill>
              </a:rPr>
              <a:t>Courses at </a:t>
            </a:r>
            <a:r>
              <a:rPr lang="en-GB" sz="2800" b="1" u="sng" dirty="0" smtClean="0">
                <a:solidFill>
                  <a:srgbClr val="00B050"/>
                </a:solidFill>
              </a:rPr>
              <a:t>www.inourplace.co.uk</a:t>
            </a:r>
            <a:r>
              <a:rPr lang="en-GB" sz="2800" dirty="0" smtClean="0"/>
              <a:t> </a:t>
            </a:r>
          </a:p>
          <a:p>
            <a:r>
              <a:rPr lang="en-GB" sz="2800" dirty="0" smtClean="0"/>
              <a:t>Code: </a:t>
            </a:r>
            <a:r>
              <a:rPr lang="en-GB" sz="2800" b="1" dirty="0" smtClean="0"/>
              <a:t>APPLEJACKS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404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252520" cy="1143000"/>
          </a:xfrm>
        </p:spPr>
        <p:txBody>
          <a:bodyPr/>
          <a:lstStyle/>
          <a:p>
            <a:r>
              <a:rPr lang="en-GB" sz="4000" dirty="0" smtClean="0">
                <a:solidFill>
                  <a:srgbClr val="C00000"/>
                </a:solidFill>
              </a:rPr>
              <a:t>Solihull Approach Face-to-Face Courses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176464"/>
          </a:xfrm>
        </p:spPr>
        <p:txBody>
          <a:bodyPr/>
          <a:lstStyle/>
          <a:p>
            <a:r>
              <a:rPr lang="en-GB" sz="3200" dirty="0" smtClean="0"/>
              <a:t>Core offer to parents/carers in Solihull borough</a:t>
            </a:r>
          </a:p>
          <a:p>
            <a:r>
              <a:rPr lang="en-GB" sz="3200" dirty="0" smtClean="0">
                <a:solidFill>
                  <a:srgbClr val="C00000"/>
                </a:solidFill>
              </a:rPr>
              <a:t>10 week course – 2 hours per week</a:t>
            </a:r>
          </a:p>
          <a:p>
            <a:r>
              <a:rPr lang="en-GB" sz="3200" dirty="0" smtClean="0"/>
              <a:t>Facilitated by a range of agencies – Schools, Engage, School Nursing, Voluntary Agencies…</a:t>
            </a:r>
          </a:p>
          <a:p>
            <a:r>
              <a:rPr lang="en-GB" sz="3200" dirty="0" smtClean="0">
                <a:solidFill>
                  <a:srgbClr val="C00000"/>
                </a:solidFill>
              </a:rPr>
              <a:t>Evidence-based and  is underpinned by the 3 principles of – </a:t>
            </a:r>
          </a:p>
          <a:p>
            <a:pPr lvl="3"/>
            <a:r>
              <a:rPr lang="en-GB" sz="2800" dirty="0"/>
              <a:t>C</a:t>
            </a:r>
            <a:r>
              <a:rPr lang="en-GB" sz="2800" dirty="0" smtClean="0"/>
              <a:t>ontainment</a:t>
            </a:r>
          </a:p>
          <a:p>
            <a:pPr lvl="3"/>
            <a:r>
              <a:rPr lang="en-GB" sz="2800" dirty="0" smtClean="0"/>
              <a:t>Reciprocity</a:t>
            </a:r>
          </a:p>
          <a:p>
            <a:pPr lvl="3"/>
            <a:r>
              <a:rPr lang="en-GB" sz="2800" dirty="0" smtClean="0"/>
              <a:t>Behaviour management</a:t>
            </a:r>
          </a:p>
          <a:p>
            <a:endParaRPr lang="en-GB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3508226" cy="131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0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193"/>
            <a:ext cx="8856984" cy="3886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200" dirty="0" smtClean="0"/>
              <a:t>EPEC </a:t>
            </a:r>
            <a:r>
              <a:rPr lang="en-GB" sz="2200" dirty="0"/>
              <a:t>is an evidence-based, low-cost parenting </a:t>
            </a:r>
            <a:r>
              <a:rPr lang="en-GB" sz="2200" dirty="0" smtClean="0"/>
              <a:t>programme</a:t>
            </a:r>
          </a:p>
          <a:p>
            <a:pPr>
              <a:spcAft>
                <a:spcPts val="600"/>
              </a:spcAft>
            </a:pPr>
            <a:r>
              <a:rPr lang="en-GB" sz="2200" dirty="0">
                <a:solidFill>
                  <a:srgbClr val="C00000"/>
                </a:solidFill>
              </a:rPr>
              <a:t>EPEC courses are peer-led by</a:t>
            </a:r>
            <a:r>
              <a:rPr lang="en-GB" sz="2200" b="1" dirty="0">
                <a:solidFill>
                  <a:srgbClr val="C00000"/>
                </a:solidFill>
              </a:rPr>
              <a:t> local parents</a:t>
            </a:r>
            <a:r>
              <a:rPr lang="en-GB" sz="2200" dirty="0">
                <a:solidFill>
                  <a:srgbClr val="C00000"/>
                </a:solidFill>
              </a:rPr>
              <a:t> who successfully complete accredited EPEC training (60 hours over 10 weeks</a:t>
            </a:r>
            <a:r>
              <a:rPr lang="en-GB" sz="2200" dirty="0" smtClean="0">
                <a:solidFill>
                  <a:srgbClr val="C00000"/>
                </a:solidFill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en-GB" sz="2200" dirty="0" smtClean="0"/>
              <a:t>EPEC courses offered: </a:t>
            </a:r>
            <a:r>
              <a:rPr lang="en-GB" sz="2200" b="1" dirty="0"/>
              <a:t>Chelmsley Wood, Kingshurst &amp; Fordbridge and Smiths Wood to vulnerable families </a:t>
            </a:r>
            <a:r>
              <a:rPr lang="en-GB" sz="2200" b="1" dirty="0" smtClean="0"/>
              <a:t>particularly those with </a:t>
            </a:r>
            <a:r>
              <a:rPr lang="en-GB" sz="2200" b="1" dirty="0"/>
              <a:t>children with </a:t>
            </a:r>
            <a:r>
              <a:rPr lang="en-GB" sz="2200" b="1" dirty="0" smtClean="0"/>
              <a:t>behavioural </a:t>
            </a:r>
            <a:r>
              <a:rPr lang="en-GB" sz="2200" b="1" dirty="0"/>
              <a:t>issues aged 2-11 years </a:t>
            </a:r>
            <a:r>
              <a:rPr lang="en-GB" sz="2200" b="1" dirty="0" smtClean="0"/>
              <a:t>initially </a:t>
            </a:r>
            <a:r>
              <a:rPr lang="en-GB" sz="2200" b="1" u="sng" dirty="0" smtClean="0"/>
              <a:t>from Autumn 2018</a:t>
            </a:r>
            <a:r>
              <a:rPr lang="en-GB" sz="2200" b="1" dirty="0" smtClean="0"/>
              <a:t>.</a:t>
            </a:r>
            <a:endParaRPr lang="en-GB" sz="2200" dirty="0"/>
          </a:p>
          <a:p>
            <a:pPr>
              <a:spcAft>
                <a:spcPts val="600"/>
              </a:spcAft>
            </a:pPr>
            <a:r>
              <a:rPr lang="en-GB" sz="2200" dirty="0" smtClean="0">
                <a:solidFill>
                  <a:srgbClr val="C00000"/>
                </a:solidFill>
              </a:rPr>
              <a:t>Courses consist of </a:t>
            </a:r>
            <a:r>
              <a:rPr lang="en-GB" sz="2200" b="1" dirty="0" smtClean="0">
                <a:solidFill>
                  <a:srgbClr val="C00000"/>
                </a:solidFill>
              </a:rPr>
              <a:t>eight </a:t>
            </a:r>
            <a:r>
              <a:rPr lang="en-GB" sz="2200" b="1" dirty="0">
                <a:solidFill>
                  <a:srgbClr val="C00000"/>
                </a:solidFill>
              </a:rPr>
              <a:t>2 hour </a:t>
            </a:r>
            <a:r>
              <a:rPr lang="en-GB" sz="2200" dirty="0">
                <a:solidFill>
                  <a:srgbClr val="C00000"/>
                </a:solidFill>
              </a:rPr>
              <a:t>sessions </a:t>
            </a:r>
            <a:r>
              <a:rPr lang="en-GB" sz="2200" dirty="0" smtClean="0">
                <a:solidFill>
                  <a:srgbClr val="C00000"/>
                </a:solidFill>
              </a:rPr>
              <a:t>for </a:t>
            </a:r>
            <a:r>
              <a:rPr lang="en-GB" sz="2200" b="1" dirty="0">
                <a:solidFill>
                  <a:srgbClr val="C00000"/>
                </a:solidFill>
              </a:rPr>
              <a:t>8-12 </a:t>
            </a:r>
            <a:r>
              <a:rPr lang="en-GB" sz="2200" b="1" dirty="0" smtClean="0">
                <a:solidFill>
                  <a:srgbClr val="C00000"/>
                </a:solidFill>
              </a:rPr>
              <a:t>parents/                  carers </a:t>
            </a:r>
            <a:r>
              <a:rPr lang="en-GB" sz="2200" dirty="0" smtClean="0">
                <a:solidFill>
                  <a:srgbClr val="C00000"/>
                </a:solidFill>
              </a:rPr>
              <a:t>and </a:t>
            </a:r>
            <a:r>
              <a:rPr lang="en-GB" sz="2200" dirty="0">
                <a:solidFill>
                  <a:srgbClr val="C00000"/>
                </a:solidFill>
              </a:rPr>
              <a:t>integrate behaviour change with adult </a:t>
            </a:r>
            <a:r>
              <a:rPr lang="en-GB" sz="2200" dirty="0" smtClean="0">
                <a:solidFill>
                  <a:srgbClr val="C00000"/>
                </a:solidFill>
              </a:rPr>
              <a:t>learning </a:t>
            </a:r>
            <a:endParaRPr lang="en-GB" sz="2200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2200" dirty="0" smtClean="0"/>
              <a:t>EPEC </a:t>
            </a:r>
            <a:r>
              <a:rPr lang="en-GB" sz="2200" dirty="0"/>
              <a:t>aims to improve child development and outcomes, </a:t>
            </a:r>
            <a:r>
              <a:rPr lang="en-GB" sz="2200" dirty="0" smtClean="0"/>
              <a:t>             parenting</a:t>
            </a:r>
            <a:r>
              <a:rPr lang="en-GB" sz="2200" dirty="0"/>
              <a:t>, family resilience and social </a:t>
            </a:r>
            <a:r>
              <a:rPr lang="en-GB" sz="2200" dirty="0" smtClean="0"/>
              <a:t>capital combining       </a:t>
            </a:r>
            <a:r>
              <a:rPr lang="en-GB" sz="2200" dirty="0"/>
              <a:t>developmental science and theory with well-evidenced </a:t>
            </a:r>
            <a:r>
              <a:rPr lang="en-GB" sz="2200" dirty="0" smtClean="0"/>
              <a:t>                parenting strategies</a:t>
            </a:r>
            <a:endParaRPr lang="en-GB" sz="22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-3307"/>
            <a:ext cx="8496944" cy="150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34385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7951" y="4077072"/>
            <a:ext cx="1996050" cy="200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8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1099"/>
            <a:ext cx="8229600" cy="1143000"/>
          </a:xfrm>
        </p:spPr>
        <p:txBody>
          <a:bodyPr/>
          <a:lstStyle/>
          <a:p>
            <a:pPr algn="l"/>
            <a:r>
              <a:rPr lang="en-GB" sz="4000" dirty="0" smtClean="0"/>
              <a:t>Accessing Parenting </a:t>
            </a:r>
            <a:r>
              <a:rPr lang="en-GB" sz="4000" dirty="0"/>
              <a:t>S</a:t>
            </a:r>
            <a:r>
              <a:rPr lang="en-GB" sz="4000" dirty="0" smtClean="0"/>
              <a:t>essions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7156"/>
            <a:ext cx="8784976" cy="3886200"/>
          </a:xfrm>
        </p:spPr>
        <p:txBody>
          <a:bodyPr/>
          <a:lstStyle/>
          <a:p>
            <a:r>
              <a:rPr lang="en-GB" sz="3200" dirty="0" smtClean="0">
                <a:solidFill>
                  <a:srgbClr val="C00000"/>
                </a:solidFill>
              </a:rPr>
              <a:t>Solar (Children’s Emotional Wellbeing and Mental Health Service) co-ordinate parenting programmes in the borough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 smtClean="0"/>
              <a:t>Contact: Parenting Co-ordinator –</a:t>
            </a:r>
            <a:r>
              <a:rPr lang="en-GB" dirty="0" smtClean="0"/>
              <a:t> </a:t>
            </a:r>
          </a:p>
          <a:p>
            <a:pPr marL="0" indent="0" algn="ctr">
              <a:buNone/>
            </a:pPr>
            <a:r>
              <a:rPr lang="en-GB" sz="4800" b="1" dirty="0" smtClean="0">
                <a:solidFill>
                  <a:srgbClr val="C00000"/>
                </a:solidFill>
              </a:rPr>
              <a:t>0121 301 2773</a:t>
            </a:r>
            <a:endParaRPr lang="en-GB" sz="4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62" y="4581128"/>
            <a:ext cx="1812995" cy="127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20" y="0"/>
            <a:ext cx="2548880" cy="168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376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338" y="-3581"/>
            <a:ext cx="9146338" cy="61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51194" y="3320543"/>
            <a:ext cx="5554662" cy="1143000"/>
          </a:xfrm>
        </p:spPr>
        <p:txBody>
          <a:bodyPr/>
          <a:lstStyle/>
          <a:p>
            <a:r>
              <a:rPr lang="en-GB" sz="3600" b="1" dirty="0" smtClean="0">
                <a:ea typeface="ＭＳ Ｐゴシック"/>
                <a:cs typeface="ＭＳ Ｐゴシック"/>
              </a:rPr>
              <a:t>Any questions?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385192" y="332656"/>
            <a:ext cx="8291264" cy="1584176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sz="2800" b="1" dirty="0" smtClean="0">
                <a:solidFill>
                  <a:srgbClr val="000099"/>
                </a:solidFill>
                <a:ea typeface="ＭＳ Ｐゴシック"/>
                <a:cs typeface="ＭＳ Ｐゴシック"/>
              </a:rPr>
              <a:t>“an effective and high-quality preventive programme in childhood is the foundation of a healthy society.”</a:t>
            </a:r>
          </a:p>
          <a:p>
            <a:pPr marL="0" indent="0" algn="ctr">
              <a:buFontTx/>
              <a:buNone/>
            </a:pPr>
            <a:r>
              <a:rPr lang="en-GB" sz="1800" dirty="0" smtClean="0">
                <a:solidFill>
                  <a:srgbClr val="C00000"/>
                </a:solidFill>
                <a:ea typeface="ＭＳ Ｐゴシック"/>
                <a:cs typeface="ＭＳ Ｐゴシック"/>
              </a:rPr>
              <a:t>Dr Sheila </a:t>
            </a:r>
            <a:r>
              <a:rPr lang="en-GB" sz="1800" dirty="0" err="1" smtClean="0">
                <a:solidFill>
                  <a:srgbClr val="C00000"/>
                </a:solidFill>
                <a:ea typeface="ＭＳ Ｐゴシック"/>
                <a:cs typeface="ＭＳ Ｐゴシック"/>
              </a:rPr>
              <a:t>Shribman</a:t>
            </a:r>
            <a:endParaRPr lang="en-GB" sz="1800" dirty="0" smtClean="0">
              <a:solidFill>
                <a:srgbClr val="C00000"/>
              </a:solidFill>
              <a:ea typeface="ＭＳ Ｐゴシック"/>
              <a:cs typeface="ＭＳ Ｐゴシック"/>
            </a:endParaRPr>
          </a:p>
          <a:p>
            <a:pPr marL="0" indent="0" algn="ctr">
              <a:buFontTx/>
              <a:buNone/>
            </a:pPr>
            <a:r>
              <a:rPr lang="en-GB" sz="1800" dirty="0" smtClean="0">
                <a:solidFill>
                  <a:srgbClr val="C00000"/>
                </a:solidFill>
                <a:ea typeface="ＭＳ Ｐゴシック"/>
                <a:cs typeface="ＭＳ Ｐゴシック"/>
              </a:rPr>
              <a:t>Healthy Child Programme 2009</a:t>
            </a:r>
          </a:p>
        </p:txBody>
      </p:sp>
      <p:pic>
        <p:nvPicPr>
          <p:cNvPr id="645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8614" y="3933057"/>
            <a:ext cx="3219113" cy="2146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9681" y="4437112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Aft>
                <a:spcPct val="0"/>
              </a:spcAft>
              <a:buClr>
                <a:srgbClr val="FF3300"/>
              </a:buClr>
            </a:pPr>
            <a:r>
              <a:rPr lang="en-GB" sz="2400" b="1" kern="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Denise Milnes</a:t>
            </a:r>
          </a:p>
          <a:p>
            <a:pPr algn="ctr" eaLnBrk="0" fontAlgn="base" hangingPunct="0">
              <a:spcAft>
                <a:spcPct val="0"/>
              </a:spcAft>
              <a:buClr>
                <a:srgbClr val="FF3300"/>
              </a:buClr>
            </a:pPr>
            <a:r>
              <a:rPr lang="en-GB" sz="2400" b="1" kern="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Senior Public Health Specialist - Children</a:t>
            </a:r>
          </a:p>
          <a:p>
            <a:pPr algn="ctr" eaLnBrk="0" fontAlgn="base" hangingPunct="0">
              <a:spcAft>
                <a:spcPct val="0"/>
              </a:spcAft>
              <a:buClr>
                <a:srgbClr val="FF3300"/>
              </a:buClr>
            </a:pPr>
            <a:r>
              <a:rPr lang="en-GB" sz="2400" b="1" kern="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Public Health - SMBC</a:t>
            </a:r>
          </a:p>
          <a:p>
            <a:pPr algn="ctr" eaLnBrk="0" fontAlgn="base" hangingPunct="0">
              <a:spcAft>
                <a:spcPct val="0"/>
              </a:spcAft>
              <a:buClr>
                <a:srgbClr val="FF3300"/>
              </a:buClr>
            </a:pPr>
            <a:r>
              <a:rPr lang="en-GB" sz="2400" kern="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  <a:hlinkClick r:id="rId3"/>
              </a:rPr>
              <a:t>denise.milnes@solihull.gov.uk</a:t>
            </a:r>
            <a:r>
              <a:rPr lang="en-GB" sz="2400" kern="0" dirty="0">
                <a:solidFill>
                  <a:srgbClr val="000000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2204864"/>
            <a:ext cx="81186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99"/>
                </a:solidFill>
                <a:latin typeface="Calibri" panose="020F0502020204030204" pitchFamily="34" charset="0"/>
              </a:rPr>
              <a:t>“It is easier to build strong children than to repair broken men”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</a:rPr>
              <a:t>Frederick </a:t>
            </a:r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</a:rPr>
              <a:t>Douglass (1855) Social Reformer, Abolitionist and Statesman</a:t>
            </a:r>
            <a:endParaRPr lang="en-GB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38862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Our </a:t>
            </a:r>
            <a:r>
              <a:rPr lang="en-GB" sz="2800" b="1" dirty="0"/>
              <a:t>vision</a:t>
            </a:r>
            <a:r>
              <a:rPr lang="en-GB" sz="2800" dirty="0"/>
              <a:t> is for a service that is </a:t>
            </a:r>
            <a:r>
              <a:rPr lang="en-GB" sz="2800" b="1" dirty="0"/>
              <a:t>child and family focused</a:t>
            </a:r>
            <a:r>
              <a:rPr lang="en-GB" sz="2800" dirty="0"/>
              <a:t> and aims to deliver the national priorities for families to have a </a:t>
            </a:r>
            <a:r>
              <a:rPr lang="en-GB" sz="2800" b="1" dirty="0"/>
              <a:t>healthy pregnancy</a:t>
            </a:r>
            <a:r>
              <a:rPr lang="en-GB" sz="2800" dirty="0"/>
              <a:t>, for children to be </a:t>
            </a:r>
            <a:r>
              <a:rPr lang="en-GB" sz="2800" b="1" dirty="0"/>
              <a:t>ready to learn at 2, ready for school at </a:t>
            </a:r>
            <a:r>
              <a:rPr lang="en-GB" sz="2800" b="1" dirty="0" smtClean="0"/>
              <a:t>5</a:t>
            </a:r>
            <a:r>
              <a:rPr lang="en-GB" sz="2800" dirty="0" smtClean="0"/>
              <a:t>, have </a:t>
            </a:r>
            <a:r>
              <a:rPr lang="en-GB" sz="2800" b="1" dirty="0" smtClean="0"/>
              <a:t>good emotional well-being</a:t>
            </a:r>
            <a:r>
              <a:rPr lang="en-GB" sz="2800" dirty="0" smtClean="0"/>
              <a:t> </a:t>
            </a:r>
            <a:r>
              <a:rPr lang="en-GB" sz="2800" dirty="0"/>
              <a:t>and be a </a:t>
            </a:r>
            <a:r>
              <a:rPr lang="en-GB" sz="2800" b="1" dirty="0"/>
              <a:t>healthy weight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endParaRPr lang="en-GB" sz="1800" dirty="0" smtClean="0"/>
          </a:p>
          <a:p>
            <a:pPr lvl="4"/>
            <a:r>
              <a:rPr lang="en-GB" sz="2800" b="1" dirty="0" smtClean="0">
                <a:solidFill>
                  <a:srgbClr val="C00000"/>
                </a:solidFill>
              </a:rPr>
              <a:t>Early </a:t>
            </a:r>
            <a:r>
              <a:rPr lang="en-GB" sz="2800" b="1" dirty="0">
                <a:solidFill>
                  <a:srgbClr val="C00000"/>
                </a:solidFill>
              </a:rPr>
              <a:t>identification </a:t>
            </a:r>
            <a:r>
              <a:rPr lang="en-GB" sz="2800" dirty="0">
                <a:solidFill>
                  <a:srgbClr val="C00000"/>
                </a:solidFill>
              </a:rPr>
              <a:t>of families </a:t>
            </a:r>
            <a:r>
              <a:rPr lang="en-GB" sz="2800" dirty="0" smtClean="0">
                <a:solidFill>
                  <a:srgbClr val="C00000"/>
                </a:solidFill>
              </a:rPr>
              <a:t>experiencing </a:t>
            </a:r>
            <a:r>
              <a:rPr lang="en-GB" sz="2800" dirty="0">
                <a:solidFill>
                  <a:srgbClr val="C00000"/>
                </a:solidFill>
              </a:rPr>
              <a:t>lower level problems before they escalate </a:t>
            </a:r>
          </a:p>
          <a:p>
            <a:pPr lvl="4"/>
            <a:r>
              <a:rPr lang="en-GB" sz="2800" dirty="0" smtClean="0"/>
              <a:t>Integrated </a:t>
            </a:r>
            <a:r>
              <a:rPr lang="en-GB" sz="2800" dirty="0"/>
              <a:t>with other parts of Solihull’s </a:t>
            </a:r>
            <a:r>
              <a:rPr lang="en-GB" sz="2800" b="1" dirty="0"/>
              <a:t>early help </a:t>
            </a:r>
            <a:r>
              <a:rPr lang="en-GB" sz="2800" dirty="0"/>
              <a:t>system, e.g. Engage </a:t>
            </a:r>
          </a:p>
          <a:p>
            <a:pPr lvl="4"/>
            <a:r>
              <a:rPr lang="en-GB" sz="2800" b="1" dirty="0" smtClean="0">
                <a:solidFill>
                  <a:srgbClr val="C00000"/>
                </a:solidFill>
              </a:rPr>
              <a:t>Integrated </a:t>
            </a:r>
            <a:r>
              <a:rPr lang="en-GB" sz="2800" b="1" dirty="0">
                <a:solidFill>
                  <a:srgbClr val="C00000"/>
                </a:solidFill>
              </a:rPr>
              <a:t>pathways </a:t>
            </a:r>
            <a:r>
              <a:rPr lang="en-GB" sz="2800" dirty="0">
                <a:solidFill>
                  <a:srgbClr val="C00000"/>
                </a:solidFill>
              </a:rPr>
              <a:t>to enable fast access </a:t>
            </a:r>
            <a:r>
              <a:rPr lang="en-GB" sz="2800" dirty="0" smtClean="0">
                <a:solidFill>
                  <a:srgbClr val="C00000"/>
                </a:solidFill>
              </a:rPr>
              <a:t>to specialist </a:t>
            </a:r>
            <a:r>
              <a:rPr lang="en-GB" sz="2800" dirty="0">
                <a:solidFill>
                  <a:srgbClr val="C00000"/>
                </a:solidFill>
              </a:rPr>
              <a:t>services 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8" y="2924944"/>
            <a:ext cx="206422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1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0" y="0"/>
            <a:ext cx="9140831" cy="248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91" y="3573016"/>
            <a:ext cx="9141723" cy="261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987" y="263691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99"/>
                </a:solidFill>
                <a:latin typeface="Calibri" pitchFamily="34" charset="0"/>
              </a:rPr>
              <a:t>Service Model</a:t>
            </a:r>
          </a:p>
        </p:txBody>
      </p:sp>
    </p:spTree>
    <p:extLst>
      <p:ext uri="{BB962C8B-B14F-4D97-AF65-F5344CB8AC3E}">
        <p14:creationId xmlns:p14="http://schemas.microsoft.com/office/powerpoint/2010/main" val="14173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4459992"/>
            <a:ext cx="895507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5656"/>
            <a:ext cx="8955079" cy="306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4847"/>
            <a:ext cx="8847573" cy="148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0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72019" y="2276872"/>
            <a:ext cx="8792469" cy="38862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FNP is a voluntary, intensive programme for first time young parents, aged 19 or under from pregnancy until 2</a:t>
            </a:r>
          </a:p>
          <a:p>
            <a:pPr marL="0" indent="0">
              <a:buNone/>
            </a:pPr>
            <a:endParaRPr lang="en-GB" sz="1200" dirty="0" smtClean="0">
              <a:solidFill>
                <a:srgbClr val="C00000"/>
              </a:solidFill>
              <a:latin typeface="Calibri" pitchFamily="34" charset="0"/>
              <a:ea typeface="ＭＳ Ｐゴシック" pitchFamily="34" charset="-128"/>
            </a:endParaRPr>
          </a:p>
          <a:p>
            <a:r>
              <a:rPr lang="en-GB" sz="2800" dirty="0" smtClean="0">
                <a:solidFill>
                  <a:srgbClr val="0000CC"/>
                </a:solidFill>
                <a:latin typeface="Calibri" pitchFamily="34" charset="0"/>
                <a:ea typeface="ＭＳ Ｐゴシック" pitchFamily="34" charset="-128"/>
              </a:rPr>
              <a:t>Aims to enable young mums to: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Have a healthy pregnancy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Improve their child’s health and development through effective parenting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rPr>
              <a:t>Plan their own futures and achieve their aspirations</a:t>
            </a:r>
          </a:p>
          <a:p>
            <a:endParaRPr lang="en-GB" dirty="0" smtClean="0">
              <a:ea typeface="ＭＳ Ｐゴシック" pitchFamily="34" charset="-128"/>
            </a:endParaRP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2733675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19" y="87302"/>
            <a:ext cx="4111949" cy="194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70298" y="1136712"/>
            <a:ext cx="1238794" cy="4372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851104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00CC"/>
                </a:solidFill>
                <a:latin typeface="Calibri" pitchFamily="34" charset="0"/>
              </a:rPr>
              <a:t>Infant Feeding Support Service</a:t>
            </a:r>
            <a:endParaRPr lang="en-GB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36479"/>
            <a:ext cx="8568952" cy="38862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UNICEF Full Baby Friendly Accreditation</a:t>
            </a:r>
          </a:p>
          <a:p>
            <a:r>
              <a:rPr lang="en-GB" dirty="0" smtClean="0">
                <a:latin typeface="Calibri" pitchFamily="34" charset="0"/>
              </a:rPr>
              <a:t>Range of support offered to women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Breastfeeding Cafes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Breast Pump Loan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Specialist home support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Training Programme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  <a:latin typeface="Calibri" pitchFamily="34" charset="0"/>
              </a:rPr>
              <a:t>Website, Feeding Friend app, Facebook support</a:t>
            </a:r>
            <a:endParaRPr lang="en-GB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0"/>
            <a:ext cx="2483768" cy="186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92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33" y="116632"/>
            <a:ext cx="9144000" cy="662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3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3265</TotalTime>
  <Words>1438</Words>
  <Application>Microsoft Office PowerPoint</Application>
  <PresentationFormat>On-screen Show (4:3)</PresentationFormat>
  <Paragraphs>175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Default Design</vt:lpstr>
      <vt:lpstr>2_Default Design</vt:lpstr>
      <vt:lpstr>5_Default Design</vt:lpstr>
      <vt:lpstr>Giving Children the Best Start in Life in Solihull</vt:lpstr>
      <vt:lpstr>PowerPoint Presentation</vt:lpstr>
      <vt:lpstr>Commissioned Children’s Public Health Services</vt:lpstr>
      <vt:lpstr>PowerPoint Presentation</vt:lpstr>
      <vt:lpstr>PowerPoint Presentation</vt:lpstr>
      <vt:lpstr>PowerPoint Presentation</vt:lpstr>
      <vt:lpstr>PowerPoint Presentation</vt:lpstr>
      <vt:lpstr>Infant Feeding Support Service</vt:lpstr>
      <vt:lpstr>PowerPoint Presentation</vt:lpstr>
      <vt:lpstr>Scope and Challenges</vt:lpstr>
      <vt:lpstr>Ages and Stages Questionnaire (ASQ)</vt:lpstr>
      <vt:lpstr>PowerPoint Presentation</vt:lpstr>
      <vt:lpstr>PowerPoint Presentation</vt:lpstr>
      <vt:lpstr>PowerPoint Presentation</vt:lpstr>
      <vt:lpstr>Sharing ASQ Information at 2 years</vt:lpstr>
      <vt:lpstr>Tooth Decay in Solihull</vt:lpstr>
      <vt:lpstr>PowerPoint Presentation</vt:lpstr>
      <vt:lpstr>Early interventions yield higher returns as a preventive measure compared with remedial services later in life  </vt:lpstr>
      <vt:lpstr>PowerPoint Presentation</vt:lpstr>
      <vt:lpstr>PowerPoint Presentation</vt:lpstr>
      <vt:lpstr>Five to Thrive Approach</vt:lpstr>
      <vt:lpstr>PowerPoint Presentation</vt:lpstr>
      <vt:lpstr>PowerPoint Presentation</vt:lpstr>
      <vt:lpstr>PowerPoint Presentation</vt:lpstr>
      <vt:lpstr>Five to Thrive Video</vt:lpstr>
      <vt:lpstr>Process</vt:lpstr>
      <vt:lpstr>Parenting Support</vt:lpstr>
      <vt:lpstr>Parenting Courses</vt:lpstr>
      <vt:lpstr>PowerPoint Presentation</vt:lpstr>
      <vt:lpstr>PowerPoint Presentation</vt:lpstr>
      <vt:lpstr>Solihull Approach Online:  Understanding Your Child Course</vt:lpstr>
      <vt:lpstr>Solihull Approach Face-to-Face Courses</vt:lpstr>
      <vt:lpstr>PowerPoint Presentation</vt:lpstr>
      <vt:lpstr>Accessing Parenting Sessions</vt:lpstr>
      <vt:lpstr>PowerPoint Presentation</vt:lpstr>
      <vt:lpstr>Any questions?</vt:lpstr>
    </vt:vector>
  </TitlesOfParts>
  <Company>Solihull 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Child Programme Service (0-19 years) in Solihull</dc:title>
  <dc:creator>Milnes, Denise (Public Health Services)</dc:creator>
  <cp:lastModifiedBy>Milnes, Denise (Public Health Services)</cp:lastModifiedBy>
  <cp:revision>17</cp:revision>
  <dcterms:created xsi:type="dcterms:W3CDTF">2018-04-17T12:18:51Z</dcterms:created>
  <dcterms:modified xsi:type="dcterms:W3CDTF">2019-02-06T12:42:52Z</dcterms:modified>
</cp:coreProperties>
</file>