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71" r:id="rId2"/>
    <p:sldId id="272" r:id="rId3"/>
    <p:sldId id="273" r:id="rId4"/>
    <p:sldId id="315" r:id="rId5"/>
    <p:sldId id="290" r:id="rId6"/>
    <p:sldId id="291" r:id="rId7"/>
    <p:sldId id="301" r:id="rId8"/>
    <p:sldId id="294" r:id="rId9"/>
    <p:sldId id="305" r:id="rId10"/>
    <p:sldId id="289" r:id="rId11"/>
    <p:sldId id="287" r:id="rId12"/>
    <p:sldId id="288" r:id="rId13"/>
    <p:sldId id="304" r:id="rId14"/>
    <p:sldId id="316" r:id="rId15"/>
    <p:sldId id="306" r:id="rId16"/>
    <p:sldId id="307" r:id="rId17"/>
    <p:sldId id="310" r:id="rId18"/>
    <p:sldId id="311" r:id="rId19"/>
    <p:sldId id="312" r:id="rId20"/>
    <p:sldId id="313" r:id="rId21"/>
    <p:sldId id="314" r:id="rId22"/>
    <p:sldId id="293" r:id="rId23"/>
    <p:sldId id="303" r:id="rId24"/>
    <p:sldId id="308" r:id="rId25"/>
    <p:sldId id="309" r:id="rId26"/>
    <p:sldId id="302" r:id="rId27"/>
    <p:sldId id="297" r:id="rId28"/>
    <p:sldId id="266" r:id="rId29"/>
    <p:sldId id="295" r:id="rId30"/>
    <p:sldId id="299" r:id="rId31"/>
    <p:sldId id="298" r:id="rId32"/>
    <p:sldId id="296" r:id="rId3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3300"/>
    <a:srgbClr val="3366CC"/>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86856" autoAdjust="0"/>
  </p:normalViewPr>
  <p:slideViewPr>
    <p:cSldViewPr>
      <p:cViewPr>
        <p:scale>
          <a:sx n="70" d="100"/>
          <a:sy n="70" d="100"/>
        </p:scale>
        <p:origin x="-1152"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pitchFamily="-65" charset="-128"/>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ＭＳ Ｐゴシック" pitchFamily="-65" charset="-128"/>
              </a:defRPr>
            </a:lvl1pPr>
          </a:lstStyle>
          <a:p>
            <a:pPr>
              <a:defRPr/>
            </a:pPr>
            <a:fld id="{E090F19C-B2BA-4C29-BD99-9A542FDCA7AE}" type="datetimeFigureOut">
              <a:rPr lang="en-GB"/>
              <a:pPr>
                <a:defRPr/>
              </a:pPr>
              <a:t>24/11/2016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pitchFamily="-65" charset="-128"/>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ＭＳ Ｐゴシック" pitchFamily="-65" charset="-128"/>
              </a:defRPr>
            </a:lvl1pPr>
          </a:lstStyle>
          <a:p>
            <a:pPr>
              <a:defRPr/>
            </a:pPr>
            <a:fld id="{6DAA2EA8-1C92-4250-A2BF-B25F36EF5815}" type="slidenum">
              <a:rPr lang="en-GB"/>
              <a:pPr>
                <a:defRPr/>
              </a:pPr>
              <a:t>‹#›</a:t>
            </a:fld>
            <a:endParaRPr lang="en-GB" dirty="0"/>
          </a:p>
        </p:txBody>
      </p:sp>
    </p:spTree>
    <p:extLst>
      <p:ext uri="{BB962C8B-B14F-4D97-AF65-F5344CB8AC3E}">
        <p14:creationId xmlns:p14="http://schemas.microsoft.com/office/powerpoint/2010/main" val="20184394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C61BEB8-0FE9-4562-9072-3253288A4E75}" type="slidenum">
              <a:rPr lang="en-GB" altLang="en-US" smtClean="0"/>
              <a:pPr eaLnBrk="1" hangingPunct="1"/>
              <a:t>1</a:t>
            </a:fld>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3B2FD63-08B3-4D10-A0C5-F96FC739A249}" type="slidenum">
              <a:rPr lang="en-GB" altLang="en-US" smtClean="0"/>
              <a:pPr eaLnBrk="1" hangingPunct="1"/>
              <a:t>10</a:t>
            </a:fld>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C73DC40-CBA9-4EFA-8B38-61EC73B2A11C}" type="slidenum">
              <a:rPr lang="en-GB" altLang="en-US" smtClean="0"/>
              <a:pPr eaLnBrk="1" hangingPunct="1"/>
              <a:t>11</a:t>
            </a:fld>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Universal base rate must be the same across all settings, regardless of size or type of provider. </a:t>
            </a:r>
          </a:p>
          <a:p>
            <a:r>
              <a:rPr lang="en-US" altLang="en-US" dirty="0" smtClean="0"/>
              <a:t>Will be phased over 2-3 years</a:t>
            </a:r>
          </a:p>
          <a:p>
            <a:r>
              <a:rPr lang="en-US" altLang="en-US" dirty="0" smtClean="0"/>
              <a:t>Central spend limited to 7% 2017-18, maximum 5% 2018-19 onwards</a:t>
            </a:r>
          </a:p>
          <a:p>
            <a:r>
              <a:rPr lang="en-US" altLang="en-US" dirty="0" smtClean="0"/>
              <a:t>No LA will lose more than 10% - so not quite fair funding…</a:t>
            </a:r>
          </a:p>
          <a:p>
            <a:endParaRPr lang="en-US" altLang="en-US" dirty="0" smtClean="0"/>
          </a:p>
          <a:p>
            <a:r>
              <a:rPr lang="en-GB" sz="1800" b="1" i="0" u="none" strike="noStrike" baseline="0" dirty="0" smtClean="0">
                <a:solidFill>
                  <a:srgbClr val="000000"/>
                </a:solidFill>
                <a:latin typeface="Arial"/>
              </a:rPr>
              <a:t>Our (DfE) proposals at a glance </a:t>
            </a:r>
            <a:r>
              <a:rPr lang="en-GB" sz="1600" b="1" i="0" u="none" strike="noStrike" baseline="0" dirty="0" smtClean="0">
                <a:solidFill>
                  <a:srgbClr val="000000"/>
                </a:solidFill>
                <a:latin typeface="Arial"/>
              </a:rPr>
              <a:t>Part 1: National funding to local authorities </a:t>
            </a:r>
            <a:endParaRPr lang="en-GB" sz="1600" b="0" i="0" u="none" strike="noStrike" baseline="0" dirty="0" smtClean="0">
              <a:solidFill>
                <a:srgbClr val="000000"/>
              </a:solidFill>
              <a:latin typeface="Arial"/>
            </a:endParaRPr>
          </a:p>
          <a:p>
            <a:r>
              <a:rPr lang="en-GB" sz="1200" b="0" i="0" u="none" strike="noStrike" baseline="0" dirty="0" smtClean="0">
                <a:solidFill>
                  <a:srgbClr val="000000"/>
                </a:solidFill>
                <a:latin typeface="Arial"/>
              </a:rPr>
              <a:t>• Hourly funding rates (national average) will increase from £4.56 to £4.88 for three- and four-year olds (including average Early Years Pupil Premium spend) and from £5.09 to £5.39 for two-year olds. </a:t>
            </a:r>
          </a:p>
          <a:p>
            <a:r>
              <a:rPr lang="en-GB" sz="1200" b="0" i="0" u="none" strike="noStrike" baseline="0" dirty="0" smtClean="0">
                <a:solidFill>
                  <a:srgbClr val="000000"/>
                </a:solidFill>
                <a:latin typeface="Arial"/>
              </a:rPr>
              <a:t>• A new early years national funding formula would allocate funding to local authorities for the existing 15-hour entitlement for all three- and four-year-olds and the additional 15 hours for three- and four-year children of eligible working parents. </a:t>
            </a:r>
          </a:p>
          <a:p>
            <a:r>
              <a:rPr lang="en-GB" sz="1200" b="0" i="0" u="none" strike="noStrike" baseline="0" dirty="0" smtClean="0">
                <a:solidFill>
                  <a:srgbClr val="000000"/>
                </a:solidFill>
                <a:latin typeface="Arial"/>
              </a:rPr>
              <a:t>• The formula would include factors for additional needs and an area cost adjustment to reflect variations in local costs. </a:t>
            </a:r>
          </a:p>
          <a:p>
            <a:r>
              <a:rPr lang="en-GB" sz="1200" b="0" i="0" u="none" strike="noStrike" baseline="0" dirty="0" smtClean="0">
                <a:solidFill>
                  <a:srgbClr val="000000"/>
                </a:solidFill>
                <a:latin typeface="Arial"/>
              </a:rPr>
              <a:t>• While the majority of local authorities would see increases in their hourly funding rates, we would set a funding floor to ensure that no authority could see a reduction of more than -10% once the formula is fully implemented. </a:t>
            </a:r>
          </a:p>
          <a:p>
            <a:r>
              <a:rPr lang="en-GB" sz="1200" b="0" i="0" u="none" strike="noStrike" baseline="0" dirty="0" smtClean="0">
                <a:solidFill>
                  <a:srgbClr val="000000"/>
                </a:solidFill>
                <a:latin typeface="Arial"/>
              </a:rPr>
              <a:t>• We would also use transitional protections (Part 4) to ensure that no local authority could see an annual reduction in their hourly funding rates of more than -5% in any year. </a:t>
            </a:r>
          </a:p>
          <a:p>
            <a:r>
              <a:rPr lang="en-GB" sz="1200" b="0" i="0" u="none" strike="noStrike" baseline="0" dirty="0" smtClean="0">
                <a:solidFill>
                  <a:srgbClr val="000000"/>
                </a:solidFill>
                <a:latin typeface="Arial"/>
              </a:rPr>
              <a:t>• We propose all local authorities should be funded by the early years national funding formula, without any transitional protections, by 2019-20. </a:t>
            </a:r>
          </a:p>
          <a:p>
            <a:endParaRPr lang="en-GB" sz="1200" b="0" i="0" u="none" strike="noStrike" baseline="0" dirty="0" smtClean="0">
              <a:solidFill>
                <a:srgbClr val="000000"/>
              </a:solidFill>
              <a:latin typeface="Arial"/>
            </a:endParaRPr>
          </a:p>
          <a:p>
            <a:r>
              <a:rPr lang="en-GB" sz="1600" b="1" i="0" u="none" strike="noStrike" baseline="0" dirty="0" smtClean="0">
                <a:solidFill>
                  <a:srgbClr val="000000"/>
                </a:solidFill>
                <a:latin typeface="Arial"/>
              </a:rPr>
              <a:t>Part 2: Local funding from local authorities to providers </a:t>
            </a:r>
            <a:endParaRPr lang="en-GB" sz="1600" b="0" i="0" u="none" strike="noStrike" baseline="0" dirty="0" smtClean="0">
              <a:solidFill>
                <a:srgbClr val="000000"/>
              </a:solidFill>
              <a:latin typeface="Arial"/>
            </a:endParaRPr>
          </a:p>
          <a:p>
            <a:r>
              <a:rPr lang="en-GB" sz="1200" b="0" i="0" u="none" strike="noStrike" baseline="0" dirty="0" smtClean="0">
                <a:solidFill>
                  <a:srgbClr val="000000"/>
                </a:solidFill>
                <a:latin typeface="Arial"/>
              </a:rPr>
              <a:t>• We would require that all local authorities pass 93% in 2017-18 then 95% in 2018-19 of early years funding to providers. This would maximise funding to childcare providers. </a:t>
            </a:r>
          </a:p>
          <a:p>
            <a:r>
              <a:rPr lang="en-GB" sz="1200" b="0" i="0" u="none" strike="noStrike" baseline="0" dirty="0" smtClean="0">
                <a:solidFill>
                  <a:srgbClr val="000000"/>
                </a:solidFill>
                <a:latin typeface="Arial"/>
              </a:rPr>
              <a:t>• Local authorities would use a universal base rate to fund providers for each hour of the free entitlement, by no later than 2019-20. This would bring about greater equality in funding between different types of provider. </a:t>
            </a:r>
          </a:p>
          <a:p>
            <a:r>
              <a:rPr lang="en-GB" sz="1200" b="0" i="0" u="none" strike="noStrike" baseline="0" dirty="0" smtClean="0">
                <a:solidFill>
                  <a:srgbClr val="000000"/>
                </a:solidFill>
                <a:latin typeface="Arial"/>
              </a:rPr>
              <a:t>• There would be supplementary funding for maintained nursery schools for at least two years to keep their transition to a universal base rate manageable. </a:t>
            </a:r>
          </a:p>
          <a:p>
            <a:r>
              <a:rPr lang="en-GB" sz="1200" b="0" i="0" u="none" strike="noStrike" baseline="0" dirty="0" smtClean="0">
                <a:solidFill>
                  <a:srgbClr val="000000"/>
                </a:solidFill>
                <a:latin typeface="Arial"/>
              </a:rPr>
              <a:t>• There would be a limited set of permitted funding supplements, limited to those which reflect drivers of cost and incentivise providers to meet the needs of parents. These supplements would be capped at 10% of the hourly funding rate. </a:t>
            </a:r>
          </a:p>
          <a:p>
            <a:endParaRPr lang="en-GB" sz="1200" b="0" i="0" u="none" strike="noStrike" baseline="0" dirty="0" smtClean="0">
              <a:solidFill>
                <a:srgbClr val="000000"/>
              </a:solidFill>
              <a:latin typeface="Arial"/>
            </a:endParaRPr>
          </a:p>
          <a:p>
            <a:r>
              <a:rPr lang="en-GB" sz="1600" b="1" i="0" u="none" strike="noStrike" baseline="0" dirty="0" smtClean="0">
                <a:solidFill>
                  <a:srgbClr val="000000"/>
                </a:solidFill>
                <a:latin typeface="Arial"/>
              </a:rPr>
              <a:t>Part 3: Meeting children’s additional needs </a:t>
            </a:r>
            <a:endParaRPr lang="en-GB" sz="1600" b="0" i="0" u="none" strike="noStrike" baseline="0" dirty="0" smtClean="0">
              <a:solidFill>
                <a:srgbClr val="000000"/>
              </a:solidFill>
              <a:latin typeface="Arial"/>
            </a:endParaRPr>
          </a:p>
          <a:p>
            <a:r>
              <a:rPr lang="en-GB" sz="1200" b="0" i="0" u="none" strike="noStrike" baseline="0" dirty="0" smtClean="0">
                <a:solidFill>
                  <a:srgbClr val="000000"/>
                </a:solidFill>
                <a:latin typeface="Arial"/>
              </a:rPr>
              <a:t>• There would be a new Disability Access Fund to support disabled children to access the free entitlements. </a:t>
            </a:r>
          </a:p>
          <a:p>
            <a:r>
              <a:rPr lang="en-GB" sz="1200" b="0" i="0" u="none" strike="noStrike" baseline="0" dirty="0" smtClean="0">
                <a:solidFill>
                  <a:srgbClr val="000000"/>
                </a:solidFill>
                <a:latin typeface="Arial"/>
              </a:rPr>
              <a:t>• Local inclusion funds for children with special educational needs would support providers in driving outcomes for these </a:t>
            </a:r>
            <a:r>
              <a:rPr lang="en-GB" sz="1200" b="0" i="0" u="none" strike="noStrike" baseline="0" dirty="0" err="1" smtClean="0">
                <a:solidFill>
                  <a:srgbClr val="000000"/>
                </a:solidFill>
                <a:latin typeface="Arial"/>
              </a:rPr>
              <a:t>childre</a:t>
            </a:r>
            <a:r>
              <a:rPr lang="en-GB" sz="1200" b="0" i="0" u="none" strike="noStrike" baseline="0" dirty="0" smtClean="0">
                <a:solidFill>
                  <a:srgbClr val="000000"/>
                </a:solidFill>
                <a:latin typeface="Arial"/>
              </a:rPr>
              <a:t> </a:t>
            </a:r>
          </a:p>
          <a:p>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818BC49-A7A1-4F25-9994-4841E7A117A6}" type="slidenum">
              <a:rPr lang="en-GB" altLang="en-US" smtClean="0"/>
              <a:pPr eaLnBrk="1" hangingPunct="1"/>
              <a:t>12</a:t>
            </a:fld>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income deprivation affecting children index (IDACI) is an index of deprivation used in the United Kingdom</a:t>
            </a:r>
            <a:endParaRPr lang="en-GB" dirty="0"/>
          </a:p>
        </p:txBody>
      </p:sp>
      <p:sp>
        <p:nvSpPr>
          <p:cNvPr id="4" name="Slide Number Placeholder 3"/>
          <p:cNvSpPr>
            <a:spLocks noGrp="1"/>
          </p:cNvSpPr>
          <p:nvPr>
            <p:ph type="sldNum" sz="quarter" idx="10"/>
          </p:nvPr>
        </p:nvSpPr>
        <p:spPr/>
        <p:txBody>
          <a:bodyPr/>
          <a:lstStyle/>
          <a:p>
            <a:pPr>
              <a:defRPr/>
            </a:pPr>
            <a:fld id="{6DAA2EA8-1C92-4250-A2BF-B25F36EF5815}" type="slidenum">
              <a:rPr lang="en-GB" smtClean="0"/>
              <a:pPr>
                <a:defRPr/>
              </a:pPr>
              <a:t>17</a:t>
            </a:fld>
            <a:endParaRPr lang="en-GB" dirty="0"/>
          </a:p>
        </p:txBody>
      </p:sp>
    </p:spTree>
    <p:extLst>
      <p:ext uri="{BB962C8B-B14F-4D97-AF65-F5344CB8AC3E}">
        <p14:creationId xmlns:p14="http://schemas.microsoft.com/office/powerpoint/2010/main" val="2786933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Deprivation – The new LFF will use actual pupils eligible for the EYPP rather than an IDACI proxy measure, which will enable a standard supplement per child in every type and size of setting. Initial modelling suggests this would entail a small increase (£57,000 to £88,000). The deprivation element will rise from £153,000  to £184,000 so that funding for PVI settings can be in line with that of school nursery settings. </a:t>
            </a:r>
            <a:endParaRPr lang="en-GB" dirty="0"/>
          </a:p>
        </p:txBody>
      </p:sp>
      <p:sp>
        <p:nvSpPr>
          <p:cNvPr id="4" name="Slide Number Placeholder 3"/>
          <p:cNvSpPr>
            <a:spLocks noGrp="1"/>
          </p:cNvSpPr>
          <p:nvPr>
            <p:ph type="sldNum" sz="quarter" idx="10"/>
          </p:nvPr>
        </p:nvSpPr>
        <p:spPr/>
        <p:txBody>
          <a:bodyPr/>
          <a:lstStyle/>
          <a:p>
            <a:pPr>
              <a:defRPr/>
            </a:pPr>
            <a:fld id="{6DAA2EA8-1C92-4250-A2BF-B25F36EF5815}" type="slidenum">
              <a:rPr lang="en-GB" smtClean="0"/>
              <a:pPr>
                <a:defRPr/>
              </a:pPr>
              <a:t>19</a:t>
            </a:fld>
            <a:endParaRPr lang="en-GB" dirty="0"/>
          </a:p>
        </p:txBody>
      </p:sp>
    </p:spTree>
    <p:extLst>
      <p:ext uri="{BB962C8B-B14F-4D97-AF65-F5344CB8AC3E}">
        <p14:creationId xmlns:p14="http://schemas.microsoft.com/office/powerpoint/2010/main" val="2046392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DAA2EA8-1C92-4250-A2BF-B25F36EF5815}" type="slidenum">
              <a:rPr lang="en-GB" smtClean="0"/>
              <a:pPr>
                <a:defRPr/>
              </a:pPr>
              <a:t>20</a:t>
            </a:fld>
            <a:endParaRPr lang="en-GB" dirty="0"/>
          </a:p>
        </p:txBody>
      </p:sp>
    </p:spTree>
    <p:extLst>
      <p:ext uri="{BB962C8B-B14F-4D97-AF65-F5344CB8AC3E}">
        <p14:creationId xmlns:p14="http://schemas.microsoft.com/office/powerpoint/2010/main" val="2046392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Consultation responses</a:t>
            </a:r>
            <a:r>
              <a:rPr lang="en-GB" baseline="0" dirty="0" smtClean="0"/>
              <a:t> to Forum meeting 7</a:t>
            </a:r>
            <a:r>
              <a:rPr lang="en-GB" baseline="30000" dirty="0" smtClean="0"/>
              <a:t>th</a:t>
            </a:r>
            <a:r>
              <a:rPr lang="en-GB" baseline="0" dirty="0" smtClean="0"/>
              <a:t> December – if widely supported, fine, if aspects need consideration then some kind of interim position will be worked out. </a:t>
            </a:r>
            <a:endParaRPr lang="en-GB" dirty="0"/>
          </a:p>
        </p:txBody>
      </p:sp>
      <p:sp>
        <p:nvSpPr>
          <p:cNvPr id="4" name="Slide Number Placeholder 3"/>
          <p:cNvSpPr>
            <a:spLocks noGrp="1"/>
          </p:cNvSpPr>
          <p:nvPr>
            <p:ph type="sldNum" sz="quarter" idx="10"/>
          </p:nvPr>
        </p:nvSpPr>
        <p:spPr/>
        <p:txBody>
          <a:bodyPr/>
          <a:lstStyle/>
          <a:p>
            <a:pPr>
              <a:defRPr/>
            </a:pPr>
            <a:fld id="{6DAA2EA8-1C92-4250-A2BF-B25F36EF5815}" type="slidenum">
              <a:rPr lang="en-GB" smtClean="0"/>
              <a:pPr>
                <a:defRPr/>
              </a:pPr>
              <a:t>21</a:t>
            </a:fld>
            <a:endParaRPr lang="en-GB" dirty="0"/>
          </a:p>
        </p:txBody>
      </p:sp>
    </p:spTree>
    <p:extLst>
      <p:ext uri="{BB962C8B-B14F-4D97-AF65-F5344CB8AC3E}">
        <p14:creationId xmlns:p14="http://schemas.microsoft.com/office/powerpoint/2010/main" val="2046392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C5DCCC7-4AC7-46C5-A4F0-3B9FF39BF013}" type="slidenum">
              <a:rPr lang="en-GB" altLang="en-US" smtClean="0"/>
              <a:pPr eaLnBrk="1" hangingPunct="1"/>
              <a:t>23</a:t>
            </a:fld>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C5DCCC7-4AC7-46C5-A4F0-3B9FF39BF013}" type="slidenum">
              <a:rPr lang="en-GB" altLang="en-US" smtClean="0"/>
              <a:pPr eaLnBrk="1" hangingPunct="1"/>
              <a:t>24</a:t>
            </a:fld>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C5DCCC7-4AC7-46C5-A4F0-3B9FF39BF013}" type="slidenum">
              <a:rPr lang="en-GB" altLang="en-US" smtClean="0"/>
              <a:pPr eaLnBrk="1" hangingPunct="1"/>
              <a:t>25</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CA649F9-14EA-4C5B-A481-8084FD8C8693}" type="slidenum">
              <a:rPr lang="en-GB" altLang="en-US" smtClean="0"/>
              <a:pPr eaLnBrk="1" hangingPunct="1"/>
              <a:t>2</a:t>
            </a:fld>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Funding will be at the national rate of 53p per hour per eligible pupil. This means that in the financial year, the setting will receive £302.10 for each eligible child who takes up the full 570 hours of Early Education Funding they are entitled to.</a:t>
            </a:r>
          </a:p>
          <a:p>
            <a:r>
              <a:rPr lang="en-GB" altLang="en-US" smtClean="0"/>
              <a:t>The Local Authority will advise the setting of the outcome of this check, who in turn must inform the child’s parents or legal carers. Nobody else should be advised of the outcome.  WHEN?????</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9F05DB7-8C08-4569-BB99-3B4DE4A5C67F}" type="slidenum">
              <a:rPr lang="en-GB" altLang="en-US" smtClean="0"/>
              <a:pPr eaLnBrk="1" hangingPunct="1"/>
              <a:t>26</a:t>
            </a:fld>
            <a:endParaRPr lang="en-GB"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James </a:t>
            </a:r>
            <a:r>
              <a:rPr lang="en-GB" altLang="en-US" dirty="0" err="1" smtClean="0"/>
              <a:t>hempsall</a:t>
            </a:r>
            <a:r>
              <a:rPr lang="en-GB" altLang="en-US" dirty="0" smtClean="0"/>
              <a:t> </a:t>
            </a:r>
          </a:p>
          <a:p>
            <a:r>
              <a:rPr lang="en-GB" altLang="en-US" dirty="0" smtClean="0"/>
              <a:t>Sue </a:t>
            </a:r>
            <a:r>
              <a:rPr lang="en-GB" altLang="en-US" dirty="0" err="1" smtClean="0"/>
              <a:t>robb</a:t>
            </a:r>
            <a:r>
              <a:rPr lang="en-GB" altLang="en-US" dirty="0" smtClean="0"/>
              <a:t> </a:t>
            </a:r>
          </a:p>
          <a:p>
            <a:r>
              <a:rPr lang="en-GB" altLang="en-US" dirty="0" smtClean="0"/>
              <a:t>Ann van dyke</a:t>
            </a:r>
          </a:p>
          <a:p>
            <a:r>
              <a:rPr lang="en-GB" altLang="en-US" dirty="0" err="1" smtClean="0"/>
              <a:t>Hempsall’s</a:t>
            </a:r>
            <a:r>
              <a:rPr lang="en-GB" altLang="en-US" dirty="0" smtClean="0"/>
              <a:t>, Mott MacDonald and Action for Children have been awarded a two-year DfE contract to ensure settings and local authorities work together to create enough childcare to implement the 30 hours policy. The project, called Childcare Works, has the aim of achieving the delivery of childcare for two- three- and four-year-olds in ways in which high-quality childcare is accessible, flexible and affordable. In doing so, Childcare Works will work directly with providers, local authority early years teams, and central government. We will be signposting you to resources as they become available on the Childcare Works website to be launched later this year.</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9AE8B4B-A4F9-4495-82EC-02EF29365DE3}" type="slidenum">
              <a:rPr lang="en-GB" altLang="en-US" smtClean="0"/>
              <a:pPr eaLnBrk="1" hangingPunct="1"/>
              <a:t>27</a:t>
            </a:fld>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The government is not consulting on the point at which summer-born three year olds access their early education entitlement. We have made clear in primary legislation that the early education entitlements can be accessed on the 1st September, January or April following a child’s third birthday. Children remain eligible until they reach compulsory school age. This means that all three and four year olds receive five terms of early education regardless of whether they are born in the summer, autumn or spring terms, with some accessing all of it in an early years setting and others accessing some of it in a school reception class.</a:t>
            </a:r>
          </a:p>
          <a:p>
            <a:r>
              <a:rPr lang="en-GB" altLang="en-US" smtClean="0"/>
              <a:t>The government has recognised concerns around summer-born children and compulsory school age. We have already announced our intention to support summer born children in being admitted to the reception class at the age of five, and to ensure that they can remain with that cohort as they progress through school. Further information will be available in due course.</a:t>
            </a:r>
          </a:p>
          <a:p>
            <a:endParaRPr lang="en-GB"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3A723F6-13AF-4C52-8F41-6C666DB1EE68}" type="slidenum">
              <a:rPr lang="en-GB" altLang="en-US" smtClean="0"/>
              <a:pPr eaLnBrk="1" hangingPunct="1"/>
              <a:t>30</a:t>
            </a:fld>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To support employers to attract and retain good quality staff to deliver the offer we will revisit the GCSE requirement. We [DfE] will consult on the numeracy and literacy skills needed in a level 3 role and consider which qualifications best support staff to develop these. We will publish a workforce strategy by March 2017 that sets out our response to the level 3 consultation and government’s wider plans to support employers to attract, retain and promote staff.</a:t>
            </a:r>
          </a:p>
          <a:p>
            <a:r>
              <a:rPr lang="en-GB" altLang="en-US" smtClean="0"/>
              <a:t>Wraparound and holiday childcare</a:t>
            </a:r>
          </a:p>
          <a:p>
            <a:endParaRPr lang="en-GB" altLang="en-US" smtClean="0"/>
          </a:p>
          <a:p>
            <a:r>
              <a:rPr lang="en-GB" altLang="en-US" smtClean="0"/>
              <a:t>New guidance to help schools understand how to respond to requests from parents and childcare providers about wraparound and holiday childcare.</a:t>
            </a:r>
          </a:p>
          <a:p>
            <a:endParaRPr lang="en-GB" altLang="en-US" smtClean="0"/>
          </a:p>
          <a:p>
            <a:r>
              <a:rPr lang="en-GB" altLang="en-US" smtClean="0"/>
              <a:t>Schools:</a:t>
            </a:r>
          </a:p>
          <a:p>
            <a:r>
              <a:rPr lang="en-GB" altLang="en-US" smtClean="0"/>
              <a:t>•Did you know that parents and childcare providers have a right to request wraparound or holiday childcare at your school?</a:t>
            </a:r>
          </a:p>
          <a:p>
            <a:r>
              <a:rPr lang="en-GB" altLang="en-US" smtClean="0"/>
              <a:t>•We’ve created a guide to help you understand what it means for your school.</a:t>
            </a:r>
          </a:p>
          <a:p>
            <a:endParaRPr lang="en-GB" altLang="en-US" smtClean="0"/>
          </a:p>
          <a:p>
            <a:r>
              <a:rPr lang="en-GB" altLang="en-US" smtClean="0"/>
              <a:t>Providers:</a:t>
            </a:r>
          </a:p>
          <a:p>
            <a:r>
              <a:rPr lang="en-GB" altLang="en-US" smtClean="0"/>
              <a:t>•If you’re looking to expand your childcare business, have you thought about using the facilities at your local school?</a:t>
            </a:r>
          </a:p>
          <a:p>
            <a:r>
              <a:rPr lang="en-GB" altLang="en-US" smtClean="0"/>
              <a:t>•You now have a right to request to use school facilities for wraparound or holiday childcare at times when the school isn’t using them.</a:t>
            </a:r>
          </a:p>
          <a:p>
            <a:endParaRPr lang="en-GB" altLang="en-US" smtClean="0"/>
          </a:p>
          <a:p>
            <a:r>
              <a:rPr lang="en-GB" altLang="en-US" smtClean="0"/>
              <a:t>Parents:</a:t>
            </a:r>
          </a:p>
          <a:p>
            <a:r>
              <a:rPr lang="en-GB" altLang="en-US" smtClean="0"/>
              <a:t>•Did you know you now have a right to request wraparound or holiday childcare at your child’s school?</a:t>
            </a:r>
          </a:p>
          <a:p>
            <a:endParaRPr lang="en-GB"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3A1F8DE-4094-4393-B4A2-DF807F4939E6}" type="slidenum">
              <a:rPr lang="en-GB" altLang="en-US" smtClean="0"/>
              <a:pPr eaLnBrk="1" hangingPunct="1"/>
              <a:t>31</a:t>
            </a:fld>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FD7E521-52CB-46E5-9184-8A80DB297571}" type="slidenum">
              <a:rPr lang="en-GB" altLang="en-US" smtClean="0"/>
              <a:pPr eaLnBrk="1" hangingPunct="1"/>
              <a:t>32</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All 3 and 4-year-olds in England are entitled to 570 hours of free early education or childcare a year. This is often taken as 15 hours each week for 38 weeks of the year.</a:t>
            </a:r>
          </a:p>
          <a:p>
            <a:endParaRPr lang="en-GB" altLang="en-US" dirty="0" smtClean="0"/>
          </a:p>
          <a:p>
            <a:r>
              <a:rPr lang="en-GB" altLang="en-US" dirty="0" smtClean="0"/>
              <a:t>Some 2-year-olds are also eligible.</a:t>
            </a:r>
          </a:p>
          <a:p>
            <a:endParaRPr lang="en-GB" alt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8D66F55-5DC5-408E-A70E-B961AEDBBD26}" type="slidenum">
              <a:rPr lang="en-GB" altLang="en-US" smtClean="0"/>
              <a:pPr eaLnBrk="1" hangingPunct="1"/>
              <a:t>3</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is the extra funding for?</a:t>
            </a:r>
          </a:p>
          <a:p>
            <a:endParaRPr lang="en-GB" dirty="0" smtClean="0"/>
          </a:p>
          <a:p>
            <a:r>
              <a:rPr lang="en-GB" dirty="0" smtClean="0"/>
              <a:t>The extra funding is to:</a:t>
            </a:r>
          </a:p>
          <a:p>
            <a:r>
              <a:rPr lang="en-GB" dirty="0" smtClean="0"/>
              <a:t>•support working parents to manage the cost of childcare</a:t>
            </a:r>
          </a:p>
          <a:p>
            <a:r>
              <a:rPr lang="en-GB" dirty="0" smtClean="0"/>
              <a:t>•support parents into work</a:t>
            </a:r>
          </a:p>
          <a:p>
            <a:r>
              <a:rPr lang="en-GB" dirty="0" smtClean="0"/>
              <a:t>•allow parents to increase their hours, should they wish to</a:t>
            </a:r>
          </a:p>
          <a:p>
            <a:r>
              <a:rPr lang="en-GB" dirty="0" smtClean="0"/>
              <a:t>The additional 15 hours of free childcare is available for families where both parents are working (or the sole parent is working in a lone-parent family), and each parent earns the equivalent of 16 hours a week at the national minimum or living wage, and earns less than £100,000 a year.</a:t>
            </a:r>
          </a:p>
          <a:p>
            <a:endParaRPr lang="en-GB" dirty="0"/>
          </a:p>
        </p:txBody>
      </p:sp>
      <p:sp>
        <p:nvSpPr>
          <p:cNvPr id="4" name="Slide Number Placeholder 3"/>
          <p:cNvSpPr>
            <a:spLocks noGrp="1"/>
          </p:cNvSpPr>
          <p:nvPr>
            <p:ph type="sldNum" sz="quarter" idx="10"/>
          </p:nvPr>
        </p:nvSpPr>
        <p:spPr/>
        <p:txBody>
          <a:bodyPr/>
          <a:lstStyle/>
          <a:p>
            <a:pPr>
              <a:defRPr/>
            </a:pPr>
            <a:fld id="{6DAA2EA8-1C92-4250-A2BF-B25F36EF5815}" type="slidenum">
              <a:rPr lang="en-GB" smtClean="0"/>
              <a:pPr>
                <a:defRPr/>
              </a:pPr>
              <a:t>4</a:t>
            </a:fld>
            <a:endParaRPr lang="en-GB" dirty="0"/>
          </a:p>
        </p:txBody>
      </p:sp>
    </p:spTree>
    <p:extLst>
      <p:ext uri="{BB962C8B-B14F-4D97-AF65-F5344CB8AC3E}">
        <p14:creationId xmlns:p14="http://schemas.microsoft.com/office/powerpoint/2010/main" val="2266277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LA directory of providers</a:t>
            </a:r>
          </a:p>
          <a:p>
            <a:r>
              <a:rPr lang="en-GB" altLang="en-US" smtClean="0"/>
              <a:t>DfE Consultation – Level 3 early years educator: numeracy and literacy requirements</a:t>
            </a:r>
          </a:p>
          <a:p>
            <a:endParaRPr lang="en-GB" altLang="en-US" smtClean="0"/>
          </a:p>
          <a:p>
            <a:r>
              <a:rPr lang="en-GB" altLang="en-US" smtClean="0"/>
              <a:t>A consultation on the literacy and numeracy skills and knowledge needed by level 3 staff has been launched by Minister for Early Years, Caroline Dinenage.  This consultation is an opportunity to better understand what knowledge, skills and appropriate qualifications in mathematics and English are required to perform an effective level 3 role.  It also seeks to consider what literacy and numeracy qualification requirements can put level 3 staff in the best position to progress in their careers</a:t>
            </a:r>
          </a:p>
          <a:p>
            <a:endParaRPr lang="en-GB" altLang="en-US" smtClean="0"/>
          </a:p>
          <a:p>
            <a:r>
              <a:rPr lang="en-GB" altLang="en-US" smtClean="0"/>
              <a:t>The consultation runs until 28th November and can be accessed here:</a:t>
            </a:r>
          </a:p>
          <a:p>
            <a:endParaRPr lang="en-GB" altLang="en-US" smtClean="0"/>
          </a:p>
          <a:p>
            <a:r>
              <a:rPr lang="en-GB" altLang="en-US" smtClean="0"/>
              <a:t> </a:t>
            </a:r>
          </a:p>
          <a:p>
            <a:endParaRPr lang="en-GB" altLang="en-US" smtClean="0"/>
          </a:p>
          <a:p>
            <a:r>
              <a:rPr lang="en-GB" altLang="en-US" smtClean="0"/>
              <a:t>DfE Consultation Outcome – 30hours free childcare</a:t>
            </a:r>
          </a:p>
          <a:p>
            <a:endParaRPr lang="en-GB" altLang="en-US" smtClean="0"/>
          </a:p>
          <a:p>
            <a:r>
              <a:rPr lang="en-GB" altLang="en-US" smtClean="0"/>
              <a:t>The DfE has published the consultation outcome to the 30-hour free childcare entitlement. It includes the summary of the responses it received, along with the government’s response outlining the next steps.</a:t>
            </a:r>
          </a:p>
          <a:p>
            <a:endParaRPr lang="en-GB"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08EA169-ACD9-4DFB-A2EA-9607C32B711F}" type="slidenum">
              <a:rPr lang="en-GB" altLang="en-US" smtClean="0"/>
              <a:pPr eaLnBrk="1" hangingPunct="1"/>
              <a:t>5</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Our previous consultation with parents demonstrated the importance of being able to ‘stretch’ the entitlement over more than 38 weeks per year. We propose to mirror provisions in the existing statutory guidance so that both the first and second 15 hours can be taken over no less than 38 weeks and stretched over a full year, where there is parental demand.</a:t>
            </a:r>
          </a:p>
          <a:p>
            <a:r>
              <a:rPr lang="en-GB" altLang="en-US" smtClean="0"/>
              <a:t>We know that a large number of parents need access to childcare in the early morning or later into the evening to cover shift patterns. This is why we proposed to extend the hours over which funded provision can be taken from the current framework (7am-7pm) to 6am-8pm, to allow parents to drop off their children earlier in the day and collect them later in the evening. There would continue to be a maximum of 10 hours of funded provision in one day.</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85158A8-1477-40A3-B539-8508DBD77327}" type="slidenum">
              <a:rPr lang="en-GB" altLang="en-US" smtClean="0"/>
              <a:pPr eaLnBrk="1" hangingPunct="1"/>
              <a:t>6</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Proposed to extend the minimum session length for funded provision from 2.5 hours to 3 hours between 9am and 3.30pm to support children’s learning outcomes as it would guarantee a period of continuous attendance for the child. In addition we proposed to remove the minimum session length outside 9am and 3.30pm, to enable ‘wraparound providers’ (such as breakfast and after-school clubs) to support the flexible delivery of 30 hours in a way that matches parental working patterns. We also set out that parents should be able to split their extended entitlement between a maximum of 3 providers in one day.</a:t>
            </a:r>
          </a:p>
          <a:p>
            <a:endParaRPr lang="en-GB"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ABC7734-9636-4C28-A189-1BD7856DDB8E}" type="slidenum">
              <a:rPr lang="en-GB" altLang="en-US" smtClean="0"/>
              <a:pPr eaLnBrk="1" hangingPunct="1"/>
              <a:t>7</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It is not intended to fund the cost of consumables (such as drinks, meals and nappies) Providers are already free to charge parents for such discretionary items provided they are not compulsory.</a:t>
            </a:r>
          </a:p>
          <a:p>
            <a:r>
              <a:rPr lang="en-GB" altLang="en-US" smtClean="0"/>
              <a:t>The consultation set out a proposition for a grace period lasting for either a quarter or to the next half of a term. We</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28FBAFD-8DCB-4701-9FE8-7786676891C0}" type="slidenum">
              <a:rPr lang="en-GB" altLang="en-US" smtClean="0"/>
              <a:pPr eaLnBrk="1" hangingPunct="1"/>
              <a:t>8</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Consultation launched 11 August to 20 September. In</a:t>
            </a:r>
            <a:r>
              <a:rPr lang="en-GB" baseline="0" dirty="0" smtClean="0"/>
              <a:t> the document they set out detailed proposals, including a schedule of impact on each LA and illustrations of what that might mean for providers. </a:t>
            </a:r>
          </a:p>
          <a:p>
            <a:r>
              <a:rPr lang="en-GB" baseline="0" dirty="0" smtClean="0"/>
              <a:t>Government have not announced response to the funding consultation</a:t>
            </a:r>
          </a:p>
          <a:p>
            <a:endParaRPr lang="en-GB" baseline="0" dirty="0" smtClean="0"/>
          </a:p>
          <a:p>
            <a:r>
              <a:rPr lang="en-GB" baseline="0" dirty="0" smtClean="0"/>
              <a:t>Solihull has to produce a local funding formula that fits government rules, and must do this in consultation with providers – but time is very, very short. </a:t>
            </a:r>
            <a:endParaRPr lang="en-GB" dirty="0"/>
          </a:p>
        </p:txBody>
      </p:sp>
      <p:sp>
        <p:nvSpPr>
          <p:cNvPr id="4" name="Slide Number Placeholder 3"/>
          <p:cNvSpPr>
            <a:spLocks noGrp="1"/>
          </p:cNvSpPr>
          <p:nvPr>
            <p:ph type="sldNum" sz="quarter" idx="10"/>
          </p:nvPr>
        </p:nvSpPr>
        <p:spPr/>
        <p:txBody>
          <a:bodyPr/>
          <a:lstStyle/>
          <a:p>
            <a:pPr>
              <a:defRPr/>
            </a:pPr>
            <a:fld id="{6DAA2EA8-1C92-4250-A2BF-B25F36EF5815}" type="slidenum">
              <a:rPr lang="en-GB" smtClean="0"/>
              <a:pPr>
                <a:defRPr/>
              </a:pPr>
              <a:t>9</a:t>
            </a:fld>
            <a:endParaRPr lang="en-GB" dirty="0"/>
          </a:p>
        </p:txBody>
      </p:sp>
    </p:spTree>
    <p:extLst>
      <p:ext uri="{BB962C8B-B14F-4D97-AF65-F5344CB8AC3E}">
        <p14:creationId xmlns:p14="http://schemas.microsoft.com/office/powerpoint/2010/main" val="2011728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5CCBEB-37E1-4D1B-8C72-79C345D46A6F}" type="slidenum">
              <a:rPr lang="en-GB"/>
              <a:pPr>
                <a:defRPr/>
              </a:pPr>
              <a:t>‹#›</a:t>
            </a:fld>
            <a:endParaRPr lang="en-GB" dirty="0"/>
          </a:p>
        </p:txBody>
      </p:sp>
    </p:spTree>
    <p:extLst>
      <p:ext uri="{BB962C8B-B14F-4D97-AF65-F5344CB8AC3E}">
        <p14:creationId xmlns:p14="http://schemas.microsoft.com/office/powerpoint/2010/main" val="4019319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10D567-AB44-4E16-B266-B0BB7B05C008}" type="slidenum">
              <a:rPr lang="en-GB"/>
              <a:pPr>
                <a:defRPr/>
              </a:pPr>
              <a:t>‹#›</a:t>
            </a:fld>
            <a:endParaRPr lang="en-GB" dirty="0"/>
          </a:p>
        </p:txBody>
      </p:sp>
    </p:spTree>
    <p:extLst>
      <p:ext uri="{BB962C8B-B14F-4D97-AF65-F5344CB8AC3E}">
        <p14:creationId xmlns:p14="http://schemas.microsoft.com/office/powerpoint/2010/main" val="1837141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BEA8F2-618C-47EC-85BE-3D41249D1988}" type="slidenum">
              <a:rPr lang="en-GB"/>
              <a:pPr>
                <a:defRPr/>
              </a:pPr>
              <a:t>‹#›</a:t>
            </a:fld>
            <a:endParaRPr lang="en-GB" dirty="0"/>
          </a:p>
        </p:txBody>
      </p:sp>
    </p:spTree>
    <p:extLst>
      <p:ext uri="{BB962C8B-B14F-4D97-AF65-F5344CB8AC3E}">
        <p14:creationId xmlns:p14="http://schemas.microsoft.com/office/powerpoint/2010/main" val="133482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E34FFE-FEF5-4EAE-8E7E-2E6B0F30746D}" type="slidenum">
              <a:rPr lang="en-GB"/>
              <a:pPr>
                <a:defRPr/>
              </a:pPr>
              <a:t>‹#›</a:t>
            </a:fld>
            <a:endParaRPr lang="en-GB" dirty="0"/>
          </a:p>
        </p:txBody>
      </p:sp>
    </p:spTree>
    <p:extLst>
      <p:ext uri="{BB962C8B-B14F-4D97-AF65-F5344CB8AC3E}">
        <p14:creationId xmlns:p14="http://schemas.microsoft.com/office/powerpoint/2010/main" val="2389702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76FAEC-7ED5-4E5F-945D-3CC807878C9D}" type="slidenum">
              <a:rPr lang="en-GB"/>
              <a:pPr>
                <a:defRPr/>
              </a:pPr>
              <a:t>‹#›</a:t>
            </a:fld>
            <a:endParaRPr lang="en-GB" dirty="0"/>
          </a:p>
        </p:txBody>
      </p:sp>
    </p:spTree>
    <p:extLst>
      <p:ext uri="{BB962C8B-B14F-4D97-AF65-F5344CB8AC3E}">
        <p14:creationId xmlns:p14="http://schemas.microsoft.com/office/powerpoint/2010/main" val="2199049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B99839-9542-4200-864F-C593D6A2AA4C}" type="slidenum">
              <a:rPr lang="en-GB"/>
              <a:pPr>
                <a:defRPr/>
              </a:pPr>
              <a:t>‹#›</a:t>
            </a:fld>
            <a:endParaRPr lang="en-GB" dirty="0"/>
          </a:p>
        </p:txBody>
      </p:sp>
    </p:spTree>
    <p:extLst>
      <p:ext uri="{BB962C8B-B14F-4D97-AF65-F5344CB8AC3E}">
        <p14:creationId xmlns:p14="http://schemas.microsoft.com/office/powerpoint/2010/main" val="268651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3C9746-0F48-46C7-AFDE-237FA926EFFC}" type="slidenum">
              <a:rPr lang="en-GB"/>
              <a:pPr>
                <a:defRPr/>
              </a:pPr>
              <a:t>‹#›</a:t>
            </a:fld>
            <a:endParaRPr lang="en-GB" dirty="0"/>
          </a:p>
        </p:txBody>
      </p:sp>
    </p:spTree>
    <p:extLst>
      <p:ext uri="{BB962C8B-B14F-4D97-AF65-F5344CB8AC3E}">
        <p14:creationId xmlns:p14="http://schemas.microsoft.com/office/powerpoint/2010/main" val="1421888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57329-B579-40B2-AFFD-893B7B7401D6}" type="slidenum">
              <a:rPr lang="en-GB"/>
              <a:pPr>
                <a:defRPr/>
              </a:pPr>
              <a:t>‹#›</a:t>
            </a:fld>
            <a:endParaRPr lang="en-GB" dirty="0"/>
          </a:p>
        </p:txBody>
      </p:sp>
    </p:spTree>
    <p:extLst>
      <p:ext uri="{BB962C8B-B14F-4D97-AF65-F5344CB8AC3E}">
        <p14:creationId xmlns:p14="http://schemas.microsoft.com/office/powerpoint/2010/main" val="142019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378D1B1-4721-4777-BC7C-EB87D56332B4}" type="slidenum">
              <a:rPr lang="en-GB"/>
              <a:pPr>
                <a:defRPr/>
              </a:pPr>
              <a:t>‹#›</a:t>
            </a:fld>
            <a:endParaRPr lang="en-GB" dirty="0"/>
          </a:p>
        </p:txBody>
      </p:sp>
    </p:spTree>
    <p:extLst>
      <p:ext uri="{BB962C8B-B14F-4D97-AF65-F5344CB8AC3E}">
        <p14:creationId xmlns:p14="http://schemas.microsoft.com/office/powerpoint/2010/main" val="414414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9320C8-C1BB-454E-B190-A39B9CE0344B}" type="slidenum">
              <a:rPr lang="en-GB"/>
              <a:pPr>
                <a:defRPr/>
              </a:pPr>
              <a:t>‹#›</a:t>
            </a:fld>
            <a:endParaRPr lang="en-GB" dirty="0"/>
          </a:p>
        </p:txBody>
      </p:sp>
    </p:spTree>
    <p:extLst>
      <p:ext uri="{BB962C8B-B14F-4D97-AF65-F5344CB8AC3E}">
        <p14:creationId xmlns:p14="http://schemas.microsoft.com/office/powerpoint/2010/main" val="415822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FDFBD-841F-417D-8A30-5AF1C4980228}" type="slidenum">
              <a:rPr lang="en-GB"/>
              <a:pPr>
                <a:defRPr/>
              </a:pPr>
              <a:t>‹#›</a:t>
            </a:fld>
            <a:endParaRPr lang="en-GB" dirty="0"/>
          </a:p>
        </p:txBody>
      </p:sp>
    </p:spTree>
    <p:extLst>
      <p:ext uri="{BB962C8B-B14F-4D97-AF65-F5344CB8AC3E}">
        <p14:creationId xmlns:p14="http://schemas.microsoft.com/office/powerpoint/2010/main" val="1285469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8288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65"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65"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65" charset="-128"/>
              </a:defRPr>
            </a:lvl1pPr>
          </a:lstStyle>
          <a:p>
            <a:pPr>
              <a:defRPr/>
            </a:pPr>
            <a:fld id="{B1A18FAF-B227-4951-B36B-37F6DC2D764C}" type="slidenum">
              <a:rPr lang="en-GB"/>
              <a:pPr>
                <a:defRPr/>
              </a:pPr>
              <a:t>‹#›</a:t>
            </a:fld>
            <a:endParaRPr lang="en-GB" dirty="0"/>
          </a:p>
        </p:txBody>
      </p:sp>
      <p:pic>
        <p:nvPicPr>
          <p:cNvPr id="1031" name="Picture 9" descr="Powerpoint bands.tif"/>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103938"/>
            <a:ext cx="914400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rgbClr val="0000FF"/>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rgbClr val="0000FF"/>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rgbClr val="0000FF"/>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rgbClr val="0000FF"/>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rgbClr val="0000FF"/>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defRPr>
      </a:lvl6pPr>
      <a:lvl7pPr marL="914400" algn="ctr" rtl="0" fontAlgn="base">
        <a:spcBef>
          <a:spcPct val="0"/>
        </a:spcBef>
        <a:spcAft>
          <a:spcPct val="0"/>
        </a:spcAft>
        <a:defRPr sz="4400">
          <a:solidFill>
            <a:schemeClr val="tx2"/>
          </a:solidFill>
          <a:latin typeface="Arial" pitchFamily="-65" charset="0"/>
        </a:defRPr>
      </a:lvl7pPr>
      <a:lvl8pPr marL="1371600" algn="ctr" rtl="0" fontAlgn="base">
        <a:spcBef>
          <a:spcPct val="0"/>
        </a:spcBef>
        <a:spcAft>
          <a:spcPct val="0"/>
        </a:spcAft>
        <a:defRPr sz="4400">
          <a:solidFill>
            <a:schemeClr val="tx2"/>
          </a:solidFill>
          <a:latin typeface="Arial" pitchFamily="-65" charset="0"/>
        </a:defRPr>
      </a:lvl8pPr>
      <a:lvl9pPr marL="1828800" algn="ctr" rtl="0" fontAlgn="base">
        <a:spcBef>
          <a:spcPct val="0"/>
        </a:spcBef>
        <a:spcAft>
          <a:spcPct val="0"/>
        </a:spcAft>
        <a:defRPr sz="4400">
          <a:solidFill>
            <a:schemeClr val="tx2"/>
          </a:solidFill>
          <a:latin typeface="Arial" pitchFamily="-65" charset="0"/>
        </a:defRPr>
      </a:lvl9pPr>
    </p:titleStyle>
    <p:bodyStyle>
      <a:lvl1pPr marL="342900" indent="-342900" algn="l" rtl="0" eaLnBrk="0" fontAlgn="base" hangingPunct="0">
        <a:spcBef>
          <a:spcPct val="20000"/>
        </a:spcBef>
        <a:spcAft>
          <a:spcPct val="0"/>
        </a:spcAft>
        <a:buClr>
          <a:srgbClr val="FF3300"/>
        </a:buClr>
        <a:buChar char="•"/>
        <a:defRPr sz="3200">
          <a:solidFill>
            <a:srgbClr val="0000FF"/>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rgbClr val="FF3300"/>
        </a:buClr>
        <a:buChar char="–"/>
        <a:defRPr sz="2800">
          <a:solidFill>
            <a:srgbClr val="0000FF"/>
          </a:solidFill>
          <a:latin typeface="+mn-lt"/>
          <a:ea typeface="ＭＳ Ｐゴシック" pitchFamily="-65" charset="-128"/>
        </a:defRPr>
      </a:lvl2pPr>
      <a:lvl3pPr marL="1143000" indent="-228600" algn="l" rtl="0" eaLnBrk="0" fontAlgn="base" hangingPunct="0">
        <a:spcBef>
          <a:spcPct val="20000"/>
        </a:spcBef>
        <a:spcAft>
          <a:spcPct val="0"/>
        </a:spcAft>
        <a:buClr>
          <a:srgbClr val="FF3300"/>
        </a:buClr>
        <a:buChar char="•"/>
        <a:defRPr sz="2400">
          <a:solidFill>
            <a:srgbClr val="0000FF"/>
          </a:solidFill>
          <a:latin typeface="+mn-lt"/>
          <a:ea typeface="ＭＳ Ｐゴシック" pitchFamily="-65" charset="-128"/>
        </a:defRPr>
      </a:lvl3pPr>
      <a:lvl4pPr marL="1600200" indent="-228600" algn="l" rtl="0" eaLnBrk="0" fontAlgn="base" hangingPunct="0">
        <a:spcBef>
          <a:spcPct val="20000"/>
        </a:spcBef>
        <a:spcAft>
          <a:spcPct val="0"/>
        </a:spcAft>
        <a:buClr>
          <a:srgbClr val="FF3300"/>
        </a:buClr>
        <a:buChar char="–"/>
        <a:defRPr sz="2000">
          <a:solidFill>
            <a:srgbClr val="0000FF"/>
          </a:solidFill>
          <a:latin typeface="+mn-lt"/>
          <a:ea typeface="ＭＳ Ｐゴシック" pitchFamily="-65" charset="-128"/>
        </a:defRPr>
      </a:lvl4pPr>
      <a:lvl5pPr marL="2057400" indent="-228600" algn="l" rtl="0" eaLnBrk="0" fontAlgn="base" hangingPunct="0">
        <a:spcBef>
          <a:spcPct val="20000"/>
        </a:spcBef>
        <a:spcAft>
          <a:spcPct val="0"/>
        </a:spcAft>
        <a:buClr>
          <a:srgbClr val="FF3300"/>
        </a:buClr>
        <a:buChar char="»"/>
        <a:defRPr sz="2000">
          <a:solidFill>
            <a:srgbClr val="0000FF"/>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738" y="908050"/>
            <a:ext cx="7772400" cy="1470025"/>
          </a:xfrm>
        </p:spPr>
        <p:txBody>
          <a:bodyPr/>
          <a:lstStyle/>
          <a:p>
            <a:pPr>
              <a:defRPr/>
            </a:pPr>
            <a:r>
              <a:rPr lang="en-GB" b="1" dirty="0" smtClean="0">
                <a:effectLst>
                  <a:outerShdw blurRad="38100" dist="38100" dir="2700000" algn="tl">
                    <a:srgbClr val="000000">
                      <a:alpha val="43137"/>
                    </a:srgbClr>
                  </a:outerShdw>
                </a:effectLst>
              </a:rPr>
              <a:t>The Early Years Entitlement</a:t>
            </a:r>
            <a:r>
              <a:rPr lang="en-GB" dirty="0" smtClean="0"/>
              <a:t/>
            </a:r>
            <a:br>
              <a:rPr lang="en-GB" dirty="0" smtClean="0"/>
            </a:br>
            <a:r>
              <a:rPr lang="en-GB" dirty="0" smtClean="0"/>
              <a:t/>
            </a:r>
            <a:br>
              <a:rPr lang="en-GB" dirty="0" smtClean="0"/>
            </a:br>
            <a:r>
              <a:rPr lang="en-GB" dirty="0" smtClean="0"/>
              <a:t>15/11/16</a:t>
            </a:r>
            <a:endParaRPr lang="en-GB" dirty="0"/>
          </a:p>
        </p:txBody>
      </p:sp>
      <p:sp>
        <p:nvSpPr>
          <p:cNvPr id="3" name="Subtitle 2"/>
          <p:cNvSpPr>
            <a:spLocks noGrp="1"/>
          </p:cNvSpPr>
          <p:nvPr>
            <p:ph type="subTitle" idx="1"/>
          </p:nvPr>
        </p:nvSpPr>
        <p:spPr/>
        <p:txBody>
          <a:bodyPr/>
          <a:lstStyle/>
          <a:p>
            <a:endParaRPr lang="en-US" altLang="en-US" smtClean="0">
              <a:ea typeface="ＭＳ Ｐゴシック" pitchFamily="34" charset="-12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825" y="3573463"/>
            <a:ext cx="4383088"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1000"/>
                            </p:stCondLst>
                            <p:childTnLst>
                              <p:par>
                                <p:cTn id="8" presetID="16" presetClass="emph" presetSubtype="0" fill="hold" grpId="0" nodeType="afterEffect" nodePh="1">
                                  <p:stCondLst>
                                    <p:cond delay="500"/>
                                  </p:stCondLst>
                                  <p:endCondLst>
                                    <p:cond evt="begin" delay="0">
                                      <p:tn val="8"/>
                                    </p:cond>
                                  </p:endCondLst>
                                  <p:iterate type="lt">
                                    <p:tmPct val="4000"/>
                                  </p:iterate>
                                  <p:childTnLst>
                                    <p:set>
                                      <p:cBhvr override="childStyle">
                                        <p:cTn id="9" dur="2000" fill="hold"/>
                                        <p:tgtEl>
                                          <p:spTgt spid="3">
                                            <p:txEl>
                                              <p:pRg st="0" end="0"/>
                                            </p:txEl>
                                          </p:spTgt>
                                        </p:tgtEl>
                                        <p:attrNameLst>
                                          <p:attrName>style.color</p:attrName>
                                        </p:attrNameLst>
                                      </p:cBhvr>
                                      <p:to>
                                        <p:clrVal>
                                          <a:schemeClr val="accent2"/>
                                        </p:clrVal>
                                      </p:to>
                                    </p:set>
                                    <p:set>
                                      <p:cBhvr>
                                        <p:cTn id="10" dur="2000" fill="hold"/>
                                        <p:tgtEl>
                                          <p:spTgt spid="3">
                                            <p:txEl>
                                              <p:pRg st="0" end="0"/>
                                            </p:txEl>
                                          </p:spTgt>
                                        </p:tgtEl>
                                        <p:attrNameLst>
                                          <p:attrName>fillcolor</p:attrName>
                                        </p:attrNameLst>
                                      </p:cBhvr>
                                      <p:to>
                                        <p:clrVal>
                                          <a:schemeClr val="accent2"/>
                                        </p:clrVal>
                                      </p:to>
                                    </p:set>
                                    <p:set>
                                      <p:cBhvr>
                                        <p:cTn id="11" dur="20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altLang="en-US" smtClean="0">
              <a:ea typeface="ＭＳ Ｐゴシック" pitchFamily="34" charset="-128"/>
            </a:endParaRPr>
          </a:p>
        </p:txBody>
      </p:sp>
      <p:sp>
        <p:nvSpPr>
          <p:cNvPr id="14339" name="Content Placeholder 2"/>
          <p:cNvSpPr>
            <a:spLocks noGrp="1"/>
          </p:cNvSpPr>
          <p:nvPr>
            <p:ph idx="1"/>
          </p:nvPr>
        </p:nvSpPr>
        <p:spPr/>
        <p:txBody>
          <a:bodyPr/>
          <a:lstStyle/>
          <a:p>
            <a:endParaRPr lang="en-US" altLang="en-US" smtClean="0">
              <a:ea typeface="ＭＳ Ｐゴシック" pitchFamily="34" charset="-128"/>
            </a:endParaRP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l="11713" t="16270" r="29723" b="6250"/>
          <a:stretch>
            <a:fillRect/>
          </a:stretch>
        </p:blipFill>
        <p:spPr bwMode="auto">
          <a:xfrm>
            <a:off x="250825" y="188913"/>
            <a:ext cx="8713788" cy="648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Click="0" advTm="15000">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altLang="en-US" smtClean="0">
              <a:ea typeface="ＭＳ Ｐゴシック" pitchFamily="34" charset="-128"/>
            </a:endParaRPr>
          </a:p>
        </p:txBody>
      </p:sp>
      <p:sp>
        <p:nvSpPr>
          <p:cNvPr id="12291" name="Content Placeholder 2"/>
          <p:cNvSpPr>
            <a:spLocks noGrp="1"/>
          </p:cNvSpPr>
          <p:nvPr>
            <p:ph idx="1"/>
          </p:nvPr>
        </p:nvSpPr>
        <p:spPr/>
        <p:txBody>
          <a:bodyPr/>
          <a:lstStyle/>
          <a:p>
            <a:endParaRPr lang="en-US" altLang="en-US" smtClean="0">
              <a:ea typeface="ＭＳ Ｐゴシック" pitchFamily="34" charset="-128"/>
            </a:endParaRP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l="11826" t="16467" r="29723" b="6250"/>
          <a:stretch>
            <a:fillRect/>
          </a:stretch>
        </p:blipFill>
        <p:spPr bwMode="auto">
          <a:xfrm>
            <a:off x="107950" y="0"/>
            <a:ext cx="8972550" cy="666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Click="0" advTm="15000">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15888"/>
            <a:ext cx="8229600" cy="1301750"/>
          </a:xfrm>
        </p:spPr>
        <p:txBody>
          <a:bodyPr/>
          <a:lstStyle/>
          <a:p>
            <a:endParaRPr lang="en-GB" altLang="en-US" sz="2400" smtClean="0">
              <a:ea typeface="ＭＳ Ｐゴシック" pitchFamily="34" charset="-128"/>
            </a:endParaRPr>
          </a:p>
        </p:txBody>
      </p:sp>
      <p:sp>
        <p:nvSpPr>
          <p:cNvPr id="13315" name="Content Placeholder 1"/>
          <p:cNvSpPr>
            <a:spLocks noGrp="1"/>
          </p:cNvSpPr>
          <p:nvPr>
            <p:ph idx="1"/>
          </p:nvPr>
        </p:nvSpPr>
        <p:spPr/>
        <p:txBody>
          <a:bodyPr/>
          <a:lstStyle/>
          <a:p>
            <a:endParaRPr lang="en-US" altLang="en-US" smtClean="0">
              <a:ea typeface="ＭＳ Ｐゴシック" pitchFamily="34" charset="-128"/>
            </a:endParaRPr>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l="11536" t="16745" r="30836" b="6250"/>
          <a:stretch>
            <a:fillRect/>
          </a:stretch>
        </p:blipFill>
        <p:spPr bwMode="auto">
          <a:xfrm>
            <a:off x="0" y="68263"/>
            <a:ext cx="9144000" cy="678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Click="0" advTm="15000">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dirty="0" smtClean="0">
                <a:ea typeface="ＭＳ Ｐゴシック" pitchFamily="34" charset="-128"/>
              </a:rPr>
              <a:t>Solihull LA position -1</a:t>
            </a:r>
          </a:p>
        </p:txBody>
      </p:sp>
      <p:sp>
        <p:nvSpPr>
          <p:cNvPr id="9219" name="Content Placeholder 2"/>
          <p:cNvSpPr>
            <a:spLocks noGrp="1"/>
          </p:cNvSpPr>
          <p:nvPr>
            <p:ph idx="1"/>
          </p:nvPr>
        </p:nvSpPr>
        <p:spPr>
          <a:xfrm>
            <a:off x="457200" y="1268413"/>
            <a:ext cx="8219256" cy="4824883"/>
          </a:xfrm>
        </p:spPr>
        <p:txBody>
          <a:bodyPr/>
          <a:lstStyle/>
          <a:p>
            <a:pPr marL="0" indent="0">
              <a:buFontTx/>
              <a:buNone/>
            </a:pPr>
            <a:r>
              <a:rPr lang="en-GB" altLang="en-US" sz="2600" dirty="0" smtClean="0">
                <a:ea typeface="ＭＳ Ｐゴシック" pitchFamily="34" charset="-128"/>
              </a:rPr>
              <a:t>Overall, Solihull will gain significantly. </a:t>
            </a:r>
          </a:p>
          <a:p>
            <a:r>
              <a:rPr lang="en-GB" altLang="en-US" sz="2000" dirty="0" smtClean="0">
                <a:ea typeface="ＭＳ Ｐゴシック" pitchFamily="34" charset="-128"/>
              </a:rPr>
              <a:t>Solihull currently receives the lowest amount for early years of any local authority, at a rate of £3.20 per hour, which equates to £6,781,000 in 2016-17. The highest funded authority (Camden) receives £9.46, nearly 3 times as much. On a like-for-like basis, Solihull will receive £4.36 per hour, £9,252,000 in total, </a:t>
            </a:r>
            <a:r>
              <a:rPr lang="en-GB" altLang="en-US" sz="2000" b="1" dirty="0" smtClean="0">
                <a:ea typeface="ＭＳ Ｐゴシック" pitchFamily="34" charset="-128"/>
              </a:rPr>
              <a:t>an increase of £2,471,000 or 36%</a:t>
            </a:r>
            <a:r>
              <a:rPr lang="en-GB" altLang="en-US" sz="2000" dirty="0" smtClean="0">
                <a:ea typeface="ＭＳ Ｐゴシック" pitchFamily="34" charset="-128"/>
              </a:rPr>
              <a:t>. </a:t>
            </a:r>
          </a:p>
          <a:p>
            <a:r>
              <a:rPr lang="en-GB" altLang="en-US" sz="2000" dirty="0" smtClean="0">
                <a:ea typeface="ＭＳ Ｐゴシック" pitchFamily="34" charset="-128"/>
              </a:rPr>
              <a:t>Under the transition proposals, this would be scaled back for two years, so Solihull would actually receive £8,331,405 (£3.93 per hour) in 2017-18. </a:t>
            </a:r>
          </a:p>
          <a:p>
            <a:r>
              <a:rPr lang="en-GB" altLang="en-US" sz="2000" dirty="0" smtClean="0">
                <a:ea typeface="ＭＳ Ｐゴシック" pitchFamily="34" charset="-128"/>
              </a:rPr>
              <a:t>Funding for the 30 hours from September 2017, plus the new Disability Living Allowance pupil funding </a:t>
            </a:r>
            <a:r>
              <a:rPr lang="en-GB" altLang="en-US" sz="2000" b="1" i="1" dirty="0" smtClean="0">
                <a:ea typeface="ＭＳ Ｐゴシック" pitchFamily="34" charset="-128"/>
              </a:rPr>
              <a:t>would be in addition </a:t>
            </a:r>
            <a:r>
              <a:rPr lang="en-GB" altLang="en-US" sz="2000" dirty="0" smtClean="0">
                <a:ea typeface="ＭＳ Ｐゴシック" pitchFamily="34" charset="-128"/>
              </a:rPr>
              <a:t>to these amounts. </a:t>
            </a:r>
          </a:p>
          <a:p>
            <a:pPr marL="0" indent="0">
              <a:buFontTx/>
              <a:buNone/>
            </a:pPr>
            <a:endParaRPr lang="en-GB" altLang="en-US" sz="2600" dirty="0" smtClean="0">
              <a:ea typeface="ＭＳ Ｐゴシック"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166320"/>
          </a:xfrm>
          <a:noFill/>
        </p:spPr>
        <p:txBody>
          <a:bodyPr/>
          <a:lstStyle/>
          <a:p>
            <a:pPr marL="0" indent="0">
              <a:buNone/>
            </a:pPr>
            <a:r>
              <a:rPr lang="en-GB" dirty="0" smtClean="0"/>
              <a:t>How it all adds up: -</a:t>
            </a:r>
          </a:p>
          <a:p>
            <a:pPr marL="0" indent="0">
              <a:buNone/>
            </a:pPr>
            <a:r>
              <a:rPr lang="en-GB" sz="2400" dirty="0" smtClean="0"/>
              <a:t>We receive: -</a:t>
            </a:r>
          </a:p>
          <a:p>
            <a:pPr marL="0" indent="0">
              <a:buNone/>
            </a:pPr>
            <a:r>
              <a:rPr lang="en-GB" sz="2400" dirty="0" smtClean="0"/>
              <a:t>  £4.36 per hour which equates to 	£9,252,000.00 PA</a:t>
            </a:r>
          </a:p>
          <a:p>
            <a:pPr marL="0" indent="0">
              <a:buNone/>
            </a:pPr>
            <a:r>
              <a:rPr lang="en-GB" sz="2400" dirty="0" smtClean="0"/>
              <a:t> - 0.22p for Solihull Central Services 	= £632,000.00 PA</a:t>
            </a:r>
          </a:p>
          <a:p>
            <a:pPr marL="0" indent="0">
              <a:buNone/>
            </a:pPr>
            <a:r>
              <a:rPr lang="en-GB" sz="2400" dirty="0" smtClean="0"/>
              <a:t> - 0.05p for Contingency Fund 		= £100,000.00 PA</a:t>
            </a:r>
          </a:p>
          <a:p>
            <a:pPr marL="0" indent="0">
              <a:buNone/>
            </a:pPr>
            <a:r>
              <a:rPr lang="en-GB" sz="2400" dirty="0"/>
              <a:t> </a:t>
            </a:r>
            <a:r>
              <a:rPr lang="en-GB" sz="2400" dirty="0" smtClean="0"/>
              <a:t>- 0.12p for the Inclusion Fund		= £250,000.00 PA</a:t>
            </a:r>
          </a:p>
          <a:p>
            <a:pPr marL="0" indent="0">
              <a:buNone/>
            </a:pPr>
            <a:r>
              <a:rPr lang="en-GB" sz="2400" dirty="0"/>
              <a:t> </a:t>
            </a:r>
            <a:r>
              <a:rPr lang="en-GB" sz="2400" dirty="0" smtClean="0"/>
              <a:t>- </a:t>
            </a:r>
            <a:r>
              <a:rPr lang="en-GB" sz="2400" u="sng" dirty="0" smtClean="0"/>
              <a:t>0.10p</a:t>
            </a:r>
            <a:r>
              <a:rPr lang="en-GB" sz="2400" dirty="0" smtClean="0"/>
              <a:t> for Deprivation Fund 		= £180,000.00 PA</a:t>
            </a:r>
          </a:p>
          <a:p>
            <a:pPr marL="0" indent="0">
              <a:buNone/>
            </a:pPr>
            <a:r>
              <a:rPr lang="en-GB" sz="2400" dirty="0" smtClean="0"/>
              <a:t> = </a:t>
            </a:r>
            <a:r>
              <a:rPr lang="en-GB" sz="2400" u="sng" dirty="0" smtClean="0"/>
              <a:t>0.49p</a:t>
            </a:r>
            <a:r>
              <a:rPr lang="en-GB" sz="2400" dirty="0"/>
              <a:t> </a:t>
            </a:r>
            <a:r>
              <a:rPr lang="en-GB" sz="2400" dirty="0" smtClean="0"/>
              <a:t>Which leaves:-</a:t>
            </a:r>
          </a:p>
          <a:p>
            <a:pPr marL="0" indent="0">
              <a:buNone/>
            </a:pPr>
            <a:r>
              <a:rPr lang="en-GB" sz="2400" dirty="0"/>
              <a:t> </a:t>
            </a:r>
            <a:r>
              <a:rPr lang="en-GB" sz="2400" dirty="0" smtClean="0"/>
              <a:t>  </a:t>
            </a:r>
            <a:r>
              <a:rPr lang="en-GB" sz="2400" b="1" dirty="0" smtClean="0"/>
              <a:t>£3.87 = £3.90 </a:t>
            </a:r>
          </a:p>
          <a:p>
            <a:pPr marL="0" indent="0">
              <a:buNone/>
            </a:pPr>
            <a:r>
              <a:rPr lang="en-GB" sz="2400" dirty="0" smtClean="0"/>
              <a:t> + </a:t>
            </a:r>
            <a:r>
              <a:rPr lang="en-GB" sz="2400" u="sng" dirty="0" smtClean="0"/>
              <a:t>0.52p</a:t>
            </a:r>
            <a:r>
              <a:rPr lang="en-GB" sz="2400" dirty="0" smtClean="0"/>
              <a:t> if </a:t>
            </a:r>
            <a:r>
              <a:rPr lang="en-GB" sz="2400" smtClean="0"/>
              <a:t>funded at National </a:t>
            </a:r>
            <a:r>
              <a:rPr lang="en-GB" sz="2400" dirty="0" smtClean="0"/>
              <a:t>Average</a:t>
            </a:r>
          </a:p>
          <a:p>
            <a:pPr marL="0" indent="0">
              <a:buNone/>
            </a:pPr>
            <a:r>
              <a:rPr lang="en-GB" sz="2400" dirty="0"/>
              <a:t> </a:t>
            </a:r>
            <a:r>
              <a:rPr lang="en-GB" sz="2400" dirty="0" smtClean="0"/>
              <a:t>= </a:t>
            </a:r>
            <a:r>
              <a:rPr lang="en-GB" sz="2400" u="sng" dirty="0" smtClean="0"/>
              <a:t>£4.39</a:t>
            </a:r>
          </a:p>
          <a:p>
            <a:pPr marL="0" indent="0" algn="ctr">
              <a:buNone/>
            </a:pPr>
            <a:endParaRPr lang="en-GB" dirty="0"/>
          </a:p>
        </p:txBody>
      </p:sp>
    </p:spTree>
    <p:extLst>
      <p:ext uri="{BB962C8B-B14F-4D97-AF65-F5344CB8AC3E}">
        <p14:creationId xmlns:p14="http://schemas.microsoft.com/office/powerpoint/2010/main" val="1662513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dirty="0" smtClean="0">
                <a:ea typeface="ＭＳ Ｐゴシック" pitchFamily="34" charset="-128"/>
              </a:rPr>
              <a:t>Solihull LA position 2</a:t>
            </a:r>
          </a:p>
        </p:txBody>
      </p:sp>
      <p:sp>
        <p:nvSpPr>
          <p:cNvPr id="9219" name="Content Placeholder 2"/>
          <p:cNvSpPr>
            <a:spLocks noGrp="1"/>
          </p:cNvSpPr>
          <p:nvPr>
            <p:ph idx="1"/>
          </p:nvPr>
        </p:nvSpPr>
        <p:spPr>
          <a:xfrm>
            <a:off x="457200" y="1268413"/>
            <a:ext cx="8219256" cy="4824883"/>
          </a:xfrm>
        </p:spPr>
        <p:txBody>
          <a:bodyPr/>
          <a:lstStyle/>
          <a:p>
            <a:pPr marL="0" indent="0">
              <a:buFontTx/>
              <a:buNone/>
            </a:pPr>
            <a:r>
              <a:rPr lang="en-GB" altLang="en-US" sz="2800" dirty="0" smtClean="0">
                <a:ea typeface="ＭＳ Ｐゴシック" pitchFamily="34" charset="-128"/>
              </a:rPr>
              <a:t>Solihull Local Funding Formula – thinking so far:</a:t>
            </a:r>
          </a:p>
          <a:p>
            <a:pPr marL="0" indent="0">
              <a:buFontTx/>
              <a:buNone/>
            </a:pPr>
            <a:endParaRPr lang="en-GB" altLang="en-US" sz="2800" dirty="0" smtClean="0">
              <a:ea typeface="ＭＳ Ｐゴシック" pitchFamily="34" charset="-128"/>
            </a:endParaRPr>
          </a:p>
          <a:p>
            <a:r>
              <a:rPr lang="en-GB" altLang="en-US" sz="2800" dirty="0" smtClean="0">
                <a:ea typeface="ＭＳ Ｐゴシック" pitchFamily="34" charset="-128"/>
              </a:rPr>
              <a:t>Report to Finance Group 19</a:t>
            </a:r>
            <a:r>
              <a:rPr lang="en-GB" altLang="en-US" sz="2800" baseline="30000" dirty="0" smtClean="0">
                <a:ea typeface="ＭＳ Ｐゴシック" pitchFamily="34" charset="-128"/>
              </a:rPr>
              <a:t>th</a:t>
            </a:r>
            <a:r>
              <a:rPr lang="en-GB" altLang="en-US" sz="2800" dirty="0" smtClean="0">
                <a:ea typeface="ＭＳ Ｐゴシック" pitchFamily="34" charset="-128"/>
              </a:rPr>
              <a:t> September 2016.</a:t>
            </a:r>
          </a:p>
          <a:p>
            <a:endParaRPr lang="en-GB" altLang="en-US" sz="2800" dirty="0" smtClean="0">
              <a:ea typeface="ＭＳ Ｐゴシック" pitchFamily="34" charset="-128"/>
            </a:endParaRPr>
          </a:p>
          <a:p>
            <a:r>
              <a:rPr lang="en-GB" altLang="en-US" sz="2800" dirty="0" smtClean="0">
                <a:ea typeface="ＭＳ Ｐゴシック" pitchFamily="34" charset="-128"/>
              </a:rPr>
              <a:t>Report to School Forum 17</a:t>
            </a:r>
            <a:r>
              <a:rPr lang="en-GB" altLang="en-US" sz="2800" baseline="30000" dirty="0" smtClean="0">
                <a:ea typeface="ＭＳ Ｐゴシック" pitchFamily="34" charset="-128"/>
              </a:rPr>
              <a:t>th</a:t>
            </a:r>
            <a:r>
              <a:rPr lang="en-GB" altLang="en-US" sz="2800" dirty="0" smtClean="0">
                <a:ea typeface="ＭＳ Ｐゴシック" pitchFamily="34" charset="-128"/>
              </a:rPr>
              <a:t> October 2016 – considered basic design decisions for basis of formula, conscious of time constraints.</a:t>
            </a:r>
          </a:p>
          <a:p>
            <a:endParaRPr lang="en-GB" altLang="en-US" sz="2600" dirty="0" smtClean="0">
              <a:ea typeface="ＭＳ Ｐゴシック" pitchFamily="34" charset="-128"/>
            </a:endParaRPr>
          </a:p>
        </p:txBody>
      </p:sp>
    </p:spTree>
    <p:extLst>
      <p:ext uri="{BB962C8B-B14F-4D97-AF65-F5344CB8AC3E}">
        <p14:creationId xmlns:p14="http://schemas.microsoft.com/office/powerpoint/2010/main" val="3573004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dirty="0" smtClean="0">
                <a:ea typeface="ＭＳ Ｐゴシック" pitchFamily="34" charset="-128"/>
              </a:rPr>
              <a:t>Solihull LFF – Key questions</a:t>
            </a:r>
          </a:p>
        </p:txBody>
      </p:sp>
      <p:sp>
        <p:nvSpPr>
          <p:cNvPr id="9219" name="Content Placeholder 2"/>
          <p:cNvSpPr>
            <a:spLocks noGrp="1"/>
          </p:cNvSpPr>
          <p:nvPr>
            <p:ph idx="1"/>
          </p:nvPr>
        </p:nvSpPr>
        <p:spPr>
          <a:xfrm>
            <a:off x="457200" y="1268413"/>
            <a:ext cx="8219256" cy="4824883"/>
          </a:xfrm>
        </p:spPr>
        <p:txBody>
          <a:bodyPr/>
          <a:lstStyle/>
          <a:p>
            <a:r>
              <a:rPr lang="en-GB" altLang="en-US" sz="2600" dirty="0" smtClean="0">
                <a:ea typeface="ＭＳ Ｐゴシック" pitchFamily="34" charset="-128"/>
              </a:rPr>
              <a:t>Phasing of the new single rate – we have to move to a single rate – but </a:t>
            </a:r>
            <a:r>
              <a:rPr lang="en-GB" altLang="en-US" sz="2600" dirty="0">
                <a:ea typeface="ＭＳ Ｐゴシック" pitchFamily="34" charset="-128"/>
              </a:rPr>
              <a:t>how</a:t>
            </a:r>
            <a:r>
              <a:rPr lang="en-GB" altLang="en-US" sz="2600" dirty="0" smtClean="0">
                <a:ea typeface="ＭＳ Ｐゴシック" pitchFamily="34" charset="-128"/>
              </a:rPr>
              <a:t> </a:t>
            </a:r>
            <a:r>
              <a:rPr lang="en-GB" altLang="en-US" sz="2600" dirty="0">
                <a:ea typeface="ＭＳ Ｐゴシック" pitchFamily="34" charset="-128"/>
              </a:rPr>
              <a:t>to </a:t>
            </a:r>
            <a:r>
              <a:rPr lang="en-GB" altLang="en-US" sz="2600" dirty="0" smtClean="0">
                <a:ea typeface="ＭＳ Ｐゴシック" pitchFamily="34" charset="-128"/>
              </a:rPr>
              <a:t>do that – who gets what?</a:t>
            </a:r>
          </a:p>
          <a:p>
            <a:r>
              <a:rPr lang="en-GB" altLang="en-US" sz="2600" dirty="0" smtClean="0">
                <a:ea typeface="ＭＳ Ｐゴシック" pitchFamily="34" charset="-128"/>
              </a:rPr>
              <a:t>The pros and cons of using a local supplement to incentivise 30 hours. </a:t>
            </a:r>
          </a:p>
          <a:p>
            <a:r>
              <a:rPr lang="en-GB" altLang="en-US" sz="2600" dirty="0" smtClean="0">
                <a:ea typeface="ＭＳ Ｐゴシック" pitchFamily="34" charset="-128"/>
              </a:rPr>
              <a:t>Deprivation element – weighted at 8% in the NFF, currently 2.5% in LFF – what should it be in the new LFF? </a:t>
            </a:r>
          </a:p>
          <a:p>
            <a:r>
              <a:rPr lang="en-GB" altLang="en-US" sz="2600" dirty="0" smtClean="0">
                <a:ea typeface="ＭＳ Ｐゴシック" pitchFamily="34" charset="-128"/>
              </a:rPr>
              <a:t>An element for special needs – should we have/ create an inclusion fund? How much? </a:t>
            </a:r>
          </a:p>
          <a:p>
            <a:r>
              <a:rPr lang="en-GB" altLang="en-US" sz="2600" dirty="0" smtClean="0">
                <a:ea typeface="ＭＳ Ｐゴシック" pitchFamily="34" charset="-128"/>
              </a:rPr>
              <a:t>There are some risks here – we don’t have a contingency fund – Do we need to create one?  </a:t>
            </a:r>
          </a:p>
        </p:txBody>
      </p:sp>
    </p:spTree>
    <p:extLst>
      <p:ext uri="{BB962C8B-B14F-4D97-AF65-F5344CB8AC3E}">
        <p14:creationId xmlns:p14="http://schemas.microsoft.com/office/powerpoint/2010/main" val="2023065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304800"/>
            <a:ext cx="8229600" cy="747936"/>
          </a:xfrm>
        </p:spPr>
        <p:txBody>
          <a:bodyPr/>
          <a:lstStyle/>
          <a:p>
            <a:r>
              <a:rPr lang="en-GB" altLang="en-US" dirty="0" smtClean="0">
                <a:ea typeface="ＭＳ Ｐゴシック" pitchFamily="34" charset="-128"/>
              </a:rPr>
              <a:t>Solihull LFF – about Solihull</a:t>
            </a:r>
          </a:p>
        </p:txBody>
      </p:sp>
      <p:sp>
        <p:nvSpPr>
          <p:cNvPr id="9219" name="Content Placeholder 2"/>
          <p:cNvSpPr>
            <a:spLocks noGrp="1"/>
          </p:cNvSpPr>
          <p:nvPr>
            <p:ph idx="1"/>
          </p:nvPr>
        </p:nvSpPr>
        <p:spPr>
          <a:xfrm>
            <a:off x="457200" y="1268413"/>
            <a:ext cx="8219256" cy="4824883"/>
          </a:xfrm>
        </p:spPr>
        <p:txBody>
          <a:bodyPr/>
          <a:lstStyle/>
          <a:p>
            <a:r>
              <a:rPr lang="en-GB" altLang="en-US" sz="2600" dirty="0" smtClean="0">
                <a:ea typeface="ＭＳ Ｐゴシック" pitchFamily="34" charset="-128"/>
              </a:rPr>
              <a:t>2015-16 created a provision to fund SEND pupils in nursery settings - £30,000 budget, spent £40,000 September to March. Budget £90,000 in 2016-17.</a:t>
            </a:r>
          </a:p>
          <a:p>
            <a:r>
              <a:rPr lang="en-GB" altLang="en-US" sz="2600" dirty="0" smtClean="0">
                <a:ea typeface="ＭＳ Ｐゴシック" pitchFamily="34" charset="-128"/>
              </a:rPr>
              <a:t>The current basic hourly rate is £3.60 for PVI settings, and a variable rate by size, £2.60 to £2.70 for school settings. </a:t>
            </a:r>
          </a:p>
          <a:p>
            <a:r>
              <a:rPr lang="en-GB" altLang="en-US" sz="2600" dirty="0" smtClean="0">
                <a:ea typeface="ＭＳ Ｐゴシック" pitchFamily="34" charset="-128"/>
              </a:rPr>
              <a:t>The only supplement used is deprivation, using the IDACI measure (a post code measure of deprivation). And that’s a bit messy…</a:t>
            </a:r>
          </a:p>
          <a:p>
            <a:r>
              <a:rPr lang="en-GB" altLang="en-US" sz="2600" dirty="0" smtClean="0">
                <a:ea typeface="ＭＳ Ｐゴシック" pitchFamily="34" charset="-128"/>
              </a:rPr>
              <a:t>No supplements for “quality” or to incentivise flexibility in the present funding formula.</a:t>
            </a:r>
          </a:p>
        </p:txBody>
      </p:sp>
    </p:spTree>
    <p:extLst>
      <p:ext uri="{BB962C8B-B14F-4D97-AF65-F5344CB8AC3E}">
        <p14:creationId xmlns:p14="http://schemas.microsoft.com/office/powerpoint/2010/main" val="1528075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79512" y="304800"/>
            <a:ext cx="8784976" cy="1143000"/>
          </a:xfrm>
        </p:spPr>
        <p:txBody>
          <a:bodyPr/>
          <a:lstStyle/>
          <a:p>
            <a:r>
              <a:rPr lang="en-GB" altLang="en-US" dirty="0" smtClean="0">
                <a:ea typeface="ＭＳ Ｐゴシック" pitchFamily="34" charset="-128"/>
              </a:rPr>
              <a:t>Solihull LFF – what Forum thought</a:t>
            </a:r>
          </a:p>
        </p:txBody>
      </p:sp>
      <p:sp>
        <p:nvSpPr>
          <p:cNvPr id="9219" name="Content Placeholder 2"/>
          <p:cNvSpPr>
            <a:spLocks noGrp="1"/>
          </p:cNvSpPr>
          <p:nvPr>
            <p:ph idx="1"/>
          </p:nvPr>
        </p:nvSpPr>
        <p:spPr>
          <a:xfrm>
            <a:off x="457200" y="1268413"/>
            <a:ext cx="8219256" cy="4824883"/>
          </a:xfrm>
        </p:spPr>
        <p:txBody>
          <a:bodyPr/>
          <a:lstStyle/>
          <a:p>
            <a:r>
              <a:rPr lang="en-GB" altLang="en-US" sz="2600" dirty="0" smtClean="0">
                <a:ea typeface="ＭＳ Ｐゴシック" pitchFamily="34" charset="-128"/>
              </a:rPr>
              <a:t>Being aware that every £100,000 equates to 5p to the hourly rate.</a:t>
            </a:r>
          </a:p>
          <a:p>
            <a:r>
              <a:rPr lang="en-GB" altLang="en-US" sz="2600" dirty="0" smtClean="0">
                <a:ea typeface="ＭＳ Ｐゴシック" pitchFamily="34" charset="-128"/>
              </a:rPr>
              <a:t>Thinking that the priority is to maximise the basic hourly rate.</a:t>
            </a:r>
          </a:p>
          <a:p>
            <a:r>
              <a:rPr lang="en-GB" altLang="en-US" sz="2600" dirty="0" smtClean="0">
                <a:ea typeface="ＭＳ Ｐゴシック" pitchFamily="34" charset="-128"/>
              </a:rPr>
              <a:t>Everybody agrees that SEND needs some solutions.</a:t>
            </a:r>
          </a:p>
          <a:p>
            <a:r>
              <a:rPr lang="en-GB" altLang="en-US" sz="2600" dirty="0" smtClean="0">
                <a:ea typeface="ＭＳ Ｐゴシック" pitchFamily="34" charset="-128"/>
              </a:rPr>
              <a:t>In Solihull the most significant impact will be on schools because there must be a single hourly rate, AND PVI settings critical to 30 hour delivery. </a:t>
            </a:r>
          </a:p>
        </p:txBody>
      </p:sp>
    </p:spTree>
    <p:extLst>
      <p:ext uri="{BB962C8B-B14F-4D97-AF65-F5344CB8AC3E}">
        <p14:creationId xmlns:p14="http://schemas.microsoft.com/office/powerpoint/2010/main" val="903797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79512" y="304800"/>
            <a:ext cx="8784976" cy="1143000"/>
          </a:xfrm>
        </p:spPr>
        <p:txBody>
          <a:bodyPr/>
          <a:lstStyle/>
          <a:p>
            <a:r>
              <a:rPr lang="en-GB" altLang="en-US" dirty="0" smtClean="0">
                <a:ea typeface="ＭＳ Ｐゴシック" pitchFamily="34" charset="-128"/>
              </a:rPr>
              <a:t>Solihull LFF – what Forum agreed</a:t>
            </a:r>
          </a:p>
        </p:txBody>
      </p:sp>
      <p:sp>
        <p:nvSpPr>
          <p:cNvPr id="9219" name="Content Placeholder 2"/>
          <p:cNvSpPr>
            <a:spLocks noGrp="1"/>
          </p:cNvSpPr>
          <p:nvPr>
            <p:ph idx="1"/>
          </p:nvPr>
        </p:nvSpPr>
        <p:spPr>
          <a:xfrm>
            <a:off x="457200" y="1268413"/>
            <a:ext cx="8219256" cy="4824883"/>
          </a:xfrm>
        </p:spPr>
        <p:txBody>
          <a:bodyPr/>
          <a:lstStyle/>
          <a:p>
            <a:r>
              <a:rPr lang="en-GB" altLang="en-US" sz="2600" dirty="0" smtClean="0">
                <a:ea typeface="ＭＳ Ｐゴシック" pitchFamily="34" charset="-128"/>
              </a:rPr>
              <a:t>A contingency fund of £100,000 feels OK</a:t>
            </a:r>
          </a:p>
          <a:p>
            <a:r>
              <a:rPr lang="en-GB" altLang="en-US" sz="2600" dirty="0" smtClean="0">
                <a:ea typeface="ＭＳ Ｐゴシック" pitchFamily="34" charset="-128"/>
              </a:rPr>
              <a:t>An inclusion fund of £250,000 feels OK (much less, little impact, much more – too big impact on basic rate). Details to be worked out later.</a:t>
            </a:r>
          </a:p>
          <a:p>
            <a:r>
              <a:rPr lang="en-GB" altLang="en-US" sz="2600" dirty="0" smtClean="0">
                <a:ea typeface="ＭＳ Ｐゴシック" pitchFamily="34" charset="-128"/>
              </a:rPr>
              <a:t>Prioritise PVI settings for maximum hourly rate as soon as possible – phase increases for schools as funding increases from government permit. </a:t>
            </a:r>
          </a:p>
          <a:p>
            <a:r>
              <a:rPr lang="en-GB" altLang="en-US" sz="2600" dirty="0" smtClean="0">
                <a:ea typeface="ＭＳ Ｐゴシック" pitchFamily="34" charset="-128"/>
              </a:rPr>
              <a:t>No 30 hour incentive supplement, no other supplements except deprivation</a:t>
            </a:r>
          </a:p>
          <a:p>
            <a:r>
              <a:rPr lang="en-GB" altLang="en-US" sz="2600" dirty="0" smtClean="0">
                <a:ea typeface="ＭＳ Ｐゴシック" pitchFamily="34" charset="-128"/>
              </a:rPr>
              <a:t>Deprivation – drop IDACI and use same measure as EYPP, largely keep existing cash -PVI will increase.</a:t>
            </a:r>
          </a:p>
        </p:txBody>
      </p:sp>
    </p:spTree>
    <p:extLst>
      <p:ext uri="{BB962C8B-B14F-4D97-AF65-F5344CB8AC3E}">
        <p14:creationId xmlns:p14="http://schemas.microsoft.com/office/powerpoint/2010/main" val="56221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altLang="en-US" smtClean="0">
                <a:ea typeface="ＭＳ Ｐゴシック" pitchFamily="34" charset="-128"/>
              </a:rPr>
              <a:t>Overview [6.30-7.30pm]</a:t>
            </a:r>
          </a:p>
        </p:txBody>
      </p:sp>
      <p:sp>
        <p:nvSpPr>
          <p:cNvPr id="3075" name="Content Placeholder 2"/>
          <p:cNvSpPr>
            <a:spLocks noGrp="1"/>
          </p:cNvSpPr>
          <p:nvPr>
            <p:ph idx="1"/>
          </p:nvPr>
        </p:nvSpPr>
        <p:spPr/>
        <p:txBody>
          <a:bodyPr/>
          <a:lstStyle/>
          <a:p>
            <a:r>
              <a:rPr lang="en-GB" altLang="en-US" dirty="0" smtClean="0">
                <a:ea typeface="ＭＳ Ｐゴシック" pitchFamily="34" charset="-128"/>
              </a:rPr>
              <a:t>30 hour update</a:t>
            </a:r>
          </a:p>
          <a:p>
            <a:r>
              <a:rPr lang="en-GB" altLang="en-US" dirty="0" smtClean="0">
                <a:ea typeface="ＭＳ Ｐゴシック" pitchFamily="34" charset="-128"/>
              </a:rPr>
              <a:t>Funding </a:t>
            </a:r>
          </a:p>
          <a:p>
            <a:r>
              <a:rPr lang="en-GB" altLang="en-US" dirty="0" smtClean="0">
                <a:ea typeface="ＭＳ Ｐゴシック" pitchFamily="34" charset="-128"/>
              </a:rPr>
              <a:t>SEND </a:t>
            </a:r>
          </a:p>
          <a:p>
            <a:r>
              <a:rPr lang="en-GB" altLang="en-US" dirty="0" smtClean="0">
                <a:ea typeface="ＭＳ Ｐゴシック" pitchFamily="34" charset="-128"/>
              </a:rPr>
              <a:t>Provider portal</a:t>
            </a:r>
          </a:p>
          <a:p>
            <a:r>
              <a:rPr lang="en-GB" altLang="en-US" dirty="0" smtClean="0">
                <a:ea typeface="ＭＳ Ｐゴシック" pitchFamily="34" charset="-128"/>
              </a:rPr>
              <a:t>What happens next?</a:t>
            </a:r>
          </a:p>
          <a:p>
            <a:r>
              <a:rPr lang="en-GB" altLang="en-US" dirty="0" smtClean="0">
                <a:ea typeface="ＭＳ Ｐゴシック" pitchFamily="34" charset="-128"/>
              </a:rPr>
              <a:t>Q&amp;A</a:t>
            </a:r>
          </a:p>
          <a:p>
            <a:endParaRPr lang="en-GB" altLang="en-US" dirty="0" smtClean="0">
              <a:ea typeface="ＭＳ Ｐゴシック" pitchFamily="34"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772816"/>
            <a:ext cx="2510328"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10000">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79512" y="304800"/>
            <a:ext cx="8784976" cy="1143000"/>
          </a:xfrm>
        </p:spPr>
        <p:txBody>
          <a:bodyPr/>
          <a:lstStyle/>
          <a:p>
            <a:r>
              <a:rPr lang="en-GB" altLang="en-US" dirty="0" smtClean="0">
                <a:ea typeface="ＭＳ Ｐゴシック" pitchFamily="34" charset="-128"/>
              </a:rPr>
              <a:t>Solihull LFF – what this means</a:t>
            </a:r>
          </a:p>
        </p:txBody>
      </p:sp>
      <p:sp>
        <p:nvSpPr>
          <p:cNvPr id="9219" name="Content Placeholder 2"/>
          <p:cNvSpPr>
            <a:spLocks noGrp="1"/>
          </p:cNvSpPr>
          <p:nvPr>
            <p:ph idx="1"/>
          </p:nvPr>
        </p:nvSpPr>
        <p:spPr>
          <a:xfrm>
            <a:off x="457200" y="1268413"/>
            <a:ext cx="8219256" cy="4824883"/>
          </a:xfrm>
        </p:spPr>
        <p:txBody>
          <a:bodyPr/>
          <a:lstStyle/>
          <a:p>
            <a:r>
              <a:rPr lang="en-GB" altLang="en-US" sz="2600" dirty="0" smtClean="0">
                <a:ea typeface="ＭＳ Ｐゴシック" pitchFamily="34" charset="-128"/>
              </a:rPr>
              <a:t>Initial calculations suggest, that after all transitional arrangements have been worked through, the hourly rate for providers in Solihull would be in the region of £3.90 to £3.95. </a:t>
            </a:r>
          </a:p>
          <a:p>
            <a:r>
              <a:rPr lang="en-GB" altLang="en-US" sz="2600" dirty="0" smtClean="0">
                <a:ea typeface="ＭＳ Ｐゴシック" pitchFamily="34" charset="-128"/>
              </a:rPr>
              <a:t>This suggests funding for schools would rise by around £1,816,000 (55% increase) and by £300,000 (11% increase) for PVI settings. </a:t>
            </a:r>
          </a:p>
          <a:p>
            <a:r>
              <a:rPr lang="en-GB" altLang="en-US" sz="2600" dirty="0" smtClean="0">
                <a:ea typeface="ＭＳ Ｐゴシック" pitchFamily="34" charset="-128"/>
              </a:rPr>
              <a:t>For 2017-18 - schools get a £894,000 increase, hourly rate increases to £3.24. PVI settings would get £300,000 increase at full £3.90 in the first year (with that increase in deprivation)</a:t>
            </a:r>
          </a:p>
        </p:txBody>
      </p:sp>
    </p:spTree>
    <p:extLst>
      <p:ext uri="{BB962C8B-B14F-4D97-AF65-F5344CB8AC3E}">
        <p14:creationId xmlns:p14="http://schemas.microsoft.com/office/powerpoint/2010/main" val="3461728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79512" y="5815"/>
            <a:ext cx="8784976" cy="1143000"/>
          </a:xfrm>
        </p:spPr>
        <p:txBody>
          <a:bodyPr/>
          <a:lstStyle/>
          <a:p>
            <a:r>
              <a:rPr lang="en-GB" altLang="en-US" dirty="0" smtClean="0">
                <a:ea typeface="ＭＳ Ｐゴシック" pitchFamily="34" charset="-128"/>
              </a:rPr>
              <a:t>Solihull LFF – what next</a:t>
            </a:r>
          </a:p>
        </p:txBody>
      </p:sp>
      <p:sp>
        <p:nvSpPr>
          <p:cNvPr id="9219" name="Content Placeholder 2"/>
          <p:cNvSpPr>
            <a:spLocks noGrp="1"/>
          </p:cNvSpPr>
          <p:nvPr>
            <p:ph idx="1"/>
          </p:nvPr>
        </p:nvSpPr>
        <p:spPr>
          <a:xfrm>
            <a:off x="467544" y="980728"/>
            <a:ext cx="8219256" cy="4824883"/>
          </a:xfrm>
        </p:spPr>
        <p:txBody>
          <a:bodyPr/>
          <a:lstStyle/>
          <a:p>
            <a:r>
              <a:rPr lang="en-GB" altLang="en-US" sz="2600" dirty="0" smtClean="0">
                <a:ea typeface="ＭＳ Ｐゴシック" pitchFamily="34" charset="-128"/>
              </a:rPr>
              <a:t>These proposals for consultation – survey monkey will be launched on-line this week – window for responses will be very short.</a:t>
            </a:r>
          </a:p>
          <a:p>
            <a:r>
              <a:rPr lang="en-GB" altLang="en-US" sz="2600" dirty="0" smtClean="0">
                <a:ea typeface="ＭＳ Ｐゴシック" pitchFamily="34" charset="-128"/>
              </a:rPr>
              <a:t>Soundings suggest this approach “feels right” and will have wide support. </a:t>
            </a:r>
          </a:p>
          <a:p>
            <a:r>
              <a:rPr lang="en-GB" altLang="en-US" sz="2600" dirty="0" smtClean="0">
                <a:ea typeface="ＭＳ Ｐゴシック" pitchFamily="34" charset="-128"/>
              </a:rPr>
              <a:t>Proposals can be changed if we have got them horribly wrong – but time is so, so short…</a:t>
            </a:r>
          </a:p>
          <a:p>
            <a:r>
              <a:rPr lang="en-GB" altLang="en-US" sz="2600" dirty="0" smtClean="0">
                <a:ea typeface="ＭＳ Ｐゴシック" pitchFamily="34" charset="-128"/>
              </a:rPr>
              <a:t>Appreciate providers will have views about if the government proposals go far enough – but let’s be clear about what Solihull can and cannot do – </a:t>
            </a:r>
            <a:r>
              <a:rPr lang="en-GB" altLang="en-US" sz="2600" b="1" i="1" dirty="0" smtClean="0">
                <a:ea typeface="ＭＳ Ｐゴシック" pitchFamily="34" charset="-128"/>
              </a:rPr>
              <a:t>Please!</a:t>
            </a:r>
          </a:p>
          <a:p>
            <a:r>
              <a:rPr lang="en-GB" altLang="en-US" sz="2600" dirty="0" smtClean="0">
                <a:ea typeface="ＭＳ Ｐゴシック" pitchFamily="34" charset="-128"/>
              </a:rPr>
              <a:t>Government has NOT published final arrangements</a:t>
            </a:r>
          </a:p>
        </p:txBody>
      </p:sp>
    </p:spTree>
    <p:extLst>
      <p:ext uri="{BB962C8B-B14F-4D97-AF65-F5344CB8AC3E}">
        <p14:creationId xmlns:p14="http://schemas.microsoft.com/office/powerpoint/2010/main" val="1755847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7544" y="17863"/>
            <a:ext cx="8229600" cy="1143000"/>
          </a:xfrm>
        </p:spPr>
        <p:txBody>
          <a:bodyPr/>
          <a:lstStyle/>
          <a:p>
            <a:r>
              <a:rPr lang="en-GB" altLang="en-US" dirty="0" smtClean="0">
                <a:ea typeface="ＭＳ Ｐゴシック" pitchFamily="34" charset="-128"/>
              </a:rPr>
              <a:t>SEND</a:t>
            </a:r>
          </a:p>
        </p:txBody>
      </p:sp>
      <p:sp>
        <p:nvSpPr>
          <p:cNvPr id="10243" name="Content Placeholder 2"/>
          <p:cNvSpPr>
            <a:spLocks noGrp="1"/>
          </p:cNvSpPr>
          <p:nvPr>
            <p:ph idx="1"/>
          </p:nvPr>
        </p:nvSpPr>
        <p:spPr>
          <a:xfrm>
            <a:off x="395536" y="980728"/>
            <a:ext cx="8229600" cy="4752528"/>
          </a:xfrm>
        </p:spPr>
        <p:txBody>
          <a:bodyPr/>
          <a:lstStyle/>
          <a:p>
            <a:r>
              <a:rPr lang="en-GB" altLang="en-US" sz="2800" dirty="0" smtClean="0">
                <a:ea typeface="ＭＳ Ｐゴシック" pitchFamily="34" charset="-128"/>
              </a:rPr>
              <a:t>Targeted Disability Access Fund and an SEN Inclusion Fund,</a:t>
            </a:r>
          </a:p>
          <a:p>
            <a:r>
              <a:rPr lang="en-GB" altLang="en-US" sz="2800" dirty="0" smtClean="0">
                <a:ea typeface="ＭＳ Ｐゴシック" pitchFamily="34" charset="-128"/>
              </a:rPr>
              <a:t>Include proposals for improving SEND support in our forthcoming early years workforce strategy.</a:t>
            </a:r>
          </a:p>
          <a:p>
            <a:r>
              <a:rPr lang="en-GB" altLang="en-US" sz="2800" dirty="0" smtClean="0">
                <a:ea typeface="ＭＳ Ｐゴシック" pitchFamily="34" charset="-128"/>
              </a:rPr>
              <a:t>Develop best practice guidance to improve the quality of early years sections of the Local Offer.</a:t>
            </a:r>
          </a:p>
          <a:p>
            <a:r>
              <a:rPr lang="en-GB" altLang="en-US" sz="2800" dirty="0" smtClean="0">
                <a:ea typeface="ＭＳ Ｐゴシック" pitchFamily="34" charset="-128"/>
              </a:rPr>
              <a:t>£250,000 “pot” from new EYFF – to fund individual pupils and support services – thinking will be developed through reference groups.</a:t>
            </a:r>
          </a:p>
          <a:p>
            <a:r>
              <a:rPr lang="en-GB" altLang="en-US" sz="2800" dirty="0" smtClean="0">
                <a:ea typeface="ＭＳ Ｐゴシック" pitchFamily="34" charset="-128"/>
              </a:rPr>
              <a:t>Soon launch Early Years SEND graduated response</a:t>
            </a:r>
          </a:p>
          <a:p>
            <a:endParaRPr lang="en-GB" altLang="en-US" sz="2800" dirty="0" smtClean="0">
              <a:ea typeface="ＭＳ Ｐゴシック" pitchFamily="34" charset="-128"/>
            </a:endParaRPr>
          </a:p>
          <a:p>
            <a:endParaRPr lang="en-GB" altLang="en-US" dirty="0" smtClean="0">
              <a:ea typeface="ＭＳ Ｐゴシック"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dirty="0" smtClean="0">
                <a:ea typeface="ＭＳ Ｐゴシック" pitchFamily="34" charset="-128"/>
              </a:rPr>
              <a:t>Provider portal </a:t>
            </a:r>
          </a:p>
        </p:txBody>
      </p:sp>
      <p:sp>
        <p:nvSpPr>
          <p:cNvPr id="2" name="Content Placeholder 1"/>
          <p:cNvSpPr>
            <a:spLocks noGrp="1"/>
          </p:cNvSpPr>
          <p:nvPr>
            <p:ph idx="1"/>
          </p:nvPr>
        </p:nvSpPr>
        <p:spPr>
          <a:xfrm>
            <a:off x="457200" y="1340768"/>
            <a:ext cx="8229600" cy="4374232"/>
          </a:xfrm>
        </p:spPr>
        <p:txBody>
          <a:bodyPr/>
          <a:lstStyle/>
          <a:p>
            <a:r>
              <a:rPr lang="en-GB" sz="2400" dirty="0" smtClean="0"/>
              <a:t>Our aim is to streamline and simplify the process of claiming Early Years funding for 2, 3 and 4 year old children for all PVI settings by introducing a Provider Portal.</a:t>
            </a:r>
          </a:p>
          <a:p>
            <a:r>
              <a:rPr lang="en-GB" sz="2400" dirty="0" smtClean="0"/>
              <a:t>School settings and the LA already have electronic data links (census)</a:t>
            </a:r>
          </a:p>
          <a:p>
            <a:r>
              <a:rPr lang="en-GB" sz="2400" dirty="0" smtClean="0"/>
              <a:t>What is a Provider Portal?</a:t>
            </a:r>
          </a:p>
          <a:p>
            <a:r>
              <a:rPr lang="en-GB" sz="2400" dirty="0" smtClean="0"/>
              <a:t>A secure, web-based solution for PVI providers to submit advance claim information, final headcount details, and adjustment information on a termly basis.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dirty="0" smtClean="0">
                <a:ea typeface="ＭＳ Ｐゴシック" pitchFamily="34" charset="-128"/>
              </a:rPr>
              <a:t>Provider portal - benefits</a:t>
            </a:r>
          </a:p>
        </p:txBody>
      </p:sp>
      <p:sp>
        <p:nvSpPr>
          <p:cNvPr id="2" name="Content Placeholder 1"/>
          <p:cNvSpPr>
            <a:spLocks noGrp="1"/>
          </p:cNvSpPr>
          <p:nvPr>
            <p:ph idx="1"/>
          </p:nvPr>
        </p:nvSpPr>
        <p:spPr>
          <a:xfrm>
            <a:off x="457200" y="1340768"/>
            <a:ext cx="8229600" cy="4374232"/>
          </a:xfrm>
        </p:spPr>
        <p:txBody>
          <a:bodyPr/>
          <a:lstStyle/>
          <a:p>
            <a:r>
              <a:rPr lang="en-GB" sz="2800" dirty="0" smtClean="0"/>
              <a:t>Benefits for providers:</a:t>
            </a:r>
          </a:p>
          <a:p>
            <a:r>
              <a:rPr lang="en-GB" sz="2800" dirty="0" smtClean="0"/>
              <a:t>Simplify the claims process by removing the requirement to print and complete forms by hand.</a:t>
            </a:r>
          </a:p>
          <a:p>
            <a:r>
              <a:rPr lang="en-GB" sz="2800" dirty="0" smtClean="0"/>
              <a:t>Reduce the cost of submitting paperwork to SMBC.</a:t>
            </a:r>
          </a:p>
          <a:p>
            <a:r>
              <a:rPr lang="en-GB" sz="2800" dirty="0" smtClean="0"/>
              <a:t>Provides access to view up to date information on claims submitted for the current term, along with details of previous claims.</a:t>
            </a:r>
          </a:p>
          <a:p>
            <a:endParaRPr lang="en-GB" dirty="0"/>
          </a:p>
        </p:txBody>
      </p:sp>
    </p:spTree>
    <p:extLst>
      <p:ext uri="{BB962C8B-B14F-4D97-AF65-F5344CB8AC3E}">
        <p14:creationId xmlns:p14="http://schemas.microsoft.com/office/powerpoint/2010/main" val="1869517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04800"/>
            <a:ext cx="8229600" cy="675928"/>
          </a:xfrm>
        </p:spPr>
        <p:txBody>
          <a:bodyPr/>
          <a:lstStyle/>
          <a:p>
            <a:r>
              <a:rPr lang="en-GB" altLang="en-US" dirty="0" smtClean="0">
                <a:ea typeface="ＭＳ Ｐゴシック" pitchFamily="34" charset="-128"/>
              </a:rPr>
              <a:t>Provider portal – next steps</a:t>
            </a:r>
          </a:p>
        </p:txBody>
      </p:sp>
      <p:sp>
        <p:nvSpPr>
          <p:cNvPr id="2" name="Content Placeholder 1"/>
          <p:cNvSpPr>
            <a:spLocks noGrp="1"/>
          </p:cNvSpPr>
          <p:nvPr>
            <p:ph idx="1"/>
          </p:nvPr>
        </p:nvSpPr>
        <p:spPr>
          <a:xfrm>
            <a:off x="467544" y="1052736"/>
            <a:ext cx="8229600" cy="5328592"/>
          </a:xfrm>
        </p:spPr>
        <p:txBody>
          <a:bodyPr/>
          <a:lstStyle/>
          <a:p>
            <a:r>
              <a:rPr lang="en-GB" sz="2800" dirty="0" smtClean="0"/>
              <a:t>Establish a pilot to take place February 2017 to June 2017. Pilot to run in parallel with the funding claims process for 2016/17 Summer Term.</a:t>
            </a:r>
          </a:p>
          <a:p>
            <a:r>
              <a:rPr lang="en-GB" sz="2800" dirty="0" smtClean="0"/>
              <a:t>Complete full rollout of the Provider Portal to all PVI providers for the 2017/18 Autumn Term funding claims. Full go-live prior to September 2017.</a:t>
            </a:r>
          </a:p>
          <a:p>
            <a:r>
              <a:rPr lang="en-GB" sz="2800" dirty="0" smtClean="0"/>
              <a:t>Information on the Provider Portal project will be issued via the Family Info Service by the end of the year and through your network meetings.</a:t>
            </a:r>
          </a:p>
          <a:p>
            <a:endParaRPr lang="en-GB" dirty="0"/>
          </a:p>
        </p:txBody>
      </p:sp>
    </p:spTree>
    <p:extLst>
      <p:ext uri="{BB962C8B-B14F-4D97-AF65-F5344CB8AC3E}">
        <p14:creationId xmlns:p14="http://schemas.microsoft.com/office/powerpoint/2010/main" val="886009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457200" y="304800"/>
            <a:ext cx="8229600" cy="1143000"/>
          </a:xfrm>
        </p:spPr>
        <p:txBody>
          <a:bodyPr/>
          <a:lstStyle/>
          <a:p>
            <a:r>
              <a:rPr lang="en-GB" altLang="en-US" dirty="0" smtClean="0">
                <a:ea typeface="ＭＳ Ｐゴシック" pitchFamily="34" charset="-128"/>
              </a:rPr>
              <a:t>EYPP 3 &amp; 4 y/</a:t>
            </a:r>
            <a:r>
              <a:rPr lang="en-GB" altLang="en-US" dirty="0" err="1" smtClean="0">
                <a:ea typeface="ＭＳ Ｐゴシック" pitchFamily="34" charset="-128"/>
              </a:rPr>
              <a:t>os</a:t>
            </a:r>
            <a:r>
              <a:rPr lang="en-GB" altLang="en-US" dirty="0" smtClean="0">
                <a:ea typeface="ＭＳ Ｐゴシック" pitchFamily="34" charset="-128"/>
              </a:rPr>
              <a:t> </a:t>
            </a:r>
          </a:p>
        </p:txBody>
      </p:sp>
      <p:sp>
        <p:nvSpPr>
          <p:cNvPr id="20" name="Content Placeholder 2"/>
          <p:cNvSpPr>
            <a:spLocks noGrp="1"/>
          </p:cNvSpPr>
          <p:nvPr>
            <p:ph idx="1"/>
          </p:nvPr>
        </p:nvSpPr>
        <p:spPr>
          <a:xfrm>
            <a:off x="457200" y="1340768"/>
            <a:ext cx="8229600" cy="4374232"/>
          </a:xfrm>
        </p:spPr>
        <p:txBody>
          <a:bodyPr/>
          <a:lstStyle/>
          <a:p>
            <a:pPr marL="0" indent="0">
              <a:buFontTx/>
              <a:buNone/>
            </a:pPr>
            <a:r>
              <a:rPr lang="en-GB" altLang="en-US" dirty="0" smtClean="0">
                <a:ea typeface="ＭＳ Ｐゴシック" pitchFamily="34" charset="-128"/>
              </a:rPr>
              <a:t>Time scale</a:t>
            </a:r>
          </a:p>
          <a:p>
            <a:pPr marL="0" indent="0">
              <a:buFontTx/>
              <a:buNone/>
            </a:pPr>
            <a:endParaRPr lang="en-GB" altLang="en-US" dirty="0" smtClean="0">
              <a:ea typeface="ＭＳ Ｐゴシック" pitchFamily="34" charset="-128"/>
            </a:endParaRPr>
          </a:p>
          <a:p>
            <a:pPr marL="0" indent="0">
              <a:buFontTx/>
              <a:buNone/>
            </a:pPr>
            <a:endParaRPr lang="en-GB" altLang="en-US" dirty="0" smtClean="0">
              <a:ea typeface="ＭＳ Ｐゴシック" pitchFamily="34" charset="-128"/>
            </a:endParaRPr>
          </a:p>
          <a:p>
            <a:pPr marL="0" indent="0">
              <a:buNone/>
            </a:pPr>
            <a:r>
              <a:rPr lang="en-GB" altLang="en-US" dirty="0" smtClean="0">
                <a:ea typeface="ＭＳ Ｐゴシック" pitchFamily="34" charset="-128"/>
              </a:rPr>
              <a:t>[__________]___________</a:t>
            </a:r>
            <a:r>
              <a:rPr lang="en-GB" altLang="en-US" dirty="0">
                <a:ea typeface="ＭＳ Ｐゴシック" pitchFamily="34" charset="-128"/>
              </a:rPr>
              <a:t>]</a:t>
            </a:r>
            <a:r>
              <a:rPr lang="en-GB" altLang="en-US" dirty="0" smtClean="0">
                <a:ea typeface="ＭＳ Ｐゴシック" pitchFamily="34" charset="-128"/>
              </a:rPr>
              <a:t>__________]</a:t>
            </a:r>
          </a:p>
        </p:txBody>
      </p:sp>
      <p:sp>
        <p:nvSpPr>
          <p:cNvPr id="21" name="Rectangle 20"/>
          <p:cNvSpPr/>
          <p:nvPr/>
        </p:nvSpPr>
        <p:spPr>
          <a:xfrm>
            <a:off x="2051720" y="2009164"/>
            <a:ext cx="2229351" cy="1200329"/>
          </a:xfrm>
          <a:prstGeom prst="rect">
            <a:avLst/>
          </a:prstGeom>
          <a:noFill/>
        </p:spPr>
        <p:txBody>
          <a:bodyPr wrap="square">
            <a:spAutoFit/>
          </a:bodyPr>
          <a:lstStyle/>
          <a:p>
            <a:pPr algn="ctr">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Head count &amp; </a:t>
            </a:r>
          </a:p>
          <a:p>
            <a:pPr algn="ctr">
              <a:defRPr/>
            </a:pP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parental declaration</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2" name="Rectangle 21"/>
          <p:cNvSpPr/>
          <p:nvPr/>
        </p:nvSpPr>
        <p:spPr>
          <a:xfrm>
            <a:off x="4606480" y="1857433"/>
            <a:ext cx="1779653" cy="1384995"/>
          </a:xfrm>
          <a:prstGeom prst="rect">
            <a:avLst/>
          </a:prstGeom>
          <a:noFill/>
        </p:spPr>
        <p:txBody>
          <a:bodyPr wrap="none">
            <a:spAutoFit/>
          </a:bodyPr>
          <a:lstStyle/>
          <a:p>
            <a:pPr algn="ctr">
              <a:defRPr/>
            </a:pPr>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EYPP </a:t>
            </a:r>
          </a:p>
          <a:p>
            <a:pPr algn="ctr">
              <a:defRPr/>
            </a:pPr>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Eligibility</a:t>
            </a:r>
            <a:endPar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algn="ctr">
              <a:defRPr/>
            </a:pPr>
            <a:r>
              <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check</a:t>
            </a:r>
          </a:p>
        </p:txBody>
      </p:sp>
      <p:sp>
        <p:nvSpPr>
          <p:cNvPr id="23" name="Rectangle 22"/>
          <p:cNvSpPr/>
          <p:nvPr/>
        </p:nvSpPr>
        <p:spPr>
          <a:xfrm>
            <a:off x="6879132" y="1765100"/>
            <a:ext cx="2238112" cy="1569660"/>
          </a:xfrm>
          <a:prstGeom prst="rect">
            <a:avLst/>
          </a:prstGeom>
          <a:noFill/>
        </p:spPr>
        <p:txBody>
          <a:bodyPr wrap="none">
            <a:spAutoFit/>
          </a:bodyPr>
          <a:lstStyle/>
          <a:p>
            <a:pPr algn="ctr">
              <a:defRPr/>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Final </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defRPr/>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Payment  </a:t>
            </a:r>
          </a:p>
          <a:p>
            <a:pPr algn="ctr">
              <a:defRPr/>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headcount </a:t>
            </a:r>
          </a:p>
          <a:p>
            <a:pPr algn="ctr">
              <a:defRPr/>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and EYPP</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Rectangle 23"/>
          <p:cNvSpPr/>
          <p:nvPr/>
        </p:nvSpPr>
        <p:spPr>
          <a:xfrm>
            <a:off x="1853954" y="4941168"/>
            <a:ext cx="5436104" cy="523220"/>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Notification of eligible children</a:t>
            </a:r>
          </a:p>
        </p:txBody>
      </p:sp>
      <p:sp>
        <p:nvSpPr>
          <p:cNvPr id="25" name="Rectangle 24"/>
          <p:cNvSpPr/>
          <p:nvPr/>
        </p:nvSpPr>
        <p:spPr>
          <a:xfrm>
            <a:off x="91242" y="1987604"/>
            <a:ext cx="1762712" cy="1200329"/>
          </a:xfrm>
          <a:prstGeom prst="rect">
            <a:avLst/>
          </a:prstGeom>
          <a:noFill/>
        </p:spPr>
        <p:txBody>
          <a:bodyPr wrap="square">
            <a:spAutoFit/>
          </a:bodyPr>
          <a:lstStyle/>
          <a:p>
            <a:pPr algn="ctr">
              <a:defRPr/>
            </a:pPr>
            <a:r>
              <a:rPr lang="en-US" sz="2400" b="1" dirty="0" smtClean="0">
                <a:ln w="17780" cmpd="sng">
                  <a:solidFill>
                    <a:srgbClr val="FFFFFF"/>
                  </a:solidFill>
                  <a:prstDash val="solid"/>
                  <a:miter lim="800000"/>
                </a:ln>
                <a:solidFill>
                  <a:schemeClr val="accent1">
                    <a:lumMod val="10000"/>
                  </a:schemeClr>
                </a:solidFill>
                <a:latin typeface="Arial Black" pitchFamily="34" charset="0"/>
                <a:cs typeface="Aharoni" pitchFamily="2" charset="-79"/>
              </a:rPr>
              <a:t>Advance Payment 75%</a:t>
            </a:r>
            <a:endParaRPr lang="en-US" sz="2400" b="1" dirty="0">
              <a:ln w="17780" cmpd="sng">
                <a:solidFill>
                  <a:srgbClr val="FFFFFF"/>
                </a:solidFill>
                <a:prstDash val="solid"/>
                <a:miter lim="800000"/>
              </a:ln>
              <a:solidFill>
                <a:schemeClr val="accent1">
                  <a:lumMod val="10000"/>
                </a:schemeClr>
              </a:solidFill>
              <a:latin typeface="Arial Black" pitchFamily="34" charset="0"/>
              <a:cs typeface="Aharoni" pitchFamily="2" charset="-79"/>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smtClean="0">
                <a:ea typeface="ＭＳ Ｐゴシック" pitchFamily="34" charset="-128"/>
              </a:rPr>
              <a:t>Childcare Works</a:t>
            </a:r>
          </a:p>
        </p:txBody>
      </p:sp>
      <p:pic>
        <p:nvPicPr>
          <p:cNvPr id="1638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25" y="1700213"/>
            <a:ext cx="4206875"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728788"/>
            <a:ext cx="233362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300" y="4149725"/>
            <a:ext cx="189547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lstStyle/>
          <a:p>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smtClean="0">
                <a:ea typeface="ＭＳ Ｐゴシック" pitchFamily="34" charset="-128"/>
              </a:rPr>
              <a:t>Next steps</a:t>
            </a:r>
          </a:p>
        </p:txBody>
      </p:sp>
      <p:sp>
        <p:nvSpPr>
          <p:cNvPr id="17411" name="Content Placeholder 2"/>
          <p:cNvSpPr>
            <a:spLocks noGrp="1"/>
          </p:cNvSpPr>
          <p:nvPr>
            <p:ph idx="1"/>
          </p:nvPr>
        </p:nvSpPr>
        <p:spPr>
          <a:xfrm>
            <a:off x="457200" y="1557338"/>
            <a:ext cx="8229600" cy="4157662"/>
          </a:xfrm>
        </p:spPr>
        <p:txBody>
          <a:bodyPr/>
          <a:lstStyle/>
          <a:p>
            <a:r>
              <a:rPr lang="en-GB" altLang="en-US" dirty="0" smtClean="0">
                <a:ea typeface="ＭＳ Ｐゴシック" pitchFamily="34" charset="-128"/>
              </a:rPr>
              <a:t>Revised statutory guidance to make LA / provider responsibilities clear.</a:t>
            </a:r>
          </a:p>
          <a:p>
            <a:r>
              <a:rPr lang="en-GB" altLang="en-US" dirty="0" smtClean="0">
                <a:ea typeface="ＭＳ Ｐゴシック" pitchFamily="34" charset="-128"/>
              </a:rPr>
              <a:t>By September 2018 </a:t>
            </a:r>
            <a:r>
              <a:rPr lang="en-GB" altLang="en-US" dirty="0" err="1" smtClean="0">
                <a:ea typeface="ＭＳ Ｐゴシック" pitchFamily="34" charset="-128"/>
              </a:rPr>
              <a:t>childminders</a:t>
            </a:r>
            <a:r>
              <a:rPr lang="en-GB" altLang="en-US" dirty="0" smtClean="0">
                <a:ea typeface="ＭＳ Ｐゴシック" pitchFamily="34" charset="-128"/>
              </a:rPr>
              <a:t> should be paid monthly; and all other providers should also be paid monthly unless they request an alternative payment model.</a:t>
            </a:r>
          </a:p>
          <a:p>
            <a:r>
              <a:rPr lang="en-GB" altLang="en-US" dirty="0" smtClean="0">
                <a:ea typeface="ＭＳ Ｐゴシック" pitchFamily="34" charset="-128"/>
              </a:rPr>
              <a:t>Publish information for parents to support take up, flexibility and choice.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smtClean="0">
                <a:ea typeface="ＭＳ Ｐゴシック" pitchFamily="34" charset="-128"/>
              </a:rPr>
              <a:t>Regulations and guidance</a:t>
            </a:r>
          </a:p>
        </p:txBody>
      </p:sp>
      <p:sp>
        <p:nvSpPr>
          <p:cNvPr id="18435" name="Content Placeholder 2"/>
          <p:cNvSpPr>
            <a:spLocks noGrp="1"/>
          </p:cNvSpPr>
          <p:nvPr>
            <p:ph idx="1"/>
          </p:nvPr>
        </p:nvSpPr>
        <p:spPr>
          <a:xfrm>
            <a:off x="457200" y="1557338"/>
            <a:ext cx="8229600" cy="4157662"/>
          </a:xfrm>
        </p:spPr>
        <p:txBody>
          <a:bodyPr/>
          <a:lstStyle/>
          <a:p>
            <a:r>
              <a:rPr lang="en-GB" altLang="en-US" sz="2800" dirty="0" smtClean="0">
                <a:ea typeface="ＭＳ Ｐゴシック" pitchFamily="34" charset="-128"/>
              </a:rPr>
              <a:t>Regulations are subject to affirmative debate and will be discussed in both the House of Lords and House of Commons in due course. Subject to Parliament’s views, </a:t>
            </a:r>
            <a:r>
              <a:rPr lang="en-GB" altLang="en-US" sz="2800" dirty="0" err="1" smtClean="0">
                <a:ea typeface="ＭＳ Ｐゴシック" pitchFamily="34" charset="-128"/>
              </a:rPr>
              <a:t>DfE</a:t>
            </a:r>
            <a:r>
              <a:rPr lang="en-GB" altLang="en-US" sz="2800" dirty="0" smtClean="0">
                <a:ea typeface="ＭＳ Ｐゴシック" pitchFamily="34" charset="-128"/>
              </a:rPr>
              <a:t> will publish final regulations once those debates are concluded.</a:t>
            </a:r>
          </a:p>
          <a:p>
            <a:r>
              <a:rPr lang="en-GB" altLang="en-US" sz="2800" dirty="0" smtClean="0">
                <a:ea typeface="ＭＳ Ｐゴシック" pitchFamily="34" charset="-128"/>
              </a:rPr>
              <a:t>The statutory guidance for the free entitlement will be published in early 2017 to inform the rollout of the extended entitlement. Any changes in the statutory guidance will come into force in September 2017.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smtClean="0"/>
              <a:t>What is the Early Years Entitlement?</a:t>
            </a:r>
            <a:endParaRPr lang="en-GB" dirty="0"/>
          </a:p>
        </p:txBody>
      </p:sp>
      <p:pic>
        <p:nvPicPr>
          <p:cNvPr id="4099" name="Picture 2" descr="C:\Users\lmorris\AppData\Local\Microsoft\Windows\Temporary Internet Files\Content.IE5\A0RDU5XC\CartoonKids[1].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219700" y="4005263"/>
            <a:ext cx="3768725" cy="1955800"/>
          </a:xfrm>
        </p:spPr>
      </p:pic>
      <p:sp>
        <p:nvSpPr>
          <p:cNvPr id="4100" name="TextBox 4"/>
          <p:cNvSpPr txBox="1">
            <a:spLocks noChangeArrowheads="1"/>
          </p:cNvSpPr>
          <p:nvPr/>
        </p:nvSpPr>
        <p:spPr bwMode="auto">
          <a:xfrm>
            <a:off x="539750" y="6092825"/>
            <a:ext cx="7993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b="1">
              <a:solidFill>
                <a:srgbClr val="FF0000"/>
              </a:solidFill>
            </a:endParaRPr>
          </a:p>
        </p:txBody>
      </p:sp>
      <p:graphicFrame>
        <p:nvGraphicFramePr>
          <p:cNvPr id="8" name="Table 7"/>
          <p:cNvGraphicFramePr>
            <a:graphicFrameLocks noGrp="1"/>
          </p:cNvGraphicFramePr>
          <p:nvPr/>
        </p:nvGraphicFramePr>
        <p:xfrm>
          <a:off x="827088" y="1916113"/>
          <a:ext cx="7200900" cy="2398711"/>
        </p:xfrm>
        <a:graphic>
          <a:graphicData uri="http://schemas.openxmlformats.org/drawingml/2006/table">
            <a:tbl>
              <a:tblPr firstRow="1" bandRow="1">
                <a:tableStyleId>{5C22544A-7EE6-4342-B048-85BDC9FD1C3A}</a:tableStyleId>
              </a:tblPr>
              <a:tblGrid>
                <a:gridCol w="1884066"/>
                <a:gridCol w="1524021"/>
                <a:gridCol w="1524021"/>
                <a:gridCol w="2268792"/>
              </a:tblGrid>
              <a:tr h="914763">
                <a:tc>
                  <a:txBody>
                    <a:bodyPr/>
                    <a:lstStyle/>
                    <a:p>
                      <a:pPr algn="ctr"/>
                      <a:r>
                        <a:rPr lang="en-GB" sz="1800" b="1" dirty="0" smtClean="0">
                          <a:solidFill>
                            <a:schemeClr val="tx1">
                              <a:lumMod val="95000"/>
                              <a:lumOff val="5000"/>
                            </a:schemeClr>
                          </a:solidFill>
                        </a:rPr>
                        <a:t>Probability of funding</a:t>
                      </a:r>
                      <a:endParaRPr lang="en-GB" sz="1800" b="1" dirty="0">
                        <a:solidFill>
                          <a:schemeClr val="tx1">
                            <a:lumMod val="95000"/>
                            <a:lumOff val="5000"/>
                          </a:schemeClr>
                        </a:solidFill>
                      </a:endParaRP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5400" b="1" dirty="0" smtClean="0">
                          <a:solidFill>
                            <a:schemeClr val="tx1">
                              <a:lumMod val="95000"/>
                              <a:lumOff val="5000"/>
                            </a:schemeClr>
                          </a:solidFill>
                          <a:sym typeface="Webdings"/>
                        </a:rPr>
                        <a:t></a:t>
                      </a:r>
                      <a:endParaRPr lang="en-GB" sz="5400" b="1" dirty="0">
                        <a:solidFill>
                          <a:schemeClr val="tx1">
                            <a:lumMod val="95000"/>
                            <a:lumOff val="5000"/>
                          </a:schemeClr>
                        </a:solidFill>
                      </a:endParaRP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5400" b="1" dirty="0" smtClean="0">
                          <a:solidFill>
                            <a:schemeClr val="tx1">
                              <a:lumMod val="95000"/>
                              <a:lumOff val="5000"/>
                            </a:schemeClr>
                          </a:solidFill>
                          <a:sym typeface="Webdings"/>
                        </a:rPr>
                        <a:t></a:t>
                      </a:r>
                      <a:endParaRPr lang="en-GB" sz="5400" b="1" dirty="0">
                        <a:solidFill>
                          <a:schemeClr val="tx1">
                            <a:lumMod val="95000"/>
                            <a:lumOff val="5000"/>
                          </a:schemeClr>
                        </a:solidFill>
                      </a:endParaRP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5400" b="1" dirty="0">
                        <a:solidFill>
                          <a:schemeClr val="tx1">
                            <a:lumMod val="95000"/>
                            <a:lumOff val="5000"/>
                          </a:schemeClr>
                        </a:solidFill>
                      </a:endParaRP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987">
                <a:tc>
                  <a:txBody>
                    <a:bodyPr/>
                    <a:lstStyle/>
                    <a:p>
                      <a:pPr algn="ctr"/>
                      <a:r>
                        <a:rPr lang="en-GB" sz="1800" b="1" dirty="0" smtClean="0">
                          <a:solidFill>
                            <a:schemeClr val="tx1">
                              <a:lumMod val="95000"/>
                              <a:lumOff val="5000"/>
                            </a:schemeClr>
                          </a:solidFill>
                        </a:rPr>
                        <a:t>2 year EEF</a:t>
                      </a: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chemeClr val="tx1">
                              <a:lumMod val="95000"/>
                              <a:lumOff val="5000"/>
                            </a:schemeClr>
                          </a:solidFill>
                        </a:rPr>
                        <a:t>Yes</a:t>
                      </a: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chemeClr val="tx1">
                              <a:lumMod val="95000"/>
                              <a:lumOff val="5000"/>
                            </a:schemeClr>
                          </a:solidFill>
                        </a:rPr>
                        <a:t>No </a:t>
                      </a: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chemeClr val="tx1">
                              <a:lumMod val="95000"/>
                              <a:lumOff val="5000"/>
                            </a:schemeClr>
                          </a:solidFill>
                        </a:rPr>
                        <a:t>Eligibility check</a:t>
                      </a: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987">
                <a:tc>
                  <a:txBody>
                    <a:bodyPr/>
                    <a:lstStyle/>
                    <a:p>
                      <a:pPr algn="ctr"/>
                      <a:r>
                        <a:rPr lang="en-GB" sz="1800" b="1" dirty="0" smtClean="0">
                          <a:solidFill>
                            <a:schemeClr val="tx1">
                              <a:lumMod val="95000"/>
                              <a:lumOff val="5000"/>
                            </a:schemeClr>
                          </a:solidFill>
                        </a:rPr>
                        <a:t>3 year EEF</a:t>
                      </a: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chemeClr val="tx1">
                              <a:lumMod val="95000"/>
                              <a:lumOff val="5000"/>
                            </a:schemeClr>
                          </a:solidFill>
                        </a:rPr>
                        <a:t>Yes</a:t>
                      </a:r>
                      <a:endParaRPr lang="en-GB" sz="1800" b="1" dirty="0">
                        <a:solidFill>
                          <a:schemeClr val="tx1">
                            <a:lumMod val="95000"/>
                            <a:lumOff val="5000"/>
                          </a:schemeClr>
                        </a:solidFill>
                      </a:endParaRP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chemeClr val="tx1">
                              <a:lumMod val="95000"/>
                              <a:lumOff val="5000"/>
                            </a:schemeClr>
                          </a:solidFill>
                        </a:rPr>
                        <a:t>Yes</a:t>
                      </a:r>
                      <a:endParaRPr lang="en-GB" sz="1800" b="1" dirty="0">
                        <a:solidFill>
                          <a:schemeClr val="tx1">
                            <a:lumMod val="95000"/>
                            <a:lumOff val="5000"/>
                          </a:schemeClr>
                        </a:solidFill>
                      </a:endParaRP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chemeClr val="tx1">
                              <a:lumMod val="95000"/>
                              <a:lumOff val="5000"/>
                            </a:schemeClr>
                          </a:solidFill>
                        </a:rPr>
                        <a:t>Universal </a:t>
                      </a:r>
                      <a:endParaRPr lang="en-GB" sz="1800" b="1" dirty="0">
                        <a:solidFill>
                          <a:schemeClr val="tx1">
                            <a:lumMod val="95000"/>
                            <a:lumOff val="5000"/>
                          </a:schemeClr>
                        </a:solidFill>
                      </a:endParaRP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987">
                <a:tc>
                  <a:txBody>
                    <a:bodyPr/>
                    <a:lstStyle/>
                    <a:p>
                      <a:pPr algn="ctr"/>
                      <a:r>
                        <a:rPr lang="en-GB" sz="1800" b="1" dirty="0" smtClean="0">
                          <a:solidFill>
                            <a:schemeClr val="tx1">
                              <a:lumMod val="95000"/>
                              <a:lumOff val="5000"/>
                            </a:schemeClr>
                          </a:solidFill>
                        </a:rPr>
                        <a:t>Extra</a:t>
                      </a:r>
                      <a:r>
                        <a:rPr lang="en-GB" sz="1800" b="1" baseline="0" dirty="0" smtClean="0">
                          <a:solidFill>
                            <a:schemeClr val="tx1">
                              <a:lumMod val="95000"/>
                              <a:lumOff val="5000"/>
                            </a:schemeClr>
                          </a:solidFill>
                        </a:rPr>
                        <a:t> 15 hours</a:t>
                      </a:r>
                      <a:endParaRPr lang="en-GB" sz="1800" b="1" dirty="0">
                        <a:solidFill>
                          <a:schemeClr val="tx1">
                            <a:lumMod val="95000"/>
                            <a:lumOff val="5000"/>
                          </a:schemeClr>
                        </a:solidFill>
                      </a:endParaRP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chemeClr val="tx1">
                              <a:lumMod val="95000"/>
                              <a:lumOff val="5000"/>
                            </a:schemeClr>
                          </a:solidFill>
                        </a:rPr>
                        <a:t>No</a:t>
                      </a:r>
                      <a:endParaRPr lang="en-GB" sz="1800" b="1" dirty="0">
                        <a:solidFill>
                          <a:schemeClr val="tx1">
                            <a:lumMod val="95000"/>
                            <a:lumOff val="5000"/>
                          </a:schemeClr>
                        </a:solidFill>
                      </a:endParaRP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chemeClr val="tx1">
                              <a:lumMod val="95000"/>
                              <a:lumOff val="5000"/>
                            </a:schemeClr>
                          </a:solidFill>
                        </a:rPr>
                        <a:t>Yes</a:t>
                      </a:r>
                      <a:endParaRPr lang="en-GB" sz="1800" b="1" dirty="0">
                        <a:solidFill>
                          <a:schemeClr val="tx1">
                            <a:lumMod val="95000"/>
                            <a:lumOff val="5000"/>
                          </a:schemeClr>
                        </a:solidFill>
                      </a:endParaRP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chemeClr val="tx1">
                              <a:lumMod val="95000"/>
                              <a:lumOff val="5000"/>
                            </a:schemeClr>
                          </a:solidFill>
                        </a:rPr>
                        <a:t>Eligibility check</a:t>
                      </a:r>
                      <a:endParaRPr lang="en-GB" sz="1800" b="1" dirty="0">
                        <a:solidFill>
                          <a:schemeClr val="tx1">
                            <a:lumMod val="95000"/>
                            <a:lumOff val="5000"/>
                          </a:schemeClr>
                        </a:solidFill>
                      </a:endParaRP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987">
                <a:tc>
                  <a:txBody>
                    <a:bodyPr/>
                    <a:lstStyle/>
                    <a:p>
                      <a:pPr algn="ctr"/>
                      <a:r>
                        <a:rPr lang="en-GB" sz="1800" b="1" dirty="0" smtClean="0">
                          <a:solidFill>
                            <a:schemeClr val="tx1">
                              <a:lumMod val="95000"/>
                              <a:lumOff val="5000"/>
                            </a:schemeClr>
                          </a:solidFill>
                        </a:rPr>
                        <a:t>EYPP</a:t>
                      </a: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chemeClr val="tx1">
                              <a:lumMod val="95000"/>
                              <a:lumOff val="5000"/>
                            </a:schemeClr>
                          </a:solidFill>
                        </a:rPr>
                        <a:t>Yes</a:t>
                      </a:r>
                      <a:endParaRPr lang="en-GB" sz="1800" b="1" dirty="0">
                        <a:solidFill>
                          <a:schemeClr val="tx1">
                            <a:lumMod val="95000"/>
                            <a:lumOff val="5000"/>
                          </a:schemeClr>
                        </a:solidFill>
                      </a:endParaRP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chemeClr val="tx1">
                              <a:lumMod val="95000"/>
                              <a:lumOff val="5000"/>
                            </a:schemeClr>
                          </a:solidFill>
                        </a:rPr>
                        <a:t>No</a:t>
                      </a:r>
                      <a:endParaRPr lang="en-GB" sz="1800" b="1" dirty="0">
                        <a:solidFill>
                          <a:schemeClr val="tx1">
                            <a:lumMod val="95000"/>
                            <a:lumOff val="5000"/>
                          </a:schemeClr>
                        </a:solidFill>
                      </a:endParaRP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chemeClr val="tx1">
                              <a:lumMod val="95000"/>
                              <a:lumOff val="5000"/>
                            </a:schemeClr>
                          </a:solidFill>
                        </a:rPr>
                        <a:t>Eligibility check</a:t>
                      </a:r>
                      <a:endParaRPr lang="en-GB" sz="1800" b="1" dirty="0">
                        <a:solidFill>
                          <a:schemeClr val="tx1">
                            <a:lumMod val="95000"/>
                            <a:lumOff val="5000"/>
                          </a:schemeClr>
                        </a:solidFill>
                      </a:endParaRP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advClick="0" advTm="15000">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smtClean="0">
                <a:ea typeface="ＭＳ Ｐゴシック" pitchFamily="34" charset="-128"/>
              </a:rPr>
              <a:t>Further consultation</a:t>
            </a:r>
          </a:p>
        </p:txBody>
      </p:sp>
      <p:sp>
        <p:nvSpPr>
          <p:cNvPr id="3" name="Content Placeholder 2"/>
          <p:cNvSpPr>
            <a:spLocks noGrp="1"/>
          </p:cNvSpPr>
          <p:nvPr>
            <p:ph idx="1"/>
          </p:nvPr>
        </p:nvSpPr>
        <p:spPr/>
        <p:txBody>
          <a:bodyPr/>
          <a:lstStyle/>
          <a:p>
            <a:pPr>
              <a:defRPr/>
            </a:pPr>
            <a:r>
              <a:rPr lang="en-GB" dirty="0" smtClean="0"/>
              <a:t>The government will undertake further informal consultation with the sector on the length of the national grace period.</a:t>
            </a:r>
          </a:p>
          <a:p>
            <a:pPr>
              <a:defRPr/>
            </a:pPr>
            <a:r>
              <a:rPr lang="en-GB" dirty="0" smtClean="0"/>
              <a:t>Further LA discussion particularly around SEND funding.</a:t>
            </a:r>
          </a:p>
          <a:p>
            <a:pPr marL="0" indent="0">
              <a:buFontTx/>
              <a:buNone/>
              <a:defRPr/>
            </a:pPr>
            <a:endParaRPr lang="en-GB" dirty="0"/>
          </a:p>
        </p:txBody>
      </p:sp>
      <p:pic>
        <p:nvPicPr>
          <p:cNvPr id="194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4221163"/>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smtClean="0">
                <a:ea typeface="ＭＳ Ｐゴシック" pitchFamily="34" charset="-128"/>
              </a:rPr>
              <a:t>DfE early years consultations/ responses </a:t>
            </a:r>
          </a:p>
        </p:txBody>
      </p:sp>
      <p:pic>
        <p:nvPicPr>
          <p:cNvPr id="2048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58891" t="42044" r="24193" b="16682"/>
          <a:stretch>
            <a:fillRect/>
          </a:stretch>
        </p:blipFill>
        <p:spPr>
          <a:xfrm>
            <a:off x="611188" y="1700213"/>
            <a:ext cx="3097212" cy="42481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l="58961" t="42162" r="24362" b="17213"/>
          <a:stretch>
            <a:fillRect/>
          </a:stretch>
        </p:blipFill>
        <p:spPr bwMode="auto">
          <a:xfrm>
            <a:off x="6443663" y="1484313"/>
            <a:ext cx="2459037" cy="336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5"/>
          <p:cNvPicPr>
            <a:picLocks noChangeAspect="1" noChangeArrowheads="1"/>
          </p:cNvPicPr>
          <p:nvPr/>
        </p:nvPicPr>
        <p:blipFill>
          <a:blip r:embed="rId5">
            <a:extLst>
              <a:ext uri="{28A0092B-C50C-407E-A947-70E740481C1C}">
                <a14:useLocalDpi xmlns:a14="http://schemas.microsoft.com/office/drawing/2010/main" val="0"/>
              </a:ext>
            </a:extLst>
          </a:blip>
          <a:srcRect l="58723" t="36865" r="24480" b="22540"/>
          <a:stretch>
            <a:fillRect/>
          </a:stretch>
        </p:blipFill>
        <p:spPr bwMode="auto">
          <a:xfrm>
            <a:off x="3779838" y="2349500"/>
            <a:ext cx="2503487"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en-US" smtClean="0">
                <a:ea typeface="ＭＳ Ｐゴシック" pitchFamily="34" charset="-128"/>
              </a:rPr>
              <a:t>School forum reps</a:t>
            </a:r>
          </a:p>
        </p:txBody>
      </p:sp>
      <p:sp>
        <p:nvSpPr>
          <p:cNvPr id="21507" name="Content Placeholder 2"/>
          <p:cNvSpPr>
            <a:spLocks noGrp="1"/>
          </p:cNvSpPr>
          <p:nvPr>
            <p:ph idx="1"/>
          </p:nvPr>
        </p:nvSpPr>
        <p:spPr/>
        <p:txBody>
          <a:bodyPr/>
          <a:lstStyle/>
          <a:p>
            <a:r>
              <a:rPr lang="en-GB" altLang="en-US" smtClean="0">
                <a:ea typeface="ＭＳ Ｐゴシック" pitchFamily="34" charset="-128"/>
              </a:rPr>
              <a:t>Gina Godwin [Whitesmore and Wise Owls]</a:t>
            </a:r>
          </a:p>
          <a:p>
            <a:r>
              <a:rPr lang="en-GB" altLang="en-US" smtClean="0">
                <a:ea typeface="ＭＳ Ｐゴシック" pitchFamily="34" charset="-128"/>
              </a:rPr>
              <a:t>Sheila Thompson [Kingsley Childcare]</a:t>
            </a:r>
          </a:p>
          <a:p>
            <a:endParaRPr lang="en-GB" altLang="en-US" smtClean="0">
              <a:ea typeface="ＭＳ Ｐゴシック" pitchFamily="34" charset="-128"/>
            </a:endParaRP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688" y="3332163"/>
            <a:ext cx="3381375" cy="2382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9" name="Picture 4"/>
          <p:cNvPicPr>
            <a:picLocks noChangeAspect="1" noChangeArrowheads="1"/>
          </p:cNvPicPr>
          <p:nvPr/>
        </p:nvPicPr>
        <p:blipFill>
          <a:blip r:embed="rId4">
            <a:extLst>
              <a:ext uri="{28A0092B-C50C-407E-A947-70E740481C1C}">
                <a14:useLocalDpi xmlns:a14="http://schemas.microsoft.com/office/drawing/2010/main" val="0"/>
              </a:ext>
            </a:extLst>
          </a:blip>
          <a:srcRect l="8163" t="20117" r="37556" b="8165"/>
          <a:stretch>
            <a:fillRect/>
          </a:stretch>
        </p:blipFill>
        <p:spPr bwMode="auto">
          <a:xfrm>
            <a:off x="1187450" y="3332163"/>
            <a:ext cx="2879725" cy="213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30 hours eligibility </a:t>
            </a:r>
            <a:endParaRPr lang="en-GB" dirty="0"/>
          </a:p>
        </p:txBody>
      </p:sp>
      <p:sp>
        <p:nvSpPr>
          <p:cNvPr id="3" name="Content Placeholder 2"/>
          <p:cNvSpPr>
            <a:spLocks noGrp="1"/>
          </p:cNvSpPr>
          <p:nvPr>
            <p:ph idx="1"/>
          </p:nvPr>
        </p:nvSpPr>
        <p:spPr>
          <a:xfrm>
            <a:off x="539552" y="1412776"/>
            <a:ext cx="8229600" cy="4302224"/>
          </a:xfrm>
        </p:spPr>
        <p:txBody>
          <a:bodyPr/>
          <a:lstStyle/>
          <a:p>
            <a:pPr marL="0" indent="0">
              <a:buNone/>
            </a:pPr>
            <a:r>
              <a:rPr lang="en-GB" dirty="0" smtClean="0"/>
              <a:t>The ‘extended </a:t>
            </a:r>
            <a:r>
              <a:rPr lang="en-GB" dirty="0"/>
              <a:t>entitlement’ for 15 hours in addition to the ‘universal offer’ of 15 </a:t>
            </a:r>
            <a:r>
              <a:rPr lang="en-GB" dirty="0" smtClean="0"/>
              <a:t>hours. Both </a:t>
            </a:r>
            <a:r>
              <a:rPr lang="en-GB" dirty="0"/>
              <a:t>parents are working (or sole parent in a lone parent family) &amp; each parent/carer earns on average: </a:t>
            </a:r>
            <a:r>
              <a:rPr lang="en-GB" dirty="0" smtClean="0"/>
              <a:t>a </a:t>
            </a:r>
            <a:r>
              <a:rPr lang="en-GB" dirty="0"/>
              <a:t>weekly minimum </a:t>
            </a:r>
            <a:r>
              <a:rPr lang="en-GB" b="1" dirty="0"/>
              <a:t>equivalent to 16 hours </a:t>
            </a:r>
            <a:r>
              <a:rPr lang="en-GB" dirty="0"/>
              <a:t>at national minimum wage (NMW) (for under 25 </a:t>
            </a:r>
            <a:r>
              <a:rPr lang="en-GB" dirty="0" err="1"/>
              <a:t>yr</a:t>
            </a:r>
            <a:r>
              <a:rPr lang="en-GB" dirty="0"/>
              <a:t> olds) or national living wage (NLW) (if over 25 </a:t>
            </a:r>
            <a:r>
              <a:rPr lang="en-GB" dirty="0" err="1"/>
              <a:t>yrs</a:t>
            </a:r>
            <a:r>
              <a:rPr lang="en-GB" dirty="0"/>
              <a:t> old), </a:t>
            </a:r>
            <a:r>
              <a:rPr lang="en-GB" dirty="0" smtClean="0"/>
              <a:t>and less </a:t>
            </a:r>
            <a:r>
              <a:rPr lang="en-GB" dirty="0"/>
              <a:t>than </a:t>
            </a:r>
            <a:r>
              <a:rPr lang="en-GB" dirty="0">
                <a:effectLst>
                  <a:outerShdw blurRad="38100" dist="38100" dir="2700000" algn="tl">
                    <a:srgbClr val="000000">
                      <a:alpha val="43137"/>
                    </a:srgbClr>
                  </a:outerShdw>
                </a:effectLst>
              </a:rPr>
              <a:t>£100,000 </a:t>
            </a:r>
            <a:r>
              <a:rPr lang="en-GB" dirty="0"/>
              <a:t>per year</a:t>
            </a:r>
          </a:p>
          <a:p>
            <a:endParaRPr lang="en-GB" dirty="0"/>
          </a:p>
        </p:txBody>
      </p:sp>
    </p:spTree>
    <p:extLst>
      <p:ext uri="{BB962C8B-B14F-4D97-AF65-F5344CB8AC3E}">
        <p14:creationId xmlns:p14="http://schemas.microsoft.com/office/powerpoint/2010/main" val="4244395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8313" y="692150"/>
            <a:ext cx="8229600" cy="1143000"/>
          </a:xfrm>
        </p:spPr>
        <p:txBody>
          <a:bodyPr/>
          <a:lstStyle/>
          <a:p>
            <a:r>
              <a:rPr lang="en-GB" altLang="en-US" sz="3200" b="1" smtClean="0">
                <a:ea typeface="ＭＳ Ｐゴシック" pitchFamily="34" charset="-128"/>
              </a:rPr>
              <a:t>30 hour free childcare entitlement: delivery model </a:t>
            </a:r>
            <a:r>
              <a:rPr lang="en-GB" altLang="en-US" sz="3200" smtClean="0">
                <a:ea typeface="ＭＳ Ｐゴシック" pitchFamily="34" charset="-128"/>
              </a:rPr>
              <a:t/>
            </a:r>
            <a:br>
              <a:rPr lang="en-GB" altLang="en-US" sz="3200" smtClean="0">
                <a:ea typeface="ＭＳ Ｐゴシック" pitchFamily="34" charset="-128"/>
              </a:rPr>
            </a:br>
            <a:r>
              <a:rPr lang="en-GB" altLang="en-US" sz="3200" b="1" smtClean="0">
                <a:ea typeface="ＭＳ Ｐゴシック" pitchFamily="34" charset="-128"/>
              </a:rPr>
              <a:t>Government consultation response </a:t>
            </a:r>
            <a:endParaRPr lang="en-GB" altLang="en-US" sz="3200" smtClean="0">
              <a:ea typeface="ＭＳ Ｐゴシック" pitchFamily="34" charset="-128"/>
            </a:endParaRPr>
          </a:p>
        </p:txBody>
      </p:sp>
      <p:sp>
        <p:nvSpPr>
          <p:cNvPr id="5123" name="Content Placeholder 2"/>
          <p:cNvSpPr>
            <a:spLocks noGrp="1"/>
          </p:cNvSpPr>
          <p:nvPr>
            <p:ph idx="1"/>
          </p:nvPr>
        </p:nvSpPr>
        <p:spPr>
          <a:xfrm>
            <a:off x="457200" y="2133600"/>
            <a:ext cx="8229600" cy="3581400"/>
          </a:xfrm>
        </p:spPr>
        <p:txBody>
          <a:bodyPr/>
          <a:lstStyle/>
          <a:p>
            <a:pPr marL="0" indent="0" algn="ctr">
              <a:buFontTx/>
              <a:buNone/>
            </a:pPr>
            <a:r>
              <a:rPr lang="en-GB" altLang="en-US" smtClean="0">
                <a:ea typeface="ＭＳ Ｐゴシック" pitchFamily="34" charset="-128"/>
              </a:rPr>
              <a:t>We [</a:t>
            </a:r>
            <a:r>
              <a:rPr lang="en-GB" altLang="en-US" i="1" smtClean="0">
                <a:ea typeface="ＭＳ Ｐゴシック" pitchFamily="34" charset="-128"/>
              </a:rPr>
              <a:t>DfE</a:t>
            </a:r>
            <a:r>
              <a:rPr lang="en-GB" altLang="en-US" smtClean="0">
                <a:ea typeface="ＭＳ Ｐゴシック" pitchFamily="34" charset="-128"/>
              </a:rPr>
              <a:t>] will retain the same stringent quality standards to ensure the best possible experience for the child - providers delivering any part of the 30 hour entitlement will need to follow the requirements of the Early Years Foundation Stage and must be registered with Ofsted.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04800"/>
            <a:ext cx="8229600" cy="1396008"/>
          </a:xfrm>
        </p:spPr>
        <p:txBody>
          <a:bodyPr/>
          <a:lstStyle/>
          <a:p>
            <a:r>
              <a:rPr lang="en-GB" altLang="en-US" dirty="0" smtClean="0">
                <a:ea typeface="ＭＳ Ｐゴシック" pitchFamily="34" charset="-128"/>
              </a:rPr>
              <a:t>DfE Consultation response…</a:t>
            </a:r>
            <a:br>
              <a:rPr lang="en-GB" altLang="en-US" dirty="0" smtClean="0">
                <a:ea typeface="ＭＳ Ｐゴシック" pitchFamily="34" charset="-128"/>
              </a:rPr>
            </a:br>
            <a:r>
              <a:rPr lang="en-GB" altLang="en-US" sz="2400" dirty="0" smtClean="0">
                <a:ea typeface="ＭＳ Ｐゴシック" pitchFamily="34" charset="-128"/>
              </a:rPr>
              <a:t>November 2016</a:t>
            </a:r>
          </a:p>
        </p:txBody>
      </p:sp>
      <p:sp>
        <p:nvSpPr>
          <p:cNvPr id="3" name="Content Placeholder 2"/>
          <p:cNvSpPr>
            <a:spLocks noGrp="1"/>
          </p:cNvSpPr>
          <p:nvPr>
            <p:ph idx="1"/>
          </p:nvPr>
        </p:nvSpPr>
        <p:spPr/>
        <p:txBody>
          <a:bodyPr/>
          <a:lstStyle/>
          <a:p>
            <a:pPr marL="0" indent="0">
              <a:buFontTx/>
              <a:buNone/>
              <a:defRPr/>
            </a:pPr>
            <a:r>
              <a:rPr lang="en-GB" sz="2400" dirty="0" smtClean="0"/>
              <a:t>The free early years entitlements must be provided over </a:t>
            </a:r>
            <a:r>
              <a:rPr lang="en-GB" sz="2400" u="sng" dirty="0" smtClean="0"/>
              <a:t>no fewer than 38 weeks</a:t>
            </a:r>
            <a:r>
              <a:rPr lang="en-GB" sz="2400" dirty="0" smtClean="0"/>
              <a:t>, local authorities are expected to work</a:t>
            </a:r>
          </a:p>
          <a:p>
            <a:pPr marL="0" indent="0">
              <a:buFontTx/>
              <a:buNone/>
              <a:defRPr/>
            </a:pPr>
            <a:r>
              <a:rPr lang="en-GB" sz="2400" dirty="0" smtClean="0"/>
              <a:t>with childcare providers to enable, as far as possible, parents to ‘stretch’ their free childcare </a:t>
            </a:r>
            <a:r>
              <a:rPr lang="en-GB" sz="2400" u="sng" dirty="0" smtClean="0"/>
              <a:t>over the full year </a:t>
            </a:r>
            <a:r>
              <a:rPr lang="en-GB" sz="2400" dirty="0" smtClean="0"/>
              <a:t>where that is what they wish.</a:t>
            </a:r>
          </a:p>
          <a:p>
            <a:pPr marL="0" indent="0">
              <a:buFontTx/>
              <a:buNone/>
              <a:defRPr/>
            </a:pPr>
            <a:r>
              <a:rPr lang="en-GB" sz="2400" dirty="0" smtClean="0"/>
              <a:t>The government intends to extend the hours in which the free entitlement can currently be funded (from 7am-7pm at present) to between 6am and 8pm.</a:t>
            </a:r>
          </a:p>
          <a:p>
            <a:pPr marL="0" indent="0">
              <a:buFontTx/>
              <a:buNone/>
              <a:defRPr/>
            </a:pPr>
            <a:r>
              <a:rPr lang="en-GB" sz="2400" dirty="0" smtClean="0"/>
              <a:t>Limit to </a:t>
            </a:r>
            <a:r>
              <a:rPr lang="en-GB" sz="2400" dirty="0" smtClean="0">
                <a:effectLst>
                  <a:outerShdw blurRad="38100" dist="38100" dir="2700000" algn="tl">
                    <a:srgbClr val="000000">
                      <a:alpha val="43137"/>
                    </a:srgbClr>
                  </a:outerShdw>
                </a:effectLst>
              </a:rPr>
              <a:t>two</a:t>
            </a:r>
            <a:r>
              <a:rPr lang="en-GB" sz="2400" dirty="0" smtClean="0"/>
              <a:t> the number of </a:t>
            </a:r>
            <a:r>
              <a:rPr lang="en-GB" sz="2400" dirty="0" smtClean="0">
                <a:effectLst>
                  <a:outerShdw blurRad="38100" dist="38100" dir="2700000" algn="tl">
                    <a:srgbClr val="000000">
                      <a:alpha val="43137"/>
                    </a:srgbClr>
                  </a:outerShdw>
                </a:effectLst>
              </a:rPr>
              <a:t>sites</a:t>
            </a:r>
            <a:r>
              <a:rPr lang="en-GB" sz="2400" dirty="0" smtClean="0"/>
              <a:t> on which children can take up their free entitlement in a single day</a:t>
            </a:r>
            <a:endParaRPr lang="en-GB"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136904" cy="5832648"/>
          </a:xfrm>
        </p:spPr>
        <p:txBody>
          <a:bodyPr/>
          <a:lstStyle/>
          <a:p>
            <a:pPr>
              <a:defRPr/>
            </a:pPr>
            <a:r>
              <a:rPr lang="en-GB" dirty="0" smtClean="0"/>
              <a:t>Children will not be able to access more than ten hours of funded provision in one day.</a:t>
            </a:r>
          </a:p>
          <a:p>
            <a:pPr>
              <a:defRPr/>
            </a:pPr>
            <a:r>
              <a:rPr lang="en-GB" dirty="0" smtClean="0"/>
              <a:t>Minimum </a:t>
            </a:r>
            <a:r>
              <a:rPr lang="en-GB" smtClean="0"/>
              <a:t>2.5 &gt; </a:t>
            </a:r>
            <a:r>
              <a:rPr lang="en-GB" dirty="0" smtClean="0"/>
              <a:t>negotiable.</a:t>
            </a:r>
          </a:p>
          <a:p>
            <a:pPr>
              <a:defRPr/>
            </a:pPr>
            <a:r>
              <a:rPr lang="en-GB" dirty="0" smtClean="0"/>
              <a:t>Develop a model agreement template.</a:t>
            </a:r>
          </a:p>
          <a:p>
            <a:pPr>
              <a:defRPr/>
            </a:pPr>
            <a:r>
              <a:rPr lang="en-GB" dirty="0" smtClean="0"/>
              <a:t>Changes to the regulations and the statutory guidance will apply to both the universal and extended entitlement.</a:t>
            </a:r>
          </a:p>
          <a:p>
            <a:pPr>
              <a:defRPr/>
            </a:pPr>
            <a:r>
              <a:rPr lang="en-GB" dirty="0"/>
              <a:t>The government wants to encourage providers to establish </a:t>
            </a:r>
            <a:r>
              <a:rPr lang="en-GB" dirty="0" smtClean="0"/>
              <a:t>partnerships.</a:t>
            </a:r>
          </a:p>
          <a:p>
            <a:pPr>
              <a:defRPr/>
            </a:pP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smtClean="0">
                <a:ea typeface="ＭＳ Ｐゴシック" pitchFamily="34" charset="-128"/>
              </a:rPr>
              <a:t>Free early education</a:t>
            </a:r>
          </a:p>
        </p:txBody>
      </p:sp>
      <p:sp>
        <p:nvSpPr>
          <p:cNvPr id="8195" name="Content Placeholder 2"/>
          <p:cNvSpPr>
            <a:spLocks noGrp="1"/>
          </p:cNvSpPr>
          <p:nvPr>
            <p:ph idx="1"/>
          </p:nvPr>
        </p:nvSpPr>
        <p:spPr>
          <a:xfrm>
            <a:off x="457200" y="1412776"/>
            <a:ext cx="8362950" cy="4302224"/>
          </a:xfrm>
        </p:spPr>
        <p:txBody>
          <a:bodyPr/>
          <a:lstStyle/>
          <a:p>
            <a:pPr marL="0" indent="0">
              <a:buFontTx/>
              <a:buNone/>
            </a:pPr>
            <a:r>
              <a:rPr lang="en-GB" altLang="en-US" sz="2800" dirty="0" smtClean="0">
                <a:ea typeface="ＭＳ Ｐゴシック" pitchFamily="34" charset="-128"/>
              </a:rPr>
              <a:t>Government funding - deliver 15 or 30 hours a week of free, high quality, flexible early education and childcare. It is not intended to fund the cost of consumables or additional services. </a:t>
            </a:r>
          </a:p>
          <a:p>
            <a:pPr marL="0" indent="0">
              <a:buFontTx/>
              <a:buNone/>
            </a:pPr>
            <a:r>
              <a:rPr lang="en-GB" altLang="en-US" sz="2800" dirty="0" smtClean="0">
                <a:ea typeface="ＭＳ Ｐゴシック" pitchFamily="34" charset="-128"/>
              </a:rPr>
              <a:t>The government believes it is right to put in place a ‘grace period’ for families whose circumstances change, so that they can retain their childcare place if the parents become ineligible for the extended entitlement.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Funding</a:t>
            </a:r>
            <a:endParaRPr lang="en-GB" dirty="0"/>
          </a:p>
        </p:txBody>
      </p:sp>
      <p:sp>
        <p:nvSpPr>
          <p:cNvPr id="3" name="Content Placeholder 2"/>
          <p:cNvSpPr>
            <a:spLocks noGrp="1"/>
          </p:cNvSpPr>
          <p:nvPr>
            <p:ph idx="1"/>
          </p:nvPr>
        </p:nvSpPr>
        <p:spPr>
          <a:xfrm>
            <a:off x="457200" y="1484784"/>
            <a:ext cx="8229600" cy="4230216"/>
          </a:xfrm>
        </p:spPr>
        <p:txBody>
          <a:bodyPr/>
          <a:lstStyle/>
          <a:p>
            <a:r>
              <a:rPr lang="en-GB" dirty="0" smtClean="0"/>
              <a:t>Government are changing the national funding arrangements to support priorities of fairness, 30 hours delivery, improving provision for SEND.</a:t>
            </a:r>
          </a:p>
          <a:p>
            <a:r>
              <a:rPr lang="en-GB" dirty="0" smtClean="0"/>
              <a:t>Solihull will need to change our funding arrangements – for 1 April 2017 – </a:t>
            </a:r>
          </a:p>
          <a:p>
            <a:pPr marL="0" indent="0" algn="ctr">
              <a:buNone/>
            </a:pPr>
            <a:r>
              <a:rPr lang="en-GB" dirty="0"/>
              <a:t> </a:t>
            </a:r>
            <a:r>
              <a:rPr lang="en-GB" dirty="0" smtClean="0"/>
              <a:t>  with your consent</a:t>
            </a:r>
            <a:endParaRPr lang="en-GB" dirty="0"/>
          </a:p>
        </p:txBody>
      </p:sp>
    </p:spTree>
    <p:extLst>
      <p:ext uri="{BB962C8B-B14F-4D97-AF65-F5344CB8AC3E}">
        <p14:creationId xmlns:p14="http://schemas.microsoft.com/office/powerpoint/2010/main" val="235430932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1119</TotalTime>
  <Words>3686</Words>
  <Application>Microsoft Office PowerPoint</Application>
  <PresentationFormat>On-screen Show (4:3)</PresentationFormat>
  <Paragraphs>257</Paragraphs>
  <Slides>32</Slides>
  <Notes>24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The Early Years Entitlement  15/11/16</vt:lpstr>
      <vt:lpstr>Overview [6.30-7.30pm]</vt:lpstr>
      <vt:lpstr>What is the Early Years Entitlement?</vt:lpstr>
      <vt:lpstr>30 hours eligibility </vt:lpstr>
      <vt:lpstr>30 hour free childcare entitlement: delivery model  Government consultation response </vt:lpstr>
      <vt:lpstr>DfE Consultation response… November 2016</vt:lpstr>
      <vt:lpstr>PowerPoint Presentation</vt:lpstr>
      <vt:lpstr>Free early education</vt:lpstr>
      <vt:lpstr>Funding</vt:lpstr>
      <vt:lpstr>PowerPoint Presentation</vt:lpstr>
      <vt:lpstr>PowerPoint Presentation</vt:lpstr>
      <vt:lpstr>PowerPoint Presentation</vt:lpstr>
      <vt:lpstr>Solihull LA position -1</vt:lpstr>
      <vt:lpstr>PowerPoint Presentation</vt:lpstr>
      <vt:lpstr>Solihull LA position 2</vt:lpstr>
      <vt:lpstr>Solihull LFF – Key questions</vt:lpstr>
      <vt:lpstr>Solihull LFF – about Solihull</vt:lpstr>
      <vt:lpstr>Solihull LFF – what Forum thought</vt:lpstr>
      <vt:lpstr>Solihull LFF – what Forum agreed</vt:lpstr>
      <vt:lpstr>Solihull LFF – what this means</vt:lpstr>
      <vt:lpstr>Solihull LFF – what next</vt:lpstr>
      <vt:lpstr>SEND</vt:lpstr>
      <vt:lpstr>Provider portal </vt:lpstr>
      <vt:lpstr>Provider portal - benefits</vt:lpstr>
      <vt:lpstr>Provider portal – next steps</vt:lpstr>
      <vt:lpstr>EYPP 3 &amp; 4 y/os </vt:lpstr>
      <vt:lpstr>Childcare Works</vt:lpstr>
      <vt:lpstr>Next steps</vt:lpstr>
      <vt:lpstr>Regulations and guidance</vt:lpstr>
      <vt:lpstr>Further consultation</vt:lpstr>
      <vt:lpstr>DfE early years consultations/ responses </vt:lpstr>
      <vt:lpstr>School forum reps</vt:lpstr>
    </vt:vector>
  </TitlesOfParts>
  <Company>Solihull MBC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Strategic Services</dc:creator>
  <cp:lastModifiedBy>MS Exchange Admin</cp:lastModifiedBy>
  <cp:revision>74</cp:revision>
  <dcterms:created xsi:type="dcterms:W3CDTF">2008-04-18T14:49:55Z</dcterms:created>
  <dcterms:modified xsi:type="dcterms:W3CDTF">2016-11-24T13:48:43Z</dcterms:modified>
</cp:coreProperties>
</file>