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73" r:id="rId3"/>
    <p:sldId id="275" r:id="rId4"/>
    <p:sldId id="274" r:id="rId5"/>
    <p:sldId id="257" r:id="rId6"/>
    <p:sldId id="259" r:id="rId7"/>
    <p:sldId id="258" r:id="rId8"/>
    <p:sldId id="260" r:id="rId9"/>
    <p:sldId id="261" r:id="rId10"/>
    <p:sldId id="262" r:id="rId11"/>
    <p:sldId id="263" r:id="rId12"/>
    <p:sldId id="264" r:id="rId13"/>
    <p:sldId id="265" r:id="rId14"/>
    <p:sldId id="266" r:id="rId15"/>
    <p:sldId id="269" r:id="rId16"/>
    <p:sldId id="270" r:id="rId17"/>
    <p:sldId id="271" r:id="rId18"/>
    <p:sldId id="267" r:id="rId19"/>
    <p:sldId id="268"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02"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88395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62692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4138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284401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419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274788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2158027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4469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10815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BF24-2127-457E-A5C5-874C02198269}" type="datetimeFigureOut">
              <a:rPr lang="en-GB" smtClean="0"/>
              <a:t>24/06/2016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293900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DBF24-2127-457E-A5C5-874C02198269}" type="datetimeFigureOut">
              <a:rPr lang="en-GB" smtClean="0"/>
              <a:t>24/06/2016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20061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CDBF24-2127-457E-A5C5-874C02198269}" type="datetimeFigureOut">
              <a:rPr lang="en-GB" smtClean="0"/>
              <a:t>24/06/2016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393022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CDBF24-2127-457E-A5C5-874C02198269}" type="datetimeFigureOut">
              <a:rPr lang="en-GB" smtClean="0"/>
              <a:t>24/06/2016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391086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DBF24-2127-457E-A5C5-874C02198269}" type="datetimeFigureOut">
              <a:rPr lang="en-GB" smtClean="0"/>
              <a:t>24/06/2016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297567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BF24-2127-457E-A5C5-874C02198269}" type="datetimeFigureOut">
              <a:rPr lang="en-GB" smtClean="0"/>
              <a:t>24/06/2016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285822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BF24-2127-457E-A5C5-874C02198269}" type="datetimeFigureOut">
              <a:rPr lang="en-GB" smtClean="0"/>
              <a:t>24/06/2016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5D628F-6BC3-4304-B315-06453AEADC6A}" type="slidenum">
              <a:rPr lang="en-GB" smtClean="0"/>
              <a:t>‹#›</a:t>
            </a:fld>
            <a:endParaRPr lang="en-GB"/>
          </a:p>
        </p:txBody>
      </p:sp>
    </p:spTree>
    <p:extLst>
      <p:ext uri="{BB962C8B-B14F-4D97-AF65-F5344CB8AC3E}">
        <p14:creationId xmlns:p14="http://schemas.microsoft.com/office/powerpoint/2010/main" val="421283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CDBF24-2127-457E-A5C5-874C02198269}" type="datetimeFigureOut">
              <a:rPr lang="en-GB" smtClean="0"/>
              <a:t>24/06/2016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95D628F-6BC3-4304-B315-06453AEADC6A}" type="slidenum">
              <a:rPr lang="en-GB" smtClean="0"/>
              <a:t>‹#›</a:t>
            </a:fld>
            <a:endParaRPr lang="en-GB"/>
          </a:p>
        </p:txBody>
      </p:sp>
    </p:spTree>
    <p:extLst>
      <p:ext uri="{BB962C8B-B14F-4D97-AF65-F5344CB8AC3E}">
        <p14:creationId xmlns:p14="http://schemas.microsoft.com/office/powerpoint/2010/main" val="11769698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source=images&amp;cd=&amp;cad=rja&amp;uact=8&amp;ved=0ahUKEwjcrNPv3aXNAhVFWRoKHYtADNMQjRwIBw&amp;url=http://www.slideshare.net/iamprotik/education-system-in-usa&amp;bvm=bv.124272578,d.d2s&amp;psig=AFQjCNEqXrxWn2QZQ0tkRfJ5mupRzJIR7Q&amp;ust=1465932268999229"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Assessment and Planning  in RE</a:t>
            </a:r>
            <a:endParaRPr lang="en-GB" dirty="0"/>
          </a:p>
        </p:txBody>
      </p:sp>
      <p:sp>
        <p:nvSpPr>
          <p:cNvPr id="3" name="Subtitle 2"/>
          <p:cNvSpPr>
            <a:spLocks noGrp="1"/>
          </p:cNvSpPr>
          <p:nvPr>
            <p:ph type="subTitle" idx="1"/>
          </p:nvPr>
        </p:nvSpPr>
        <p:spPr/>
        <p:txBody>
          <a:bodyPr/>
          <a:lstStyle/>
          <a:p>
            <a:r>
              <a:rPr lang="en-GB" dirty="0" smtClean="0"/>
              <a:t> </a:t>
            </a:r>
            <a:r>
              <a:rPr lang="en-GB" dirty="0" smtClean="0"/>
              <a:t>Simon </a:t>
            </a:r>
            <a:r>
              <a:rPr lang="en-GB" dirty="0" smtClean="0"/>
              <a:t>Bennett – RE Adviser</a:t>
            </a:r>
            <a:endParaRPr lang="en-GB" dirty="0"/>
          </a:p>
        </p:txBody>
      </p:sp>
    </p:spTree>
    <p:extLst>
      <p:ext uri="{BB962C8B-B14F-4D97-AF65-F5344CB8AC3E}">
        <p14:creationId xmlns:p14="http://schemas.microsoft.com/office/powerpoint/2010/main" val="286385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a:xfrm>
            <a:off x="677334" y="1364776"/>
            <a:ext cx="8596668" cy="5049671"/>
          </a:xfrm>
        </p:spPr>
        <p:txBody>
          <a:bodyPr/>
          <a:lstStyle/>
          <a:p>
            <a:pPr marL="0" indent="0">
              <a:buNone/>
            </a:pPr>
            <a:r>
              <a:rPr lang="en-GB" dirty="0"/>
              <a:t> </a:t>
            </a:r>
          </a:p>
          <a:p>
            <a:r>
              <a:rPr lang="en-GB" sz="2400" dirty="0"/>
              <a:t>Clear feedback with explanations of strengths and weaknesses can help direct pupils’ attention towards the gaps in their knowledge, understanding and skills that are worth developing in order that they can grow in (a) their awareness of themselves and the world around them, (b) their sense of the most important questions they need to face in life and (c) the depth of their reflection on the values and commitments that they live by.</a:t>
            </a:r>
          </a:p>
          <a:p>
            <a:endParaRPr lang="en-GB" dirty="0"/>
          </a:p>
        </p:txBody>
      </p:sp>
    </p:spTree>
    <p:extLst>
      <p:ext uri="{BB962C8B-B14F-4D97-AF65-F5344CB8AC3E}">
        <p14:creationId xmlns:p14="http://schemas.microsoft.com/office/powerpoint/2010/main" val="1688194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a:t>N</a:t>
            </a:r>
            <a:r>
              <a:rPr lang="en-GB" dirty="0" smtClean="0"/>
              <a:t>ational Picture</a:t>
            </a:r>
            <a:endParaRPr lang="en-GB" dirty="0"/>
          </a:p>
        </p:txBody>
      </p:sp>
      <p:sp>
        <p:nvSpPr>
          <p:cNvPr id="3" name="Content Placeholder 2"/>
          <p:cNvSpPr>
            <a:spLocks noGrp="1"/>
          </p:cNvSpPr>
          <p:nvPr>
            <p:ph idx="1"/>
          </p:nvPr>
        </p:nvSpPr>
        <p:spPr/>
        <p:txBody>
          <a:bodyPr>
            <a:normAutofit lnSpcReduction="10000"/>
          </a:bodyPr>
          <a:lstStyle/>
          <a:p>
            <a:r>
              <a:rPr lang="en-GB" sz="2000" dirty="0" smtClean="0"/>
              <a:t>In February and march St Gabriel's trust got the good and the bad from the Re world together and then consulted about assessment in RE. They are that there is an urgent need for a beyond-levels model for RE.</a:t>
            </a:r>
          </a:p>
          <a:p>
            <a:r>
              <a:rPr lang="en-GB" sz="2000" dirty="0" smtClean="0"/>
              <a:t>Three areas of exploration were identified:</a:t>
            </a:r>
          </a:p>
          <a:p>
            <a:r>
              <a:rPr lang="en-GB" sz="2000" dirty="0" smtClean="0"/>
              <a:t>A. Use of bloom’s taxonomy</a:t>
            </a:r>
          </a:p>
          <a:p>
            <a:r>
              <a:rPr lang="en-GB" sz="2000" dirty="0" smtClean="0"/>
              <a:t>B. SOLO taxonomy</a:t>
            </a:r>
          </a:p>
          <a:p>
            <a:r>
              <a:rPr lang="en-GB" sz="2000" dirty="0" smtClean="0"/>
              <a:t>C. Religious and theological concepts and iterative statements of attainment</a:t>
            </a:r>
          </a:p>
          <a:p>
            <a:r>
              <a:rPr lang="en-GB" sz="2000" dirty="0" smtClean="0"/>
              <a:t>Two approaches looked at in detail were</a:t>
            </a:r>
          </a:p>
          <a:p>
            <a:r>
              <a:rPr lang="en-GB" sz="2000" dirty="0" smtClean="0"/>
              <a:t>A and C</a:t>
            </a:r>
          </a:p>
          <a:p>
            <a:endParaRPr lang="en-GB" dirty="0" smtClean="0"/>
          </a:p>
          <a:p>
            <a:endParaRPr lang="en-GB" dirty="0"/>
          </a:p>
        </p:txBody>
      </p:sp>
    </p:spTree>
    <p:extLst>
      <p:ext uri="{BB962C8B-B14F-4D97-AF65-F5344CB8AC3E}">
        <p14:creationId xmlns:p14="http://schemas.microsoft.com/office/powerpoint/2010/main" val="1946747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a:t>
            </a:r>
            <a:endParaRPr lang="en-GB" dirty="0"/>
          </a:p>
        </p:txBody>
      </p:sp>
      <p:sp>
        <p:nvSpPr>
          <p:cNvPr id="3" name="Content Placeholder 2"/>
          <p:cNvSpPr>
            <a:spLocks noGrp="1"/>
          </p:cNvSpPr>
          <p:nvPr>
            <p:ph idx="1"/>
          </p:nvPr>
        </p:nvSpPr>
        <p:spPr>
          <a:xfrm>
            <a:off x="1087395" y="1489878"/>
            <a:ext cx="8180173" cy="3057408"/>
          </a:xfrm>
        </p:spPr>
        <p:txBody>
          <a:bodyPr>
            <a:normAutofit fontScale="85000" lnSpcReduction="10000"/>
          </a:bodyPr>
          <a:lstStyle/>
          <a:p>
            <a:r>
              <a:rPr lang="en-GB" dirty="0" smtClean="0"/>
              <a:t>Working on a similar </a:t>
            </a:r>
            <a:r>
              <a:rPr lang="en-GB" dirty="0"/>
              <a:t>model to Geography Toolkit to be </a:t>
            </a:r>
            <a:r>
              <a:rPr lang="en-GB" dirty="0" smtClean="0"/>
              <a:t>published: </a:t>
            </a:r>
            <a:r>
              <a:rPr lang="en-GB" dirty="0"/>
              <a:t>	</a:t>
            </a:r>
            <a:endParaRPr lang="en-GB" dirty="0" smtClean="0"/>
          </a:p>
          <a:p>
            <a:endParaRPr lang="en-GB" dirty="0"/>
          </a:p>
          <a:p>
            <a:r>
              <a:rPr lang="en-GB" smtClean="0"/>
              <a:t>                                EY      KS1     </a:t>
            </a:r>
            <a:r>
              <a:rPr lang="en-GB" dirty="0"/>
              <a:t>	LKS2 </a:t>
            </a:r>
            <a:r>
              <a:rPr lang="en-GB" dirty="0" smtClean="0"/>
              <a:t>     </a:t>
            </a:r>
            <a:r>
              <a:rPr lang="en-GB" dirty="0"/>
              <a:t>	UKS2 </a:t>
            </a:r>
            <a:r>
              <a:rPr lang="en-GB" dirty="0" smtClean="0"/>
              <a:t>          </a:t>
            </a:r>
            <a:r>
              <a:rPr lang="en-GB" dirty="0"/>
              <a:t>	</a:t>
            </a:r>
            <a:r>
              <a:rPr lang="en-GB" dirty="0" smtClean="0"/>
              <a:t>KS3  </a:t>
            </a:r>
            <a:r>
              <a:rPr lang="en-GB" dirty="0"/>
              <a:t>	</a:t>
            </a:r>
            <a:r>
              <a:rPr lang="en-GB" smtClean="0"/>
              <a:t>         </a:t>
            </a:r>
            <a:r>
              <a:rPr lang="en-GB" dirty="0" smtClean="0"/>
              <a:t>GCSE </a:t>
            </a:r>
            <a:r>
              <a:rPr lang="en-GB" dirty="0"/>
              <a:t>	</a:t>
            </a:r>
          </a:p>
          <a:p>
            <a:r>
              <a:rPr lang="en-GB" dirty="0"/>
              <a:t>NCFRE 1</a:t>
            </a:r>
            <a:r>
              <a:rPr lang="en-GB" dirty="0" smtClean="0"/>
              <a:t>:</a:t>
            </a:r>
          </a:p>
          <a:p>
            <a:r>
              <a:rPr lang="en-GB" dirty="0" smtClean="0"/>
              <a:t> </a:t>
            </a:r>
            <a:r>
              <a:rPr lang="en-GB" dirty="0"/>
              <a:t>Knowledge 	</a:t>
            </a:r>
          </a:p>
          <a:p>
            <a:r>
              <a:rPr lang="en-GB" dirty="0"/>
              <a:t>NCFRE 2: </a:t>
            </a:r>
          </a:p>
          <a:p>
            <a:r>
              <a:rPr lang="en-GB" dirty="0"/>
              <a:t>Understanding 	</a:t>
            </a:r>
          </a:p>
          <a:p>
            <a:r>
              <a:rPr lang="en-GB" dirty="0"/>
              <a:t>NCFRE 3: </a:t>
            </a:r>
          </a:p>
          <a:p>
            <a:r>
              <a:rPr lang="en-GB" dirty="0"/>
              <a:t>Skills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130" y="2575710"/>
            <a:ext cx="5505708" cy="34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167" y="3274261"/>
            <a:ext cx="5826984" cy="22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130" y="3947214"/>
            <a:ext cx="5639058" cy="24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35676" y="4769708"/>
            <a:ext cx="7315199" cy="1200329"/>
          </a:xfrm>
          <a:prstGeom prst="rect">
            <a:avLst/>
          </a:prstGeom>
          <a:noFill/>
        </p:spPr>
        <p:txBody>
          <a:bodyPr wrap="square" rtlCol="0">
            <a:spAutoFit/>
          </a:bodyPr>
          <a:lstStyle/>
          <a:p>
            <a:r>
              <a:rPr lang="en-GB" sz="2400" dirty="0" smtClean="0"/>
              <a:t>The project is no longer funded and the work is with Mark </a:t>
            </a:r>
            <a:r>
              <a:rPr lang="en-GB" sz="2400" dirty="0" err="1" smtClean="0"/>
              <a:t>Chater</a:t>
            </a:r>
            <a:r>
              <a:rPr lang="en-GB" sz="2400" dirty="0" smtClean="0"/>
              <a:t> at </a:t>
            </a:r>
            <a:r>
              <a:rPr lang="en-GB" sz="2400" dirty="0" err="1" smtClean="0"/>
              <a:t>Culham</a:t>
            </a:r>
            <a:r>
              <a:rPr lang="en-GB" sz="2400" dirty="0" smtClean="0"/>
              <a:t> St Gabriel’s and we will see what comes of it</a:t>
            </a:r>
            <a:endParaRPr lang="en-GB" sz="2400" dirty="0"/>
          </a:p>
        </p:txBody>
      </p:sp>
    </p:spTree>
    <p:extLst>
      <p:ext uri="{BB962C8B-B14F-4D97-AF65-F5344CB8AC3E}">
        <p14:creationId xmlns:p14="http://schemas.microsoft.com/office/powerpoint/2010/main" val="231164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Solihull Agreed Syllabus</a:t>
            </a:r>
            <a:endParaRPr lang="en-GB" dirty="0"/>
          </a:p>
        </p:txBody>
      </p:sp>
      <p:sp>
        <p:nvSpPr>
          <p:cNvPr id="3" name="Content Placeholder 2"/>
          <p:cNvSpPr>
            <a:spLocks noGrp="1"/>
          </p:cNvSpPr>
          <p:nvPr>
            <p:ph idx="1"/>
          </p:nvPr>
        </p:nvSpPr>
        <p:spPr/>
        <p:txBody>
          <a:bodyPr/>
          <a:lstStyle/>
          <a:p>
            <a:r>
              <a:rPr lang="en-GB" sz="2400" dirty="0" smtClean="0"/>
              <a:t>Expectations at the end of each key stage</a:t>
            </a:r>
          </a:p>
          <a:p>
            <a:r>
              <a:rPr lang="en-GB" sz="2400" dirty="0" smtClean="0"/>
              <a:t>Division of progress through the terms emerging, secure and exceeded</a:t>
            </a:r>
          </a:p>
          <a:p>
            <a:r>
              <a:rPr lang="en-GB" sz="2400" dirty="0" smtClean="0"/>
              <a:t>In terms of a breakdown emerging equates to bottom 20%  secure to the majority 80% and exceeding top 20%</a:t>
            </a:r>
          </a:p>
          <a:p>
            <a:r>
              <a:rPr lang="en-GB" sz="2400" dirty="0" smtClean="0"/>
              <a:t>Examples are in the Agreed syllabus and hot off the press some examples linked to Islam and the core content</a:t>
            </a:r>
          </a:p>
          <a:p>
            <a:endParaRPr lang="en-GB" dirty="0"/>
          </a:p>
          <a:p>
            <a:endParaRPr lang="en-GB" dirty="0" smtClean="0"/>
          </a:p>
          <a:p>
            <a:endParaRPr lang="en-GB" dirty="0"/>
          </a:p>
        </p:txBody>
      </p:sp>
    </p:spTree>
    <p:extLst>
      <p:ext uri="{BB962C8B-B14F-4D97-AF65-F5344CB8AC3E}">
        <p14:creationId xmlns:p14="http://schemas.microsoft.com/office/powerpoint/2010/main" val="180480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Suggestions</a:t>
            </a:r>
            <a:endParaRPr lang="en-GB" dirty="0"/>
          </a:p>
        </p:txBody>
      </p:sp>
      <p:sp>
        <p:nvSpPr>
          <p:cNvPr id="3" name="Content Placeholder 2"/>
          <p:cNvSpPr>
            <a:spLocks noGrp="1"/>
          </p:cNvSpPr>
          <p:nvPr>
            <p:ph idx="1"/>
          </p:nvPr>
        </p:nvSpPr>
        <p:spPr>
          <a:xfrm>
            <a:off x="677334" y="2160590"/>
            <a:ext cx="8596668" cy="3993076"/>
          </a:xfrm>
        </p:spPr>
        <p:txBody>
          <a:bodyPr/>
          <a:lstStyle/>
          <a:p>
            <a:pPr marL="0" indent="0">
              <a:buNone/>
            </a:pPr>
            <a:r>
              <a:rPr lang="en-GB" sz="2800" dirty="0"/>
              <a:t>Some thoughts: </a:t>
            </a:r>
          </a:p>
          <a:p>
            <a:r>
              <a:rPr lang="en-GB" sz="2800" dirty="0" smtClean="0"/>
              <a:t>Create </a:t>
            </a:r>
            <a:r>
              <a:rPr lang="en-GB" sz="2800" dirty="0"/>
              <a:t>benchmark statements at the end of each year</a:t>
            </a:r>
          </a:p>
          <a:p>
            <a:r>
              <a:rPr lang="en-GB" sz="2800" dirty="0"/>
              <a:t>Create portfolio of work for pupils</a:t>
            </a:r>
          </a:p>
          <a:p>
            <a:r>
              <a:rPr lang="en-GB" sz="2800" dirty="0"/>
              <a:t>Create assessment wall with </a:t>
            </a:r>
            <a:r>
              <a:rPr lang="en-GB" sz="2800" dirty="0" smtClean="0"/>
              <a:t>post- </a:t>
            </a:r>
            <a:r>
              <a:rPr lang="en-GB" sz="2800" dirty="0"/>
              <a:t>its and comments </a:t>
            </a:r>
          </a:p>
          <a:p>
            <a:r>
              <a:rPr lang="en-GB" sz="2800" dirty="0" smtClean="0"/>
              <a:t>Create an audio record with pupil statements </a:t>
            </a:r>
            <a:endParaRPr lang="en-GB" sz="2800" dirty="0"/>
          </a:p>
        </p:txBody>
      </p:sp>
    </p:spTree>
    <p:extLst>
      <p:ext uri="{BB962C8B-B14F-4D97-AF65-F5344CB8AC3E}">
        <p14:creationId xmlns:p14="http://schemas.microsoft.com/office/powerpoint/2010/main" val="296997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E Adviser work\Assessment Training\IMG_0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288" y="-930189"/>
            <a:ext cx="10644203" cy="8422222"/>
          </a:xfrm>
          <a:prstGeom prst="rect">
            <a:avLst/>
          </a:prstGeom>
          <a:noFill/>
          <a:scene3d>
            <a:camera prst="isometricOffAxis2Left">
              <a:rot lat="1080000" lon="0" rev="120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41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E Adviser work\Assessment Training\IMG_00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7696200"/>
            <a:ext cx="31089600" cy="23317200"/>
          </a:xfrm>
          <a:prstGeom prst="rect">
            <a:avLst/>
          </a:prstGeom>
          <a:noFill/>
          <a:scene3d>
            <a:camera prst="orthographicFront">
              <a:rot lat="0" lon="0" rev="107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85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RE Adviser work\Assessment Training\IMG_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8229600"/>
            <a:ext cx="31089600" cy="2331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0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educationsysteminusa-160314072641/95/education-system-in-usa-12-638.jpg?cb=145794047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542" y="549486"/>
            <a:ext cx="9383842" cy="630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20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8000" dirty="0" smtClean="0"/>
              <a:t>What works well   - works!!</a:t>
            </a:r>
            <a:endParaRPr lang="en-GB" sz="8000"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632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and Plan for the Day </a:t>
            </a:r>
            <a:endParaRPr lang="en-GB" dirty="0"/>
          </a:p>
        </p:txBody>
      </p:sp>
      <p:sp>
        <p:nvSpPr>
          <p:cNvPr id="3" name="Content Placeholder 2"/>
          <p:cNvSpPr>
            <a:spLocks noGrp="1"/>
          </p:cNvSpPr>
          <p:nvPr>
            <p:ph idx="1"/>
          </p:nvPr>
        </p:nvSpPr>
        <p:spPr/>
        <p:txBody>
          <a:bodyPr/>
          <a:lstStyle/>
          <a:p>
            <a:r>
              <a:rPr lang="en-GB" sz="2800" dirty="0" smtClean="0"/>
              <a:t>Housekeeping</a:t>
            </a:r>
          </a:p>
          <a:p>
            <a:endParaRPr lang="en-GB" sz="2800" dirty="0" smtClean="0"/>
          </a:p>
          <a:p>
            <a:r>
              <a:rPr lang="en-GB" sz="2800" dirty="0" smtClean="0"/>
              <a:t>Visitors to the training </a:t>
            </a:r>
          </a:p>
          <a:p>
            <a:endParaRPr lang="en-GB" dirty="0"/>
          </a:p>
        </p:txBody>
      </p:sp>
    </p:spTree>
    <p:extLst>
      <p:ext uri="{BB962C8B-B14F-4D97-AF65-F5344CB8AC3E}">
        <p14:creationId xmlns:p14="http://schemas.microsoft.com/office/powerpoint/2010/main" val="417723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Options for the Day </a:t>
            </a:r>
            <a:endParaRPr lang="en-GB" dirty="0"/>
          </a:p>
        </p:txBody>
      </p:sp>
      <p:sp>
        <p:nvSpPr>
          <p:cNvPr id="5" name="Content Placeholder 4"/>
          <p:cNvSpPr>
            <a:spLocks noGrp="1"/>
          </p:cNvSpPr>
          <p:nvPr>
            <p:ph idx="1"/>
          </p:nvPr>
        </p:nvSpPr>
        <p:spPr/>
        <p:txBody>
          <a:bodyPr>
            <a:normAutofit lnSpcReduction="10000"/>
          </a:bodyPr>
          <a:lstStyle/>
          <a:p>
            <a:r>
              <a:rPr lang="en-GB" sz="3600" dirty="0" smtClean="0"/>
              <a:t>Continue planning units of work using the  enquiry   cycle</a:t>
            </a:r>
          </a:p>
          <a:p>
            <a:r>
              <a:rPr lang="en-GB" sz="3600" dirty="0" smtClean="0"/>
              <a:t>Create some assessment linked to units of work using emerge , secure and exceed</a:t>
            </a:r>
          </a:p>
          <a:p>
            <a:r>
              <a:rPr lang="en-GB" sz="3600" dirty="0" smtClean="0"/>
              <a:t>Create assessment slinked to your own school system</a:t>
            </a:r>
            <a:endParaRPr lang="en-GB" sz="3600" dirty="0"/>
          </a:p>
        </p:txBody>
      </p:sp>
    </p:spTree>
    <p:extLst>
      <p:ext uri="{BB962C8B-B14F-4D97-AF65-F5344CB8AC3E}">
        <p14:creationId xmlns:p14="http://schemas.microsoft.com/office/powerpoint/2010/main" val="51709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Visitors</a:t>
            </a:r>
            <a:endParaRPr lang="en-GB" dirty="0"/>
          </a:p>
        </p:txBody>
      </p:sp>
      <p:sp>
        <p:nvSpPr>
          <p:cNvPr id="3" name="Content Placeholder 2"/>
          <p:cNvSpPr>
            <a:spLocks noGrp="1"/>
          </p:cNvSpPr>
          <p:nvPr>
            <p:ph idx="1"/>
          </p:nvPr>
        </p:nvSpPr>
        <p:spPr/>
        <p:txBody>
          <a:bodyPr>
            <a:normAutofit fontScale="92500"/>
          </a:bodyPr>
          <a:lstStyle/>
          <a:p>
            <a:r>
              <a:rPr lang="en-GB" sz="2400" dirty="0" smtClean="0"/>
              <a:t>9.30   </a:t>
            </a:r>
            <a:r>
              <a:rPr lang="en-GB" sz="2400" dirty="0" err="1" smtClean="0"/>
              <a:t>Atallah</a:t>
            </a:r>
            <a:r>
              <a:rPr lang="en-GB" sz="2400" dirty="0" smtClean="0"/>
              <a:t> Fitzgerald  -  Muslim Faith community in Solihull</a:t>
            </a:r>
          </a:p>
          <a:p>
            <a:r>
              <a:rPr lang="en-GB" sz="2400" dirty="0" smtClean="0"/>
              <a:t>10.00  Ashok </a:t>
            </a:r>
            <a:r>
              <a:rPr lang="en-GB" sz="2400" dirty="0" err="1" smtClean="0"/>
              <a:t>Bardwhara</a:t>
            </a:r>
            <a:r>
              <a:rPr lang="en-GB" sz="2400" dirty="0" smtClean="0"/>
              <a:t>  -   Hindu Faith community – linked to the Shree Ram </a:t>
            </a:r>
            <a:r>
              <a:rPr lang="en-GB" sz="2400" dirty="0" err="1"/>
              <a:t>M</a:t>
            </a:r>
            <a:r>
              <a:rPr lang="en-GB" sz="2400" dirty="0" err="1" smtClean="0"/>
              <a:t>andir</a:t>
            </a:r>
            <a:r>
              <a:rPr lang="en-GB" sz="2400" dirty="0" smtClean="0"/>
              <a:t> on the </a:t>
            </a:r>
            <a:r>
              <a:rPr lang="en-GB" sz="2400" dirty="0" err="1" smtClean="0"/>
              <a:t>Walford</a:t>
            </a:r>
            <a:r>
              <a:rPr lang="en-GB" sz="2400" dirty="0" smtClean="0"/>
              <a:t> Road Sparkbrook   </a:t>
            </a:r>
          </a:p>
          <a:p>
            <a:r>
              <a:rPr lang="en-GB" sz="2400" dirty="0" smtClean="0"/>
              <a:t>10.30  Rabbi Pink – Jewish faith community in Solihull</a:t>
            </a:r>
          </a:p>
          <a:p>
            <a:r>
              <a:rPr lang="en-GB" sz="2400" dirty="0" smtClean="0"/>
              <a:t>11.00  Christine </a:t>
            </a:r>
            <a:r>
              <a:rPr lang="en-GB" sz="2400" dirty="0" err="1" smtClean="0"/>
              <a:t>Boyett</a:t>
            </a:r>
            <a:r>
              <a:rPr lang="en-GB" sz="2400" dirty="0" smtClean="0"/>
              <a:t>  and </a:t>
            </a:r>
            <a:r>
              <a:rPr lang="en-GB" sz="2400" dirty="0" err="1"/>
              <a:t>Semira</a:t>
            </a:r>
            <a:r>
              <a:rPr lang="en-GB" sz="2400" dirty="0"/>
              <a:t> </a:t>
            </a:r>
            <a:r>
              <a:rPr lang="en-GB" sz="2400" dirty="0" err="1"/>
              <a:t>Manaseki</a:t>
            </a:r>
            <a:r>
              <a:rPr lang="en-GB" sz="2400"/>
              <a:t>-Holland</a:t>
            </a:r>
            <a:r>
              <a:rPr lang="en-GB" sz="2400" smtClean="0"/>
              <a:t> </a:t>
            </a:r>
            <a:r>
              <a:rPr lang="en-GB" sz="2400" dirty="0" smtClean="0"/>
              <a:t>– Baha'i faith in Solihull</a:t>
            </a:r>
          </a:p>
          <a:p>
            <a:r>
              <a:rPr lang="en-GB" sz="2400" dirty="0" smtClean="0"/>
              <a:t>2.30   </a:t>
            </a:r>
            <a:r>
              <a:rPr lang="en-GB" sz="2400" dirty="0" err="1" smtClean="0"/>
              <a:t>Ajahn</a:t>
            </a:r>
            <a:r>
              <a:rPr lang="en-GB" sz="2400" dirty="0" smtClean="0"/>
              <a:t> </a:t>
            </a:r>
            <a:r>
              <a:rPr lang="en-GB" sz="2400" dirty="0" err="1" smtClean="0"/>
              <a:t>Manapo</a:t>
            </a:r>
            <a:r>
              <a:rPr lang="en-GB" sz="2400" dirty="0" smtClean="0"/>
              <a:t>  – Buddhist monk from the  </a:t>
            </a:r>
            <a:r>
              <a:rPr lang="en-GB" sz="2400" dirty="0"/>
              <a:t>F</a:t>
            </a:r>
            <a:r>
              <a:rPr lang="en-GB" sz="2400" dirty="0" smtClean="0"/>
              <a:t>orest </a:t>
            </a:r>
            <a:r>
              <a:rPr lang="en-GB" sz="2400" dirty="0"/>
              <a:t>H</a:t>
            </a:r>
            <a:r>
              <a:rPr lang="en-GB" sz="2400" dirty="0" smtClean="0"/>
              <a:t>ermitage near Warwick</a:t>
            </a:r>
          </a:p>
          <a:p>
            <a:endParaRPr lang="en-GB" dirty="0"/>
          </a:p>
        </p:txBody>
      </p:sp>
    </p:spTree>
    <p:extLst>
      <p:ext uri="{BB962C8B-B14F-4D97-AF65-F5344CB8AC3E}">
        <p14:creationId xmlns:p14="http://schemas.microsoft.com/office/powerpoint/2010/main" val="48853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a:t>
            </a:r>
            <a:endParaRPr lang="en-GB" dirty="0"/>
          </a:p>
        </p:txBody>
      </p:sp>
      <p:sp>
        <p:nvSpPr>
          <p:cNvPr id="3" name="Content Placeholder 2"/>
          <p:cNvSpPr>
            <a:spLocks noGrp="1"/>
          </p:cNvSpPr>
          <p:nvPr>
            <p:ph idx="1"/>
          </p:nvPr>
        </p:nvSpPr>
        <p:spPr/>
        <p:txBody>
          <a:bodyPr>
            <a:normAutofit/>
          </a:bodyPr>
          <a:lstStyle/>
          <a:p>
            <a:r>
              <a:rPr lang="en-GB" sz="2400" dirty="0" smtClean="0"/>
              <a:t>To make you aware of some of the faith groups in the local area and how they can support you in the delivery of RE</a:t>
            </a:r>
          </a:p>
          <a:p>
            <a:r>
              <a:rPr lang="en-GB" sz="2400" dirty="0" smtClean="0"/>
              <a:t>To work on some short and long term plans for RE in our own school</a:t>
            </a:r>
          </a:p>
          <a:p>
            <a:r>
              <a:rPr lang="en-GB" sz="2400" dirty="0" smtClean="0"/>
              <a:t>To think about how RE and assessment can be delivered  in our own school</a:t>
            </a:r>
          </a:p>
          <a:p>
            <a:r>
              <a:rPr lang="en-GB" sz="2400" dirty="0" smtClean="0"/>
              <a:t>To become more familiar with the new agreed syllabus and the conceptual approach</a:t>
            </a:r>
            <a:endParaRPr lang="en-GB" sz="2400" dirty="0"/>
          </a:p>
        </p:txBody>
      </p:sp>
    </p:spTree>
    <p:extLst>
      <p:ext uri="{BB962C8B-B14F-4D97-AF65-F5344CB8AC3E}">
        <p14:creationId xmlns:p14="http://schemas.microsoft.com/office/powerpoint/2010/main" val="197640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Should we be assessing in RE?</a:t>
            </a:r>
            <a:endParaRPr lang="en-GB" dirty="0"/>
          </a:p>
        </p:txBody>
      </p:sp>
      <p:sp>
        <p:nvSpPr>
          <p:cNvPr id="3" name="Content Placeholder 2"/>
          <p:cNvSpPr>
            <a:spLocks noGrp="1"/>
          </p:cNvSpPr>
          <p:nvPr>
            <p:ph idx="1"/>
          </p:nvPr>
        </p:nvSpPr>
        <p:spPr/>
        <p:txBody>
          <a:bodyPr>
            <a:normAutofit/>
          </a:bodyPr>
          <a:lstStyle/>
          <a:p>
            <a:r>
              <a:rPr lang="en-GB" sz="2800" dirty="0" smtClean="0"/>
              <a:t>We cannot really assess in RE as we are dealing with ethereal and spiritual matters that go beyond a grade or level.</a:t>
            </a:r>
          </a:p>
          <a:p>
            <a:r>
              <a:rPr lang="en-GB" sz="2800" dirty="0" smtClean="0"/>
              <a:t>How can you assess someone’s beliefs or  someone’s spiritual progress? Or even should you?  </a:t>
            </a:r>
          </a:p>
          <a:p>
            <a:endParaRPr lang="en-GB" sz="2800" dirty="0"/>
          </a:p>
          <a:p>
            <a:r>
              <a:rPr lang="en-GB" sz="2800" dirty="0" smtClean="0"/>
              <a:t>Is this an acceptable response?</a:t>
            </a:r>
            <a:endParaRPr lang="en-GB" sz="2800" dirty="0"/>
          </a:p>
          <a:p>
            <a:endParaRPr lang="en-GB" dirty="0" smtClean="0"/>
          </a:p>
        </p:txBody>
      </p:sp>
    </p:spTree>
    <p:extLst>
      <p:ext uri="{BB962C8B-B14F-4D97-AF65-F5344CB8AC3E}">
        <p14:creationId xmlns:p14="http://schemas.microsoft.com/office/powerpoint/2010/main" val="259961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Rationale</a:t>
            </a:r>
            <a:endParaRPr lang="en-GB" dirty="0"/>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noAutofit/>
          </a:bodyPr>
          <a:lstStyle/>
          <a:p>
            <a:r>
              <a:rPr lang="en-GB" sz="2400" dirty="0"/>
              <a:t>It is </a:t>
            </a:r>
            <a:r>
              <a:rPr lang="en-GB" sz="2400" dirty="0" smtClean="0"/>
              <a:t>important </a:t>
            </a:r>
            <a:r>
              <a:rPr lang="en-GB" sz="2400" dirty="0"/>
              <a:t>to link assessment of attainment and progress in RE to those aims of the subject that relate to pupils’ developing </a:t>
            </a:r>
            <a:r>
              <a:rPr lang="en-GB" sz="2400" b="1" i="1" dirty="0"/>
              <a:t>knowledge</a:t>
            </a:r>
            <a:r>
              <a:rPr lang="en-GB" sz="2400" dirty="0"/>
              <a:t> of the key subject matter and of their ability to </a:t>
            </a:r>
            <a:r>
              <a:rPr lang="en-GB" sz="2400" b="1" i="1" dirty="0"/>
              <a:t>understand</a:t>
            </a:r>
            <a:r>
              <a:rPr lang="en-GB" sz="2400" dirty="0"/>
              <a:t> and </a:t>
            </a:r>
            <a:r>
              <a:rPr lang="en-GB" sz="2400" b="1" i="1" dirty="0"/>
              <a:t>evaluate</a:t>
            </a:r>
            <a:r>
              <a:rPr lang="en-GB" sz="2400" dirty="0"/>
              <a:t> it.</a:t>
            </a:r>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normAutofit lnSpcReduction="10000"/>
          </a:bodyPr>
          <a:lstStyle/>
          <a:p>
            <a:r>
              <a:rPr lang="en-GB" sz="2400" dirty="0"/>
              <a:t>For RE, attitudes of curiosity in exploring the ideas of religion and belief and willingness to listen to and consider others’ points of view in a spirit of fairness, should also be part of the assessment of learning.</a:t>
            </a:r>
          </a:p>
          <a:p>
            <a:endParaRPr lang="en-GB" dirty="0"/>
          </a:p>
        </p:txBody>
      </p:sp>
    </p:spTree>
    <p:extLst>
      <p:ext uri="{BB962C8B-B14F-4D97-AF65-F5344CB8AC3E}">
        <p14:creationId xmlns:p14="http://schemas.microsoft.com/office/powerpoint/2010/main" val="10955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Rationale</a:t>
            </a:r>
            <a:endParaRPr lang="en-GB" dirty="0"/>
          </a:p>
        </p:txBody>
      </p:sp>
      <p:sp>
        <p:nvSpPr>
          <p:cNvPr id="4" name="Content Placeholder 3"/>
          <p:cNvSpPr>
            <a:spLocks noGrp="1"/>
          </p:cNvSpPr>
          <p:nvPr>
            <p:ph idx="1"/>
          </p:nvPr>
        </p:nvSpPr>
        <p:spPr/>
        <p:txBody>
          <a:bodyPr>
            <a:normAutofit fontScale="92500" lnSpcReduction="10000"/>
          </a:bodyPr>
          <a:lstStyle/>
          <a:p>
            <a:r>
              <a:rPr lang="en-GB" sz="3200" dirty="0"/>
              <a:t>In RE, as for other subjects, assessment can only be made of what pupils actually communicate. There may be all sorts of progress going on in pupils’ minds, and a self-assessment exercise may bring out some of this, but unless newly gained knowledge and understanding is in some way </a:t>
            </a:r>
            <a:r>
              <a:rPr lang="en-GB" sz="3200" i="1" dirty="0"/>
              <a:t>communicated</a:t>
            </a:r>
            <a:r>
              <a:rPr lang="en-GB" sz="3200" dirty="0"/>
              <a:t>, teachers and pupils’ peers will not be able to comment.</a:t>
            </a:r>
          </a:p>
          <a:p>
            <a:endParaRPr lang="en-GB" dirty="0"/>
          </a:p>
        </p:txBody>
      </p:sp>
    </p:spTree>
    <p:extLst>
      <p:ext uri="{BB962C8B-B14F-4D97-AF65-F5344CB8AC3E}">
        <p14:creationId xmlns:p14="http://schemas.microsoft.com/office/powerpoint/2010/main" val="3995927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688757"/>
          </a:xfrm>
        </p:spPr>
        <p:txBody>
          <a:bodyPr>
            <a:normAutofit fontScale="90000"/>
          </a:bodyPr>
          <a:lstStyle/>
          <a:p>
            <a:r>
              <a:rPr lang="en-GB" dirty="0" smtClean="0"/>
              <a:t>Attainment Targets AT 1 and AT 2  learning about and  learning from    -   where have they gone?</a:t>
            </a:r>
            <a:endParaRPr lang="en-GB" dirty="0"/>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normAutofit/>
          </a:bodyPr>
          <a:lstStyle/>
          <a:p>
            <a:r>
              <a:rPr lang="en-GB" dirty="0" smtClean="0"/>
              <a:t>They continue </a:t>
            </a:r>
            <a:r>
              <a:rPr lang="en-GB" dirty="0"/>
              <a:t>to be important </a:t>
            </a:r>
            <a:r>
              <a:rPr lang="en-GB" dirty="0" smtClean="0"/>
              <a:t>despite their omission from the 2103 REC recommendations  </a:t>
            </a:r>
            <a:r>
              <a:rPr lang="en-GB" dirty="0"/>
              <a:t>pupils </a:t>
            </a:r>
            <a:r>
              <a:rPr lang="en-GB" dirty="0" smtClean="0"/>
              <a:t>should know </a:t>
            </a:r>
            <a:r>
              <a:rPr lang="en-GB" dirty="0"/>
              <a:t>how they are doing in relation to these aspects of the subject so that (a) they see the value of RE to their </a:t>
            </a:r>
            <a:r>
              <a:rPr lang="en-GB" b="1" i="1" dirty="0"/>
              <a:t>own development</a:t>
            </a:r>
            <a:r>
              <a:rPr lang="en-GB" dirty="0"/>
              <a:t> as individuals living in a complex society, helping them to make the most of their lives and cope with life’s </a:t>
            </a:r>
            <a:r>
              <a:rPr lang="en-GB" dirty="0" smtClean="0"/>
              <a:t>difficulties</a:t>
            </a:r>
            <a:endParaRPr lang="en-GB" dirty="0"/>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r>
              <a:rPr lang="en-GB" dirty="0"/>
              <a:t>and (b) they get a sense of </a:t>
            </a:r>
            <a:r>
              <a:rPr lang="en-GB" b="1" i="1" dirty="0"/>
              <a:t>empowerment</a:t>
            </a:r>
            <a:r>
              <a:rPr lang="en-GB" b="1" dirty="0"/>
              <a:t> </a:t>
            </a:r>
            <a:r>
              <a:rPr lang="en-GB" dirty="0"/>
              <a:t>in being able to grasp something of the influence of religions and beliefs on the people and world around them.</a:t>
            </a:r>
          </a:p>
          <a:p>
            <a:endParaRPr lang="en-GB" dirty="0"/>
          </a:p>
        </p:txBody>
      </p:sp>
    </p:spTree>
    <p:extLst>
      <p:ext uri="{BB962C8B-B14F-4D97-AF65-F5344CB8AC3E}">
        <p14:creationId xmlns:p14="http://schemas.microsoft.com/office/powerpoint/2010/main" val="324473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7" name="Content Placeholder 6"/>
          <p:cNvSpPr>
            <a:spLocks noGrp="1"/>
          </p:cNvSpPr>
          <p:nvPr>
            <p:ph idx="1"/>
          </p:nvPr>
        </p:nvSpPr>
        <p:spPr/>
        <p:txBody>
          <a:bodyPr/>
          <a:lstStyle/>
          <a:p>
            <a:r>
              <a:rPr lang="en-GB" sz="2400" dirty="0"/>
              <a:t>That is why it is a vital part of the rationale for assessment in RE that pupils are given feedback on how well they are acquiring and applying the </a:t>
            </a:r>
            <a:r>
              <a:rPr lang="en-GB" sz="2400" i="1" dirty="0"/>
              <a:t>knowledge, understanding </a:t>
            </a:r>
            <a:r>
              <a:rPr lang="en-GB" sz="2400" dirty="0"/>
              <a:t>and </a:t>
            </a:r>
            <a:r>
              <a:rPr lang="en-GB" sz="2400" i="1" dirty="0"/>
              <a:t>skills</a:t>
            </a:r>
            <a:r>
              <a:rPr lang="en-GB" sz="2400" dirty="0"/>
              <a:t> they need to </a:t>
            </a:r>
            <a:r>
              <a:rPr lang="en-GB" sz="2400" dirty="0" smtClean="0"/>
              <a:t>reach </a:t>
            </a:r>
            <a:r>
              <a:rPr lang="en-GB" sz="2400" dirty="0"/>
              <a:t>targets</a:t>
            </a:r>
            <a:r>
              <a:rPr lang="en-GB" sz="2400" dirty="0" smtClean="0"/>
              <a:t>.</a:t>
            </a:r>
          </a:p>
          <a:p>
            <a:r>
              <a:rPr lang="en-GB" sz="2400" dirty="0"/>
              <a:t>When done well, assessment should provide </a:t>
            </a:r>
            <a:r>
              <a:rPr lang="en-GB" sz="2400" b="1" i="1" dirty="0"/>
              <a:t>encouragement</a:t>
            </a:r>
            <a:r>
              <a:rPr lang="en-GB" sz="2400" dirty="0"/>
              <a:t>, since it will provide clarification on the strengths and weaknesses of pupils’ application to set tasks.</a:t>
            </a:r>
          </a:p>
          <a:p>
            <a:endParaRPr lang="en-GB" dirty="0"/>
          </a:p>
          <a:p>
            <a:endParaRPr lang="en-GB" dirty="0"/>
          </a:p>
        </p:txBody>
      </p:sp>
    </p:spTree>
    <p:extLst>
      <p:ext uri="{BB962C8B-B14F-4D97-AF65-F5344CB8AC3E}">
        <p14:creationId xmlns:p14="http://schemas.microsoft.com/office/powerpoint/2010/main" val="79166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598</TotalTime>
  <Words>801</Words>
  <Application>Microsoft Office PowerPoint</Application>
  <PresentationFormat>Custom</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Assessment and Planning  in RE</vt:lpstr>
      <vt:lpstr>Welcome and Plan for the Day </vt:lpstr>
      <vt:lpstr>Visitors</vt:lpstr>
      <vt:lpstr>Outcomes</vt:lpstr>
      <vt:lpstr>Should we be assessing in RE?</vt:lpstr>
      <vt:lpstr>The Rationale</vt:lpstr>
      <vt:lpstr>The Rationale</vt:lpstr>
      <vt:lpstr>Attainment Targets AT 1 and AT 2  learning about and  learning from    -   where have they gone?</vt:lpstr>
      <vt:lpstr>Feedback</vt:lpstr>
      <vt:lpstr>Feedback</vt:lpstr>
      <vt:lpstr>The National Picture</vt:lpstr>
      <vt:lpstr>Outcome</vt:lpstr>
      <vt:lpstr>Solihull Agreed Syllabus</vt:lpstr>
      <vt:lpstr>Assessment Suggestions</vt:lpstr>
      <vt:lpstr>PowerPoint Presentation</vt:lpstr>
      <vt:lpstr>PowerPoint Presentation</vt:lpstr>
      <vt:lpstr>PowerPoint Presentation</vt:lpstr>
      <vt:lpstr>PowerPoint Presentation</vt:lpstr>
      <vt:lpstr>What works well   - works!!</vt:lpstr>
      <vt:lpstr>Options for the Day </vt:lpstr>
    </vt:vector>
  </TitlesOfParts>
  <Company>Heart of England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in RE</dc:title>
  <dc:creator>BennettS</dc:creator>
  <cp:lastModifiedBy>Glenn Thompson</cp:lastModifiedBy>
  <cp:revision>26</cp:revision>
  <dcterms:created xsi:type="dcterms:W3CDTF">2016-05-26T14:09:16Z</dcterms:created>
  <dcterms:modified xsi:type="dcterms:W3CDTF">2016-06-24T07:17:22Z</dcterms:modified>
</cp:coreProperties>
</file>