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93" r:id="rId5"/>
    <p:sldId id="342" r:id="rId6"/>
    <p:sldId id="367" r:id="rId7"/>
    <p:sldId id="359" r:id="rId8"/>
    <p:sldId id="360" r:id="rId9"/>
    <p:sldId id="361" r:id="rId10"/>
    <p:sldId id="362" r:id="rId11"/>
    <p:sldId id="363" r:id="rId12"/>
    <p:sldId id="343" r:id="rId13"/>
    <p:sldId id="345" r:id="rId14"/>
    <p:sldId id="347" r:id="rId15"/>
    <p:sldId id="348" r:id="rId16"/>
    <p:sldId id="368" r:id="rId17"/>
    <p:sldId id="349" r:id="rId18"/>
    <p:sldId id="376" r:id="rId19"/>
    <p:sldId id="346" r:id="rId20"/>
    <p:sldId id="374" r:id="rId21"/>
    <p:sldId id="373" r:id="rId22"/>
    <p:sldId id="375" r:id="rId23"/>
    <p:sldId id="369" r:id="rId24"/>
    <p:sldId id="372" r:id="rId2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7" autoAdjust="0"/>
    <p:restoredTop sz="87965" autoAdjust="0"/>
  </p:normalViewPr>
  <p:slideViewPr>
    <p:cSldViewPr showGuides="1">
      <p:cViewPr>
        <p:scale>
          <a:sx n="66" d="100"/>
          <a:sy n="66" d="100"/>
        </p:scale>
        <p:origin x="-2808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2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r>
              <a:rPr lang="en-GB" smtClean="0"/>
              <a:t>Safer Internet Day 2016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2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5"/>
            <a:ext cx="3076363" cy="51173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5"/>
            <a:ext cx="3076363" cy="51173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D1F1DF35-46E2-4CE0-876B-7F19C780ED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96535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2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r>
              <a:rPr lang="en-GB" smtClean="0"/>
              <a:t>Safer Internet Day 2016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2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0"/>
            <a:ext cx="5679440" cy="460557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5"/>
            <a:ext cx="3076363" cy="51173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5"/>
            <a:ext cx="3076363" cy="51173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199F780B-E8AA-4223-A3BB-988CA9A21A6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37579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UsxQulYrg&amp;feature=youtu.be&amp;t=2m11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551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794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8474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649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9288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62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3364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655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0370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385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99">
              <a:defRPr/>
            </a:pPr>
            <a:r>
              <a:rPr lang="en-GB" dirty="0" err="1" smtClean="0"/>
              <a:t>Stampy</a:t>
            </a:r>
            <a:r>
              <a:rPr lang="en-GB" baseline="0" dirty="0" err="1" smtClean="0"/>
              <a:t>cat</a:t>
            </a:r>
            <a:r>
              <a:rPr lang="en-GB" baseline="0" dirty="0" smtClean="0"/>
              <a:t> </a:t>
            </a:r>
            <a:r>
              <a:rPr lang="en-GB" baseline="0" dirty="0" smtClean="0"/>
              <a:t>(Minecraft hero) with an online safety message (</a:t>
            </a:r>
            <a:r>
              <a:rPr lang="en-GB" sz="1300" u="sng" dirty="0">
                <a:hlinkClick r:id="rId3"/>
              </a:rPr>
              <a:t>https://www.youtube.com/watch?v=5VUsxQulYrg&amp;feature=youtu.be&amp;t=2m11s</a:t>
            </a:r>
            <a:r>
              <a:rPr lang="en-GB" dirty="0" smtClean="0"/>
              <a:t>)</a:t>
            </a:r>
          </a:p>
          <a:p>
            <a:pPr defTabSz="954999">
              <a:defRPr/>
            </a:pPr>
            <a:r>
              <a:rPr lang="en-GB" baseline="0" dirty="0" smtClean="0"/>
              <a:t>You </a:t>
            </a:r>
            <a:r>
              <a:rPr lang="en-GB" baseline="0" dirty="0" smtClean="0"/>
              <a:t>can’t avoid an advert.  It pays </a:t>
            </a:r>
            <a:r>
              <a:rPr lang="en-GB" baseline="0" dirty="0" err="1" smtClean="0"/>
              <a:t>Stampycat</a:t>
            </a:r>
            <a:r>
              <a:rPr lang="en-GB" baseline="0" dirty="0" smtClean="0"/>
              <a:t>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19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37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2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726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99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20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7623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4999"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21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047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3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2906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</a:t>
            </a:r>
            <a:r>
              <a:rPr lang="en-GB" baseline="0" dirty="0" smtClean="0"/>
              <a:t>, and the following three, </a:t>
            </a:r>
            <a:r>
              <a:rPr lang="en-GB" baseline="0" dirty="0" err="1" smtClean="0"/>
              <a:t>autoplay</a:t>
            </a:r>
            <a:r>
              <a:rPr lang="en-GB" baseline="0" dirty="0" smtClean="0"/>
              <a:t>.  </a:t>
            </a:r>
            <a:r>
              <a:rPr lang="en-GB" baseline="0" dirty="0" smtClean="0"/>
              <a:t>You have to click off ‘…Get involved to play your part!’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0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5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69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6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401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219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8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798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Peterbrook’s</a:t>
            </a:r>
            <a:r>
              <a:rPr lang="en-GB" dirty="0" smtClean="0"/>
              <a:t> </a:t>
            </a:r>
            <a:r>
              <a:rPr lang="en-GB" dirty="0" smtClean="0"/>
              <a:t>pledge happened</a:t>
            </a:r>
            <a:r>
              <a:rPr lang="en-GB" baseline="0" dirty="0" smtClean="0"/>
              <a:t> to be on the site while I was planning the session.  What are the chances?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F780B-E8AA-4223-A3BB-988CA9A21A63}" type="slidenum">
              <a:rPr lang="en-GB" smtClean="0"/>
              <a:t>9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smtClean="0"/>
              <a:t>26/01/2016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Play your part for a better internet!</a:t>
            </a:r>
            <a:endParaRPr lang="en-GB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GB" smtClean="0"/>
              <a:t>Safer Internet Day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026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5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80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43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2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Wingdings" pitchFamily="2" charset="2"/>
              <a:buChar char="§"/>
              <a:defRPr sz="2400" baseline="0">
                <a:solidFill>
                  <a:schemeClr val="tx2"/>
                </a:solidFill>
              </a:defRPr>
            </a:lvl2pPr>
            <a:lvl3pPr marL="1143000" indent="-228600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SzPct val="100000"/>
              <a:buFont typeface="Wingdings" pitchFamily="2" charset="2"/>
              <a:buChar char="§"/>
              <a:defRPr baseline="0">
                <a:solidFill>
                  <a:schemeClr val="accent2">
                    <a:lumMod val="50000"/>
                  </a:schemeClr>
                </a:solidFill>
              </a:defRPr>
            </a:lvl3pPr>
            <a:lvl4pPr marL="1163638" indent="0">
              <a:spcBef>
                <a:spcPts val="0"/>
              </a:spcBef>
              <a:spcAft>
                <a:spcPts val="400"/>
              </a:spcAft>
              <a:buNone/>
              <a:defRPr baseline="0">
                <a:solidFill>
                  <a:schemeClr val="accent5"/>
                </a:solidFill>
              </a:defRPr>
            </a:lvl4pPr>
            <a:lvl5pPr marL="1163638" indent="0">
              <a:spcBef>
                <a:spcPts val="0"/>
              </a:spcBef>
              <a:spcAft>
                <a:spcPts val="400"/>
              </a:spcAft>
              <a:buNone/>
              <a:defRPr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9166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79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90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066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862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75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15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663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815E-1FD9-4650-93A4-E91CDFB87327}" type="datetimeFigureOut">
              <a:rPr lang="en-GB" smtClean="0"/>
              <a:t>28/01/2016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63FF0-C4AB-44C3-83A7-1D95AF120062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57703"/>
            <a:ext cx="2125592" cy="83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5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grid.org.uk/SID201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VUsxQulYrg&amp;feature=youtu.be&amp;t=2m11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guinpig.co.uk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ferinternet.org.uk/safer-internet-day/201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4608512"/>
          </a:xfrm>
        </p:spPr>
        <p:txBody>
          <a:bodyPr anchor="t">
            <a:normAutofit/>
          </a:bodyPr>
          <a:lstStyle/>
          <a:p>
            <a:pPr algn="l"/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Safer Internet Day 2016</a:t>
            </a:r>
            <a: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Play your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art for </a:t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better </a:t>
            </a: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nternet!</a:t>
            </a:r>
            <a: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Sans Souci training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entre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26 January 2016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4993768" y="1555127"/>
            <a:ext cx="3671962" cy="26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8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r>
              <a:rPr lang="en-GB" sz="3600" b="1" dirty="0" smtClean="0"/>
              <a:t>Audiences</a:t>
            </a:r>
            <a:endParaRPr lang="en-GB" sz="3600" b="1" dirty="0"/>
          </a:p>
          <a:p>
            <a:pPr lvl="1"/>
            <a:r>
              <a:rPr lang="en-GB" sz="2800" dirty="0" smtClean="0"/>
              <a:t>Pupils?</a:t>
            </a:r>
          </a:p>
          <a:p>
            <a:pPr lvl="1"/>
            <a:r>
              <a:rPr lang="en-GB" sz="2800" dirty="0" smtClean="0"/>
              <a:t>Parents and carers?</a:t>
            </a:r>
          </a:p>
          <a:p>
            <a:pPr lvl="1"/>
            <a:r>
              <a:rPr lang="en-GB" sz="2800" dirty="0" smtClean="0"/>
              <a:t>Staff?</a:t>
            </a:r>
          </a:p>
          <a:p>
            <a:pPr lvl="1"/>
            <a:r>
              <a:rPr lang="en-GB" sz="2800" dirty="0" smtClean="0"/>
              <a:t>Wider community?</a:t>
            </a:r>
          </a:p>
          <a:p>
            <a:pPr lvl="1"/>
            <a:r>
              <a:rPr lang="en-GB" sz="2800" dirty="0" smtClean="0"/>
              <a:t>Local media?</a:t>
            </a:r>
          </a:p>
          <a:p>
            <a:endParaRPr lang="en-GB" sz="3600" b="1" dirty="0" smtClean="0"/>
          </a:p>
          <a:p>
            <a:endParaRPr lang="en-GB" sz="3600" b="1" dirty="0"/>
          </a:p>
          <a:p>
            <a:endParaRPr lang="en-GB" sz="3600" b="1" dirty="0" smtClean="0"/>
          </a:p>
          <a:p>
            <a:r>
              <a:rPr lang="en-GB" sz="3600" b="1" dirty="0" smtClean="0"/>
              <a:t>Activities</a:t>
            </a:r>
            <a:endParaRPr lang="en-GB" sz="3600" b="1" dirty="0"/>
          </a:p>
          <a:p>
            <a:pPr marL="457200" lvl="1" indent="0">
              <a:buNone/>
            </a:pPr>
            <a:r>
              <a:rPr lang="en-GB" sz="2800" dirty="0" smtClean="0"/>
              <a:t>Assemblies?</a:t>
            </a:r>
            <a:endParaRPr lang="en-GB" sz="2800" dirty="0"/>
          </a:p>
          <a:p>
            <a:pPr marL="457200" lvl="1" indent="0">
              <a:buNone/>
            </a:pPr>
            <a:r>
              <a:rPr lang="en-GB" sz="2800" dirty="0" smtClean="0"/>
              <a:t>Lessons?</a:t>
            </a:r>
          </a:p>
          <a:p>
            <a:pPr marL="457200" lvl="1" indent="0">
              <a:buNone/>
            </a:pPr>
            <a:r>
              <a:rPr lang="en-GB" sz="2800" dirty="0" smtClean="0"/>
              <a:t>Activities?</a:t>
            </a:r>
            <a:endParaRPr lang="en-GB" sz="2800" dirty="0"/>
          </a:p>
          <a:p>
            <a:pPr marL="457200" lvl="1" indent="0">
              <a:buNone/>
            </a:pPr>
            <a:r>
              <a:rPr lang="en-GB" sz="2800" dirty="0" smtClean="0"/>
              <a:t>Parent and carers sessions?</a:t>
            </a:r>
            <a:endParaRPr lang="en-GB" sz="2800" dirty="0"/>
          </a:p>
          <a:p>
            <a:pPr marL="457200" lvl="1" indent="0">
              <a:buNone/>
            </a:pPr>
            <a:r>
              <a:rPr lang="en-GB" sz="2800" dirty="0" smtClean="0"/>
              <a:t>Pupil and parent workshops?</a:t>
            </a:r>
          </a:p>
          <a:p>
            <a:pPr marL="457200" lvl="1" indent="0">
              <a:buNone/>
            </a:pPr>
            <a:r>
              <a:rPr lang="en-GB" sz="2800" dirty="0" smtClean="0"/>
              <a:t>Taking SID home?</a:t>
            </a:r>
            <a:endParaRPr lang="en-GB" sz="2800" dirty="0"/>
          </a:p>
          <a:p>
            <a:pPr marL="457200" lvl="1" indent="0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28933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smtClean="0"/>
              <a:t>SID Resources</a:t>
            </a:r>
            <a:endParaRPr lang="en-GB" sz="3600" b="1" dirty="0"/>
          </a:p>
          <a:p>
            <a:pPr marL="457200" lvl="1" indent="0">
              <a:buNone/>
            </a:pPr>
            <a:r>
              <a:rPr lang="en-GB" sz="2800" b="1" dirty="0" smtClean="0"/>
              <a:t>Primary</a:t>
            </a:r>
            <a:r>
              <a:rPr lang="en-GB" sz="2800" dirty="0" smtClean="0"/>
              <a:t> pack</a:t>
            </a:r>
          </a:p>
          <a:p>
            <a:pPr marL="457200" lvl="1" indent="0">
              <a:buNone/>
            </a:pPr>
            <a:r>
              <a:rPr lang="en-GB" sz="2800" b="1" dirty="0" smtClean="0"/>
              <a:t>Secondary</a:t>
            </a:r>
            <a:r>
              <a:rPr lang="en-GB" sz="2800" dirty="0" smtClean="0"/>
              <a:t> pack</a:t>
            </a:r>
          </a:p>
          <a:p>
            <a:pPr marL="457200" lvl="1" indent="0">
              <a:buNone/>
            </a:pPr>
            <a:r>
              <a:rPr lang="en-GB" sz="2800" b="1" dirty="0" smtClean="0"/>
              <a:t>Parent</a:t>
            </a:r>
            <a:r>
              <a:rPr lang="en-GB" sz="2800" dirty="0" smtClean="0"/>
              <a:t> pack</a:t>
            </a:r>
          </a:p>
          <a:p>
            <a:pPr marL="457200" lvl="1" indent="0">
              <a:buNone/>
            </a:pPr>
            <a:r>
              <a:rPr lang="en-GB" sz="2800" dirty="0" smtClean="0"/>
              <a:t>SID </a:t>
            </a:r>
            <a:r>
              <a:rPr lang="en-GB" sz="2800" b="1" dirty="0" smtClean="0"/>
              <a:t>TV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3864532" y="1850638"/>
            <a:ext cx="3600400" cy="257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84784"/>
            <a:ext cx="2627560" cy="3677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3859709" y="3408848"/>
            <a:ext cx="2241897" cy="3137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5892086" y="4098751"/>
            <a:ext cx="2808312" cy="212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3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b="1" dirty="0" smtClean="0"/>
              <a:t>Primary</a:t>
            </a:r>
            <a:endParaRPr lang="en-GB" sz="3600" b="1" dirty="0"/>
          </a:p>
          <a:p>
            <a:pPr marL="457200" lvl="1" indent="0">
              <a:buNone/>
            </a:pPr>
            <a:r>
              <a:rPr lang="en-GB" sz="2800" dirty="0" smtClean="0"/>
              <a:t>Assembly</a:t>
            </a:r>
          </a:p>
          <a:p>
            <a:pPr lvl="2"/>
            <a:r>
              <a:rPr lang="en-GB" dirty="0" smtClean="0"/>
              <a:t>The </a:t>
            </a:r>
            <a:r>
              <a:rPr lang="en-GB" dirty="0"/>
              <a:t>theme encourages children to think about how they play a part in making the internet a positive place, and consider what to do if they experience anything negative online.</a:t>
            </a:r>
          </a:p>
          <a:p>
            <a:pPr marL="457200" lvl="1" indent="0">
              <a:buNone/>
            </a:pPr>
            <a:r>
              <a:rPr lang="en-GB" sz="2800" dirty="0"/>
              <a:t>Lesson plan</a:t>
            </a:r>
          </a:p>
          <a:p>
            <a:pPr lvl="2"/>
            <a:r>
              <a:rPr lang="en-GB" dirty="0"/>
              <a:t>To understand that it is not acceptable to post hurtful comments online</a:t>
            </a:r>
          </a:p>
          <a:p>
            <a:pPr lvl="2"/>
            <a:r>
              <a:rPr lang="en-GB" dirty="0"/>
              <a:t>To consider how we could make the internet a better place</a:t>
            </a:r>
          </a:p>
          <a:p>
            <a:pPr lvl="2"/>
            <a:r>
              <a:rPr lang="en-GB" dirty="0"/>
              <a:t>To know how to take positive action if they see hurtful comments posted online</a:t>
            </a:r>
          </a:p>
        </p:txBody>
      </p:sp>
    </p:spTree>
    <p:extLst>
      <p:ext uri="{BB962C8B-B14F-4D97-AF65-F5344CB8AC3E}">
        <p14:creationId xmlns:p14="http://schemas.microsoft.com/office/powerpoint/2010/main" val="28933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3600" b="1" dirty="0" smtClean="0"/>
              <a:t>Secondary</a:t>
            </a:r>
            <a:endParaRPr lang="en-GB" sz="3600" b="1" dirty="0"/>
          </a:p>
          <a:p>
            <a:pPr marL="457200" lvl="1" indent="0">
              <a:buNone/>
            </a:pPr>
            <a:r>
              <a:rPr lang="en-GB" sz="2800" dirty="0" smtClean="0"/>
              <a:t>Assembly</a:t>
            </a:r>
          </a:p>
          <a:p>
            <a:pPr lvl="2"/>
            <a:r>
              <a:rPr lang="en-GB" dirty="0" smtClean="0"/>
              <a:t>The </a:t>
            </a:r>
            <a:r>
              <a:rPr lang="en-GB" dirty="0"/>
              <a:t>theme encourages children to think about how they play a part in making the internet a positive place, and consider what to do if they experience anything negative online.</a:t>
            </a:r>
          </a:p>
          <a:p>
            <a:pPr marL="457200" lvl="1" indent="0">
              <a:buNone/>
            </a:pPr>
            <a:r>
              <a:rPr lang="en-GB" sz="2800" dirty="0"/>
              <a:t>Lesson plan</a:t>
            </a:r>
          </a:p>
          <a:p>
            <a:pPr lvl="2"/>
            <a:r>
              <a:rPr lang="en-GB" dirty="0"/>
              <a:t>To understand the laws online and what online hate might look like</a:t>
            </a:r>
          </a:p>
          <a:p>
            <a:pPr lvl="2"/>
            <a:r>
              <a:rPr lang="en-GB" dirty="0" smtClean="0"/>
              <a:t>To </a:t>
            </a:r>
            <a:r>
              <a:rPr lang="en-GB" dirty="0"/>
              <a:t>consider our behaviour online and debate what can be done to combat online hate</a:t>
            </a:r>
          </a:p>
          <a:p>
            <a:pPr lvl="2"/>
            <a:r>
              <a:rPr lang="en-GB" dirty="0" smtClean="0"/>
              <a:t>To </a:t>
            </a:r>
            <a:r>
              <a:rPr lang="en-GB" dirty="0"/>
              <a:t>consider what we can do if we encounter online hate</a:t>
            </a:r>
          </a:p>
        </p:txBody>
      </p:sp>
    </p:spTree>
    <p:extLst>
      <p:ext uri="{BB962C8B-B14F-4D97-AF65-F5344CB8AC3E}">
        <p14:creationId xmlns:p14="http://schemas.microsoft.com/office/powerpoint/2010/main" val="227850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b="1" dirty="0" smtClean="0"/>
              <a:t>Parents’ and carers’ meeting </a:t>
            </a:r>
            <a:r>
              <a:rPr lang="en-GB" sz="3600" dirty="0" smtClean="0"/>
              <a:t>(~30 </a:t>
            </a:r>
            <a:r>
              <a:rPr lang="en-GB" sz="3600" dirty="0" err="1" smtClean="0"/>
              <a:t>mins</a:t>
            </a:r>
            <a:r>
              <a:rPr lang="en-GB" sz="3600" dirty="0" smtClean="0"/>
              <a:t>)</a:t>
            </a:r>
            <a:endParaRPr lang="en-GB" sz="3600" dirty="0"/>
          </a:p>
          <a:p>
            <a:pPr lvl="1"/>
            <a:r>
              <a:rPr lang="en-GB" sz="2800" dirty="0" smtClean="0"/>
              <a:t>Draft letter</a:t>
            </a:r>
          </a:p>
          <a:p>
            <a:pPr lvl="1"/>
            <a:r>
              <a:rPr lang="en-GB" sz="2800" dirty="0" smtClean="0"/>
              <a:t>Poster</a:t>
            </a:r>
          </a:p>
          <a:p>
            <a:pPr lvl="1"/>
            <a:r>
              <a:rPr lang="en-GB" sz="2800" dirty="0" err="1" smtClean="0"/>
              <a:t>Powerpoint</a:t>
            </a:r>
            <a:r>
              <a:rPr lang="en-GB" sz="2800" dirty="0" smtClean="0"/>
              <a:t> presentation</a:t>
            </a:r>
          </a:p>
          <a:p>
            <a:pPr lvl="1"/>
            <a:r>
              <a:rPr lang="en-GB" sz="2800" dirty="0" smtClean="0"/>
              <a:t>Script</a:t>
            </a:r>
          </a:p>
          <a:p>
            <a:pPr lvl="1"/>
            <a:r>
              <a:rPr lang="en-GB" sz="2800" dirty="0" smtClean="0"/>
              <a:t>Parents’ factsheet</a:t>
            </a:r>
          </a:p>
          <a:p>
            <a:pPr lvl="1"/>
            <a:r>
              <a:rPr lang="en-GB" sz="2800" dirty="0" smtClean="0"/>
              <a:t>Conversation starters</a:t>
            </a:r>
          </a:p>
          <a:p>
            <a:pPr lvl="1"/>
            <a:r>
              <a:rPr lang="en-GB" sz="2800" dirty="0" smtClean="0"/>
              <a:t>More information about supporting people online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3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b="1" dirty="0" smtClean="0"/>
              <a:t>Using (social) media</a:t>
            </a:r>
            <a:endParaRPr lang="en-GB" sz="3600" b="1" dirty="0"/>
          </a:p>
          <a:p>
            <a:pPr marL="457200" lvl="1" indent="0">
              <a:buNone/>
            </a:pPr>
            <a:r>
              <a:rPr lang="en-GB" sz="2800" b="1" dirty="0" smtClean="0"/>
              <a:t>It’s a great story to tell</a:t>
            </a:r>
          </a:p>
          <a:p>
            <a:pPr lvl="1"/>
            <a:r>
              <a:rPr lang="en-GB" sz="2800" dirty="0"/>
              <a:t>Become a SID supporter</a:t>
            </a:r>
          </a:p>
          <a:p>
            <a:pPr lvl="1"/>
            <a:r>
              <a:rPr lang="en-GB" sz="2800" dirty="0"/>
              <a:t>Local media</a:t>
            </a:r>
          </a:p>
          <a:p>
            <a:pPr lvl="1"/>
            <a:r>
              <a:rPr lang="en-GB" sz="2800" dirty="0" smtClean="0"/>
              <a:t>School website</a:t>
            </a:r>
          </a:p>
          <a:p>
            <a:pPr lvl="1"/>
            <a:r>
              <a:rPr lang="en-GB" sz="2800" dirty="0" smtClean="0"/>
              <a:t>School Facebook or Twitter accounts</a:t>
            </a:r>
          </a:p>
          <a:p>
            <a:pPr lvl="2"/>
            <a:r>
              <a:rPr lang="en-GB" sz="2800" dirty="0" smtClean="0"/>
              <a:t>Twitter with #SID2016, @</a:t>
            </a:r>
            <a:r>
              <a:rPr lang="en-GB" sz="2800" dirty="0" err="1" smtClean="0"/>
              <a:t>solihull_schs</a:t>
            </a:r>
            <a:r>
              <a:rPr lang="en-GB" sz="2800" dirty="0"/>
              <a:t> </a:t>
            </a:r>
            <a:r>
              <a:rPr lang="en-GB" sz="2800" dirty="0" smtClean="0"/>
              <a:t>and @</a:t>
            </a:r>
            <a:r>
              <a:rPr lang="en-GB" sz="2800" dirty="0" err="1" smtClean="0"/>
              <a:t>SaferSolihull</a:t>
            </a:r>
            <a:r>
              <a:rPr lang="en-GB" sz="2800" dirty="0"/>
              <a:t> </a:t>
            </a:r>
            <a:endParaRPr lang="en-GB" sz="2800" dirty="0" smtClean="0"/>
          </a:p>
          <a:p>
            <a:pPr lvl="2"/>
            <a:r>
              <a:rPr lang="en-GB" sz="2800" dirty="0" smtClean="0"/>
              <a:t>Take part in the SID thunderclap</a:t>
            </a:r>
            <a:endParaRPr lang="en-GB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901058" cy="192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4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Using (social) media</a:t>
            </a:r>
            <a:endParaRPr lang="en-GB" sz="3600" b="1" dirty="0"/>
          </a:p>
          <a:p>
            <a:pPr marL="457200" lvl="1" indent="0">
              <a:buNone/>
            </a:pPr>
            <a:r>
              <a:rPr lang="en-GB" sz="2800" b="1" dirty="0"/>
              <a:t>#</a:t>
            </a:r>
            <a:r>
              <a:rPr lang="en-GB" sz="2800" b="1" dirty="0" err="1"/>
              <a:t>shareaheart</a:t>
            </a:r>
            <a:r>
              <a:rPr lang="en-GB" sz="2800" b="1" dirty="0"/>
              <a:t> </a:t>
            </a:r>
            <a:r>
              <a:rPr lang="en-GB" sz="2800" b="1" dirty="0" smtClean="0"/>
              <a:t>activity</a:t>
            </a:r>
            <a:endParaRPr lang="en-GB" sz="28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9584">
            <a:off x="1050208" y="3421733"/>
            <a:ext cx="3180234" cy="246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03290" y="6386566"/>
            <a:ext cx="3161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200" dirty="0">
                <a:solidFill>
                  <a:schemeClr val="tx2"/>
                </a:solidFill>
              </a:rPr>
              <a:t>Dickens Heath Community Primary </a:t>
            </a:r>
            <a:r>
              <a:rPr lang="en-GB" sz="1200" dirty="0" smtClean="0">
                <a:solidFill>
                  <a:schemeClr val="tx2"/>
                </a:solidFill>
              </a:rPr>
              <a:t>School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340" y="2728504"/>
            <a:ext cx="4598642" cy="370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5000"/>
                    </a14:imgEffect>
                    <a14:imgEffect>
                      <a14:brightnessContrast bright="2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87" y="2164115"/>
            <a:ext cx="4031746" cy="396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23528" y="1641710"/>
            <a:ext cx="8496944" cy="4859547"/>
            <a:chOff x="323528" y="1764911"/>
            <a:chExt cx="8496944" cy="4859547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2901811"/>
              <a:ext cx="2524125" cy="1657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0865" y="1764911"/>
              <a:ext cx="2999607" cy="2890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4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6226" y="2937347"/>
              <a:ext cx="3772571" cy="2665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804" y="4810432"/>
              <a:ext cx="4752528" cy="1576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47" name="Picture 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4269952"/>
              <a:ext cx="3240360" cy="2354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339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b="1" dirty="0" smtClean="0"/>
              <a:t>Plans and pledges - discussion</a:t>
            </a:r>
            <a:endParaRPr lang="en-GB" sz="3600" b="1" dirty="0"/>
          </a:p>
          <a:p>
            <a:pPr lvl="1"/>
            <a:r>
              <a:rPr lang="en-GB" sz="2800" dirty="0" smtClean="0"/>
              <a:t>Discuss what you could do</a:t>
            </a:r>
          </a:p>
          <a:p>
            <a:pPr lvl="1"/>
            <a:r>
              <a:rPr lang="en-GB" sz="2800" dirty="0" smtClean="0"/>
              <a:t>Prepare three sticky notes</a:t>
            </a:r>
          </a:p>
          <a:p>
            <a:pPr lvl="1"/>
            <a:r>
              <a:rPr lang="en-GB" sz="2800" dirty="0" smtClean="0"/>
              <a:t>Decide one thing that you </a:t>
            </a:r>
            <a:r>
              <a:rPr lang="en-GB" sz="2800" b="1" dirty="0" smtClean="0"/>
              <a:t>will</a:t>
            </a:r>
            <a:r>
              <a:rPr lang="en-GB" sz="2800" dirty="0" smtClean="0"/>
              <a:t> do (</a:t>
            </a:r>
            <a:r>
              <a:rPr lang="en-GB" sz="2800" i="1" dirty="0" smtClean="0"/>
              <a:t>pink</a:t>
            </a:r>
            <a:r>
              <a:rPr lang="en-GB" sz="2800" dirty="0" smtClean="0"/>
              <a:t>)</a:t>
            </a:r>
          </a:p>
          <a:p>
            <a:pPr lvl="1"/>
            <a:r>
              <a:rPr lang="en-GB" sz="2800" dirty="0" smtClean="0"/>
              <a:t>Decide one thing that you </a:t>
            </a:r>
            <a:r>
              <a:rPr lang="en-GB" sz="2800" b="1" dirty="0" smtClean="0"/>
              <a:t>could</a:t>
            </a:r>
            <a:r>
              <a:rPr lang="en-GB" sz="2800" dirty="0" smtClean="0"/>
              <a:t> do (</a:t>
            </a:r>
            <a:r>
              <a:rPr lang="en-GB" sz="2800" i="1" dirty="0"/>
              <a:t>green</a:t>
            </a:r>
            <a:r>
              <a:rPr lang="en-GB" sz="2800" dirty="0" smtClean="0"/>
              <a:t>)</a:t>
            </a:r>
          </a:p>
          <a:p>
            <a:pPr lvl="1"/>
            <a:r>
              <a:rPr lang="en-GB" sz="2800" dirty="0" smtClean="0"/>
              <a:t>Decide one thing that you </a:t>
            </a:r>
            <a:r>
              <a:rPr lang="en-GB" sz="2800" b="1" dirty="0" smtClean="0"/>
              <a:t>won’t</a:t>
            </a:r>
            <a:r>
              <a:rPr lang="en-GB" sz="2800" dirty="0" smtClean="0"/>
              <a:t> do (</a:t>
            </a:r>
            <a:r>
              <a:rPr lang="en-GB" sz="2800" i="1" dirty="0"/>
              <a:t>yellow</a:t>
            </a:r>
            <a:r>
              <a:rPr lang="en-GB" sz="2800" dirty="0" smtClean="0"/>
              <a:t>)</a:t>
            </a:r>
          </a:p>
          <a:p>
            <a:pPr marL="457200" lvl="1" indent="0">
              <a:buNone/>
            </a:pPr>
            <a:r>
              <a:rPr lang="en-GB" sz="2800" dirty="0" smtClean="0"/>
              <a:t>Share the most important with all of us</a:t>
            </a:r>
          </a:p>
          <a:p>
            <a:pPr marL="457200" lvl="1" indent="0">
              <a:buNone/>
            </a:pPr>
            <a:r>
              <a:rPr lang="en-GB" sz="1800" i="1" dirty="0" smtClean="0"/>
              <a:t>We’d like to take photos of them to use</a:t>
            </a:r>
            <a:endParaRPr lang="en-GB" sz="1800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3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0788" y="2972008"/>
            <a:ext cx="6102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800" dirty="0">
                <a:hlinkClick r:id="rId3"/>
              </a:rPr>
              <a:t>www.solgrid.org.uk/SID2016</a:t>
            </a:r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641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67544" y="295194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GB" sz="2800" dirty="0">
                <a:hlinkClick r:id="rId3"/>
              </a:rPr>
              <a:t>https://www.youtube.com/watch?v=5VUsxQulYrg&amp;feature=youtu.be&amp;t=2m11s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470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3600" b="1" dirty="0" smtClean="0"/>
              <a:t>Outcomes</a:t>
            </a:r>
            <a:endParaRPr lang="en-GB" sz="3600" b="1" dirty="0"/>
          </a:p>
          <a:p>
            <a:pPr lvl="1"/>
            <a:r>
              <a:rPr lang="en-GB" sz="2800" dirty="0" smtClean="0"/>
              <a:t>To tell you more about </a:t>
            </a:r>
            <a:r>
              <a:rPr lang="en-GB" sz="2800" b="1" dirty="0" smtClean="0"/>
              <a:t>what</a:t>
            </a:r>
            <a:r>
              <a:rPr lang="en-GB" sz="2800" dirty="0" smtClean="0"/>
              <a:t> Safer Internet Day is and </a:t>
            </a:r>
            <a:r>
              <a:rPr lang="en-GB" sz="2800" b="1" dirty="0" smtClean="0"/>
              <a:t>why</a:t>
            </a:r>
            <a:r>
              <a:rPr lang="en-GB" sz="2800" dirty="0" smtClean="0"/>
              <a:t> it can help your pupils and your school</a:t>
            </a:r>
          </a:p>
          <a:p>
            <a:pPr lvl="1"/>
            <a:r>
              <a:rPr lang="en-GB" sz="2800" dirty="0" smtClean="0"/>
              <a:t>To give you suggestions about </a:t>
            </a:r>
            <a:r>
              <a:rPr lang="en-GB" sz="2800" b="1" dirty="0" smtClean="0"/>
              <a:t>how </a:t>
            </a:r>
            <a:r>
              <a:rPr lang="en-GB" sz="2800" dirty="0" smtClean="0"/>
              <a:t>you could support </a:t>
            </a:r>
            <a:r>
              <a:rPr lang="en-GB" sz="2800" dirty="0"/>
              <a:t>Safer Internet </a:t>
            </a:r>
            <a:r>
              <a:rPr lang="en-GB" sz="2800" dirty="0" smtClean="0"/>
              <a:t>Day</a:t>
            </a:r>
          </a:p>
          <a:p>
            <a:pPr lvl="1"/>
            <a:r>
              <a:rPr lang="en-GB" sz="2800" dirty="0" smtClean="0"/>
              <a:t>To give you the chance to discuss and test your ideas about </a:t>
            </a:r>
            <a:r>
              <a:rPr lang="en-GB" sz="2800" b="1" dirty="0" smtClean="0"/>
              <a:t>what</a:t>
            </a:r>
            <a:r>
              <a:rPr lang="en-GB" sz="2800" dirty="0" smtClean="0"/>
              <a:t> you could do on the day</a:t>
            </a:r>
          </a:p>
          <a:p>
            <a:pPr lvl="1"/>
            <a:r>
              <a:rPr lang="en-GB" sz="2800" dirty="0" smtClean="0"/>
              <a:t>To tell you </a:t>
            </a:r>
            <a:r>
              <a:rPr lang="en-GB" sz="2800" b="1" dirty="0" smtClean="0"/>
              <a:t>where</a:t>
            </a:r>
            <a:r>
              <a:rPr lang="en-GB" sz="2800" dirty="0" smtClean="0"/>
              <a:t> you can get help planning and preparing your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90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b="1" dirty="0" err="1" smtClean="0"/>
              <a:t>Penguinpig</a:t>
            </a:r>
            <a:endParaRPr lang="en-GB" sz="3600" b="1" dirty="0" smtClean="0"/>
          </a:p>
          <a:p>
            <a:r>
              <a:rPr lang="en-GB" sz="2000" dirty="0" smtClean="0"/>
              <a:t>Written by </a:t>
            </a:r>
            <a:r>
              <a:rPr lang="en-GB" sz="2000" b="1" dirty="0" smtClean="0"/>
              <a:t>Stuart </a:t>
            </a:r>
            <a:r>
              <a:rPr lang="en-GB" sz="2000" b="1" dirty="0" err="1" smtClean="0"/>
              <a:t>Spendlow</a:t>
            </a:r>
            <a:endParaRPr lang="en-GB" sz="2000" b="1" dirty="0" smtClean="0"/>
          </a:p>
          <a:p>
            <a:r>
              <a:rPr lang="en-GB" sz="2000" dirty="0" smtClean="0"/>
              <a:t>Illustrated by </a:t>
            </a:r>
            <a:r>
              <a:rPr lang="en-GB" sz="2000" b="1" dirty="0" smtClean="0"/>
              <a:t>Amy Bradley</a:t>
            </a:r>
          </a:p>
          <a:p>
            <a:endParaRPr lang="en-GB" sz="2000" dirty="0" smtClean="0">
              <a:hlinkClick r:id="rId3"/>
            </a:endParaRPr>
          </a:p>
          <a:p>
            <a:r>
              <a:rPr lang="en-GB" sz="2000" dirty="0" smtClean="0">
                <a:hlinkClick r:id="rId3"/>
              </a:rPr>
              <a:t>http</a:t>
            </a:r>
            <a:r>
              <a:rPr lang="en-GB" sz="2000" dirty="0">
                <a:hlinkClick r:id="rId3"/>
              </a:rPr>
              <a:t>://www.penguinpig.co.uk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For </a:t>
            </a:r>
            <a:r>
              <a:rPr lang="en-GB" sz="2000" dirty="0" err="1" smtClean="0"/>
              <a:t>Ipad</a:t>
            </a:r>
            <a:r>
              <a:rPr lang="en-GB" sz="2000" dirty="0" smtClean="0"/>
              <a:t> and Kindle</a:t>
            </a:r>
          </a:p>
          <a:p>
            <a:r>
              <a:rPr lang="en-GB" sz="2000" i="1" dirty="0"/>
              <a:t>And</a:t>
            </a:r>
            <a:r>
              <a:rPr lang="en-GB" sz="2000" dirty="0"/>
              <a:t> printed on paper</a:t>
            </a:r>
          </a:p>
          <a:p>
            <a:r>
              <a:rPr lang="en-GB" sz="2000" dirty="0" smtClean="0"/>
              <a:t>Audio book coming soon</a:t>
            </a:r>
          </a:p>
          <a:p>
            <a:endParaRPr lang="en-GB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41" y="1484784"/>
            <a:ext cx="4370131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7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 anchor="ctr">
            <a:normAutofit/>
          </a:bodyPr>
          <a:lstStyle/>
          <a:p>
            <a:pPr algn="ctr"/>
            <a:r>
              <a:rPr lang="en-GB" sz="5400" b="1" dirty="0" smtClean="0"/>
              <a:t>Tuesday </a:t>
            </a:r>
            <a:br>
              <a:rPr lang="en-GB" sz="5400" b="1" dirty="0" smtClean="0"/>
            </a:br>
            <a:r>
              <a:rPr lang="en-GB" sz="5400" b="1" dirty="0" smtClean="0"/>
              <a:t>9 February </a:t>
            </a:r>
            <a:br>
              <a:rPr lang="en-GB" sz="5400" b="1" dirty="0" smtClean="0"/>
            </a:br>
            <a:r>
              <a:rPr lang="en-GB" sz="5400" b="1" dirty="0" smtClean="0"/>
              <a:t>2016</a:t>
            </a:r>
          </a:p>
          <a:p>
            <a:pPr algn="ctr"/>
            <a:r>
              <a:rPr lang="en-GB" sz="2000" dirty="0" smtClean="0"/>
              <a:t>(questions)</a:t>
            </a:r>
            <a:endParaRPr lang="en-GB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29182" cy="411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26335"/>
            <a:ext cx="6878637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01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 anchor="t">
            <a:normAutofit/>
          </a:bodyPr>
          <a:lstStyle/>
          <a:p>
            <a:r>
              <a:rPr lang="en-GB" sz="3300" b="1" dirty="0" smtClean="0">
                <a:solidFill>
                  <a:srgbClr val="003082"/>
                </a:solidFill>
              </a:rPr>
              <a:t>When?</a:t>
            </a:r>
          </a:p>
          <a:p>
            <a:endParaRPr lang="en-GB" sz="4000" b="1" dirty="0" smtClean="0"/>
          </a:p>
          <a:p>
            <a:pPr algn="ctr"/>
            <a:r>
              <a:rPr lang="en-GB" sz="5400" b="1" dirty="0" smtClean="0"/>
              <a:t>Tuesday </a:t>
            </a:r>
            <a:br>
              <a:rPr lang="en-GB" sz="5400" b="1" dirty="0" smtClean="0"/>
            </a:br>
            <a:r>
              <a:rPr lang="en-GB" sz="5400" b="1" dirty="0" smtClean="0"/>
              <a:t>9 February </a:t>
            </a:r>
          </a:p>
          <a:p>
            <a:pPr algn="ctr"/>
            <a:r>
              <a:rPr lang="en-GB" sz="5400" b="1" dirty="0" smtClean="0"/>
              <a:t>2016</a:t>
            </a:r>
            <a:endParaRPr lang="en-GB" sz="54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0000">
            <a:off x="6074693" y="4343571"/>
            <a:ext cx="2661370" cy="194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7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z="6000" i="1" dirty="0">
                <a:solidFill>
                  <a:srgbClr val="003082"/>
                </a:solidFill>
              </a:rPr>
              <a:t>‘Globally, Safer Internet Day is celebrated </a:t>
            </a:r>
            <a:r>
              <a:rPr lang="en-GB" sz="6000" b="1" i="1" dirty="0">
                <a:solidFill>
                  <a:srgbClr val="003082"/>
                </a:solidFill>
              </a:rPr>
              <a:t>in over a hundred countries</a:t>
            </a:r>
            <a:r>
              <a:rPr lang="en-GB" sz="6000" i="1" dirty="0">
                <a:solidFill>
                  <a:srgbClr val="003082"/>
                </a:solidFill>
              </a:rPr>
              <a:t>…’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1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2348880"/>
            <a:ext cx="7427168" cy="391703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GB" sz="4800" i="1" dirty="0">
                <a:solidFill>
                  <a:srgbClr val="003082"/>
                </a:solidFill>
              </a:rPr>
              <a:t>‘…to highlight </a:t>
            </a:r>
            <a:r>
              <a:rPr lang="en-GB" sz="4800" b="1" i="1" dirty="0">
                <a:solidFill>
                  <a:srgbClr val="003082"/>
                </a:solidFill>
              </a:rPr>
              <a:t>positive uses of technology </a:t>
            </a:r>
            <a:r>
              <a:rPr lang="en-GB" sz="4800" i="1" dirty="0">
                <a:solidFill>
                  <a:srgbClr val="003082"/>
                </a:solidFill>
              </a:rPr>
              <a:t>and to explore the role we all play in helping to create a </a:t>
            </a:r>
            <a:r>
              <a:rPr lang="en-GB" sz="4800" b="1" i="1" dirty="0">
                <a:solidFill>
                  <a:srgbClr val="003082"/>
                </a:solidFill>
              </a:rPr>
              <a:t>better</a:t>
            </a:r>
            <a:r>
              <a:rPr lang="en-GB" sz="4800" i="1" dirty="0">
                <a:solidFill>
                  <a:srgbClr val="003082"/>
                </a:solidFill>
              </a:rPr>
              <a:t> and </a:t>
            </a:r>
            <a:r>
              <a:rPr lang="en-GB" sz="4800" b="1" i="1" dirty="0">
                <a:solidFill>
                  <a:srgbClr val="003082"/>
                </a:solidFill>
              </a:rPr>
              <a:t>safer</a:t>
            </a:r>
            <a:r>
              <a:rPr lang="en-GB" sz="4800" i="1" dirty="0">
                <a:solidFill>
                  <a:srgbClr val="003082"/>
                </a:solidFill>
              </a:rPr>
              <a:t> online community…’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83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7283152" cy="363326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sz="4400" i="1" dirty="0">
                <a:solidFill>
                  <a:srgbClr val="003082"/>
                </a:solidFill>
              </a:rPr>
              <a:t>‘…It calls upon </a:t>
            </a:r>
            <a:r>
              <a:rPr lang="en-GB" sz="4400" b="1" i="1" dirty="0">
                <a:solidFill>
                  <a:srgbClr val="003082"/>
                </a:solidFill>
              </a:rPr>
              <a:t>young people</a:t>
            </a:r>
            <a:r>
              <a:rPr lang="en-GB" sz="4400" i="1" dirty="0">
                <a:solidFill>
                  <a:srgbClr val="003082"/>
                </a:solidFill>
              </a:rPr>
              <a:t>, </a:t>
            </a:r>
            <a:r>
              <a:rPr lang="en-GB" sz="4400" b="1" i="1" dirty="0">
                <a:solidFill>
                  <a:srgbClr val="003082"/>
                </a:solidFill>
              </a:rPr>
              <a:t>parents</a:t>
            </a:r>
            <a:r>
              <a:rPr lang="en-GB" sz="4400" i="1" dirty="0">
                <a:solidFill>
                  <a:srgbClr val="003082"/>
                </a:solidFill>
              </a:rPr>
              <a:t>, </a:t>
            </a:r>
            <a:r>
              <a:rPr lang="en-GB" sz="4400" b="1" i="1" dirty="0">
                <a:solidFill>
                  <a:srgbClr val="003082"/>
                </a:solidFill>
              </a:rPr>
              <a:t>carers</a:t>
            </a:r>
            <a:r>
              <a:rPr lang="en-GB" sz="4400" i="1" dirty="0">
                <a:solidFill>
                  <a:srgbClr val="003082"/>
                </a:solidFill>
              </a:rPr>
              <a:t>, </a:t>
            </a:r>
            <a:r>
              <a:rPr lang="en-GB" sz="4400" b="1" i="1" dirty="0">
                <a:solidFill>
                  <a:srgbClr val="003082"/>
                </a:solidFill>
              </a:rPr>
              <a:t>teachers</a:t>
            </a:r>
            <a:r>
              <a:rPr lang="en-GB" sz="4400" i="1" dirty="0">
                <a:solidFill>
                  <a:srgbClr val="003082"/>
                </a:solidFill>
              </a:rPr>
              <a:t>, social workers, law enforcement, companies, policymakers, and wider, to join together in helping to </a:t>
            </a:r>
            <a:r>
              <a:rPr lang="en-GB" sz="4400" b="1" i="1" dirty="0">
                <a:solidFill>
                  <a:srgbClr val="003082"/>
                </a:solidFill>
              </a:rPr>
              <a:t>create a better internet</a:t>
            </a:r>
            <a:r>
              <a:rPr lang="en-GB" sz="4400" i="1" dirty="0">
                <a:solidFill>
                  <a:srgbClr val="003082"/>
                </a:solidFill>
              </a:rPr>
              <a:t>…’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9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Aft>
                <a:spcPts val="0"/>
              </a:spcAft>
            </a:pPr>
            <a:r>
              <a:rPr lang="en-GB" sz="8800" i="1" dirty="0" smtClean="0">
                <a:solidFill>
                  <a:srgbClr val="003082"/>
                </a:solidFill>
              </a:rPr>
              <a:t>‘…Get </a:t>
            </a:r>
            <a:r>
              <a:rPr lang="en-GB" sz="8800" i="1" dirty="0">
                <a:solidFill>
                  <a:srgbClr val="003082"/>
                </a:solidFill>
              </a:rPr>
              <a:t>involved to play your part</a:t>
            </a:r>
            <a:r>
              <a:rPr lang="en-GB" sz="8800" i="1" dirty="0" smtClean="0">
                <a:solidFill>
                  <a:srgbClr val="003082"/>
                </a:solidFill>
              </a:rPr>
              <a:t>!’</a:t>
            </a:r>
            <a:endParaRPr lang="en-GB" sz="8800" i="1" dirty="0">
              <a:solidFill>
                <a:srgbClr val="003082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5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800" i="1" dirty="0" smtClean="0"/>
              <a:t>‘This </a:t>
            </a:r>
            <a:r>
              <a:rPr lang="en-GB" sz="4800" i="1" dirty="0"/>
              <a:t>year we are using the day to inspire a </a:t>
            </a:r>
            <a:r>
              <a:rPr lang="en-GB" sz="4800" b="1" i="1" dirty="0"/>
              <a:t>kind</a:t>
            </a:r>
            <a:r>
              <a:rPr lang="en-GB" sz="4800" i="1" dirty="0"/>
              <a:t>, </a:t>
            </a:r>
            <a:r>
              <a:rPr lang="en-GB" sz="4800" b="1" i="1" dirty="0"/>
              <a:t>respectful</a:t>
            </a:r>
            <a:r>
              <a:rPr lang="en-GB" sz="4800" i="1" dirty="0"/>
              <a:t> and </a:t>
            </a:r>
            <a:r>
              <a:rPr lang="en-GB" sz="4800" b="1" i="1" dirty="0"/>
              <a:t>inclusive</a:t>
            </a:r>
            <a:r>
              <a:rPr lang="en-GB" sz="4800" i="1" dirty="0"/>
              <a:t> internet, and help </a:t>
            </a:r>
            <a:r>
              <a:rPr lang="en-GB" sz="4800" b="1" i="1" dirty="0"/>
              <a:t>raise awareness </a:t>
            </a:r>
            <a:r>
              <a:rPr lang="en-GB" sz="4800" i="1" dirty="0"/>
              <a:t>about the issue of </a:t>
            </a:r>
            <a:r>
              <a:rPr lang="en-GB" sz="4800" b="1" i="1" dirty="0"/>
              <a:t>online hate</a:t>
            </a:r>
            <a:r>
              <a:rPr lang="en-GB" sz="4800" i="1" dirty="0" smtClean="0"/>
              <a:t>.’</a:t>
            </a:r>
            <a:endParaRPr lang="en-GB" sz="4800" i="1" dirty="0"/>
          </a:p>
        </p:txBody>
      </p:sp>
    </p:spTree>
    <p:extLst>
      <p:ext uri="{BB962C8B-B14F-4D97-AF65-F5344CB8AC3E}">
        <p14:creationId xmlns:p14="http://schemas.microsoft.com/office/powerpoint/2010/main" val="13748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Safer Internet Day 2016</a:t>
            </a:r>
            <a:br>
              <a:rPr lang="en-GB" dirty="0"/>
            </a:br>
            <a:r>
              <a:rPr lang="en-GB" b="1" dirty="0"/>
              <a:t>Play your part for a better internet!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 smtClean="0"/>
              <a:t>Safer Internet Day website</a:t>
            </a:r>
            <a:endParaRPr lang="en-GB" sz="3600" b="1" dirty="0"/>
          </a:p>
          <a:p>
            <a:pPr marL="457200" lvl="1" indent="0">
              <a:buNone/>
            </a:pPr>
            <a:endParaRPr lang="en-GB" sz="800" dirty="0" smtClean="0">
              <a:hlinkClick r:id="rId3"/>
            </a:endParaRPr>
          </a:p>
          <a:p>
            <a:pPr marL="457200" lvl="1" indent="0"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www.saferinternet.org.uk/safer-internet-day/2016</a:t>
            </a:r>
            <a:r>
              <a:rPr lang="en-GB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58" y="3284984"/>
            <a:ext cx="4835084" cy="2743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39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olihullCouncilC1">
      <a:dk1>
        <a:sysClr val="windowText" lastClr="000000"/>
      </a:dk1>
      <a:lt1>
        <a:sysClr val="window" lastClr="FFFFFF"/>
      </a:lt1>
      <a:dk2>
        <a:srgbClr val="003082"/>
      </a:dk2>
      <a:lt2>
        <a:srgbClr val="EEECE1"/>
      </a:lt2>
      <a:accent1>
        <a:srgbClr val="B2C0D9"/>
      </a:accent1>
      <a:accent2>
        <a:srgbClr val="F9C0C3"/>
      </a:accent2>
      <a:accent3>
        <a:srgbClr val="7F97C0"/>
      </a:accent3>
      <a:accent4>
        <a:srgbClr val="F6969B"/>
      </a:accent4>
      <a:accent5>
        <a:srgbClr val="4C6EA7"/>
      </a:accent5>
      <a:accent6>
        <a:srgbClr val="F26C73"/>
      </a:accent6>
      <a:hlink>
        <a:srgbClr val="ED2E38"/>
      </a:hlink>
      <a:folHlink>
        <a:srgbClr val="595959"/>
      </a:folHlink>
    </a:clrScheme>
    <a:fontScheme name="SolihullCouncilF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ocument_x0020_Description xmlns="bfc31266-1c04-4c88-abc6-f73c1f744aba">&lt;div&gt;Slide presentation given on 10 December 2014 at staff meeting&lt;/div&gt;</Document_x0020_Descrip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1266703AE574FB0A749D503CA425B" ma:contentTypeVersion="15" ma:contentTypeDescription="Create a new document." ma:contentTypeScope="" ma:versionID="f1ad92534226ab568842db1b992b7081">
  <xsd:schema xmlns:xsd="http://www.w3.org/2001/XMLSchema" xmlns:p="http://schemas.microsoft.com/office/2006/metadata/properties" xmlns:ns2="bfc31266-1c04-4c88-abc6-f73c1f744aba" targetNamespace="http://schemas.microsoft.com/office/2006/metadata/properties" ma:root="true" ma:fieldsID="aed282857d7d4d94da0dc726f39dc92e" ns2:_="">
    <xsd:import namespace="bfc31266-1c04-4c88-abc6-f73c1f744aba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fc31266-1c04-4c88-abc6-f73c1f744aba" elementFormDefault="qualified">
    <xsd:import namespace="http://schemas.microsoft.com/office/2006/documentManagement/types"/>
    <xsd:element name="Document_x0020_Description" ma:index="2" nillable="true" ma:displayName="Document Description" ma:default="" ma:description="Please enter a brief description of this document." ma:internalName="Document_x0020_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1" ma:displayName="Document Nam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9412EF8-22FE-4E44-8669-C7D0F501CAD3}">
  <ds:schemaRefs>
    <ds:schemaRef ds:uri="bfc31266-1c04-4c88-abc6-f73c1f744aba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F2E9DD8-625A-49CF-99EE-109F4CF0DC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CD2B70-6E53-45E5-8011-069EF0892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31266-1c04-4c88-abc6-f73c1f744ab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4298</TotalTime>
  <Words>988</Words>
  <Application>Microsoft Office PowerPoint</Application>
  <PresentationFormat>On-screen Show (4:3)</PresentationFormat>
  <Paragraphs>202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Safer Internet Day 2016 Play your part for  a better internet!  Sans Souci training centre 26 January 2016   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  <vt:lpstr>Safer Internet Day 2016 Play your part for a better internet!</vt:lpstr>
    </vt:vector>
  </TitlesOfParts>
  <Company>Solihull 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E-safety - staff awareness</dc:title>
  <dc:creator>David Butt</dc:creator>
  <cp:lastModifiedBy>David Butt</cp:lastModifiedBy>
  <cp:revision>274</cp:revision>
  <cp:lastPrinted>2016-01-25T19:32:35Z</cp:lastPrinted>
  <dcterms:created xsi:type="dcterms:W3CDTF">2014-09-16T07:08:01Z</dcterms:created>
  <dcterms:modified xsi:type="dcterms:W3CDTF">2016-01-28T11:18:44Z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0x0101005741266703AE574FB0A749D503CA425B</vt:lpwstr>
  </property>
</Properties>
</file>