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69" r:id="rId6"/>
    <p:sldId id="294" r:id="rId7"/>
    <p:sldId id="295" r:id="rId8"/>
    <p:sldId id="309" r:id="rId9"/>
    <p:sldId id="296" r:id="rId10"/>
    <p:sldId id="301" r:id="rId11"/>
    <p:sldId id="302" r:id="rId12"/>
    <p:sldId id="303" r:id="rId13"/>
    <p:sldId id="304" r:id="rId14"/>
    <p:sldId id="305" r:id="rId15"/>
    <p:sldId id="306" r:id="rId16"/>
    <p:sldId id="307" r:id="rId17"/>
    <p:sldId id="297" r:id="rId18"/>
    <p:sldId id="300"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6" autoAdjust="0"/>
    <p:restoredTop sz="76910" autoAdjust="0"/>
  </p:normalViewPr>
  <p:slideViewPr>
    <p:cSldViewPr showGuides="1">
      <p:cViewPr>
        <p:scale>
          <a:sx n="66" d="100"/>
          <a:sy n="66" d="100"/>
        </p:scale>
        <p:origin x="-2664" y="-606"/>
      </p:cViewPr>
      <p:guideLst>
        <p:guide orient="horz" pos="2160"/>
        <p:guide pos="2880"/>
      </p:guideLst>
    </p:cSldViewPr>
  </p:slideViewPr>
  <p:outlineViewPr>
    <p:cViewPr>
      <p:scale>
        <a:sx n="33" d="100"/>
        <a:sy n="33" d="100"/>
      </p:scale>
      <p:origin x="0" y="28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C940905-1ECE-4988-B8C4-4F12E2CDDA71}" type="datetimeFigureOut">
              <a:rPr lang="en-GB" smtClean="0"/>
              <a:t>16/06/2016</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1F1DF35-46E2-4CE0-876B-7F19C780ED62}" type="slidenum">
              <a:rPr lang="en-GB" smtClean="0"/>
              <a:t>‹#›</a:t>
            </a:fld>
            <a:endParaRPr lang="en-GB"/>
          </a:p>
        </p:txBody>
      </p:sp>
    </p:spTree>
    <p:extLst>
      <p:ext uri="{BB962C8B-B14F-4D97-AF65-F5344CB8AC3E}">
        <p14:creationId xmlns:p14="http://schemas.microsoft.com/office/powerpoint/2010/main" val="18696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66E3968-1809-4596-BA4F-F11D85D5170B}" type="datetimeFigureOut">
              <a:rPr lang="en-GB" smtClean="0"/>
              <a:t>16/06/2016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99F780B-E8AA-4223-A3BB-988CA9A21A63}" type="slidenum">
              <a:rPr lang="en-GB" smtClean="0"/>
              <a:t>‹#›</a:t>
            </a:fld>
            <a:endParaRPr lang="en-GB"/>
          </a:p>
        </p:txBody>
      </p:sp>
    </p:spTree>
    <p:extLst>
      <p:ext uri="{BB962C8B-B14F-4D97-AF65-F5344CB8AC3E}">
        <p14:creationId xmlns:p14="http://schemas.microsoft.com/office/powerpoint/2010/main" val="408737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 </a:t>
            </a:r>
            <a:r>
              <a:rPr lang="en-GB" b="1" baseline="0" dirty="0"/>
              <a:t>draft</a:t>
            </a:r>
            <a:r>
              <a:rPr lang="en-GB" baseline="0" dirty="0"/>
              <a:t> presentation for school staff – to help them understand the social media policy.</a:t>
            </a:r>
          </a:p>
          <a:p>
            <a:endParaRPr lang="en-GB" baseline="0" dirty="0"/>
          </a:p>
          <a:p>
            <a:r>
              <a:rPr lang="en-GB" baseline="0" dirty="0"/>
              <a:t>It is to support the actual policy – not replace it.  Staff must be given copies of the policy to read.  And you must emphasise that the actual policy (not this presentation) is what staff </a:t>
            </a:r>
            <a:r>
              <a:rPr lang="en-GB" b="1" baseline="0" dirty="0"/>
              <a:t>must</a:t>
            </a:r>
            <a:r>
              <a:rPr lang="en-GB" baseline="0" dirty="0"/>
              <a:t> follow.</a:t>
            </a:r>
          </a:p>
          <a:p>
            <a:endParaRPr lang="en-GB" baseline="0" dirty="0"/>
          </a:p>
          <a:p>
            <a:r>
              <a:rPr lang="en-GB" baseline="0" dirty="0"/>
              <a:t>Please re-brand this for you school as you wish.  It’s an open licenced document.</a:t>
            </a:r>
          </a:p>
          <a:p>
            <a:endParaRPr lang="en-GB" baseline="0" dirty="0"/>
          </a:p>
          <a:p>
            <a:r>
              <a:rPr lang="en-GB" baseline="0" dirty="0"/>
              <a:t>This is draft – comments welcome!</a:t>
            </a:r>
          </a:p>
          <a:p>
            <a:endParaRPr lang="en-GB" baseline="0" dirty="0"/>
          </a:p>
          <a:p>
            <a:r>
              <a:rPr lang="en-GB" baseline="0" dirty="0"/>
              <a:t>DB</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a:t>
            </a:fld>
            <a:endParaRPr lang="en-GB"/>
          </a:p>
        </p:txBody>
      </p:sp>
    </p:spTree>
    <p:extLst>
      <p:ext uri="{BB962C8B-B14F-4D97-AF65-F5344CB8AC3E}">
        <p14:creationId xmlns:p14="http://schemas.microsoft.com/office/powerpoint/2010/main" val="45882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p</a:t>
            </a:r>
            <a:r>
              <a:rPr lang="en-GB" dirty="0"/>
              <a:t>ersonal opinions</a:t>
            </a:r>
            <a:r>
              <a:rPr lang="en-GB" baseline="0" dirty="0"/>
              <a:t> not representing school</a:t>
            </a:r>
          </a:p>
          <a:p>
            <a:r>
              <a:rPr lang="en-GB" baseline="0" dirty="0"/>
              <a:t>Branding – don’t used school logos or ambiguous account names</a:t>
            </a:r>
          </a:p>
          <a:p>
            <a:r>
              <a:rPr lang="en-GB" baseline="0" dirty="0"/>
              <a:t>Respect privacy – don’t say “I have this year 4 boy who…”</a:t>
            </a:r>
          </a:p>
          <a:p>
            <a:r>
              <a:rPr lang="en-GB" baseline="0" dirty="0"/>
              <a:t>Behave appropriately – like a meeting in real time.  You wouldn’t swear in a phase leaders’ meeting.  And wouldn’t turn up drunk.</a:t>
            </a:r>
          </a:p>
          <a:p>
            <a:r>
              <a:rPr lang="en-GB" baseline="0" dirty="0"/>
              <a:t>You can use your own personal accounts but think about what information you might allow to leech.  You might have friends or interests that you might want to keep very separate from you working life.</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11</a:t>
            </a:fld>
            <a:endParaRPr lang="en-GB"/>
          </a:p>
        </p:txBody>
      </p:sp>
    </p:spTree>
    <p:extLst>
      <p:ext uri="{BB962C8B-B14F-4D97-AF65-F5344CB8AC3E}">
        <p14:creationId xmlns:p14="http://schemas.microsoft.com/office/powerpoint/2010/main" val="168900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Relationships in schools can be complicated.</a:t>
            </a:r>
          </a:p>
          <a:p>
            <a:endParaRPr lang="en-GB" dirty="0"/>
          </a:p>
          <a:p>
            <a:r>
              <a:rPr lang="en-GB" dirty="0"/>
              <a:t>Give example of Solihull teacher</a:t>
            </a:r>
            <a:r>
              <a:rPr lang="en-GB" baseline="0" dirty="0"/>
              <a:t> who is also a parent and a governor.  </a:t>
            </a:r>
          </a:p>
          <a:p>
            <a:endParaRPr lang="en-GB" baseline="0" dirty="0"/>
          </a:p>
          <a:p>
            <a:r>
              <a:rPr lang="en-GB" baseline="0" dirty="0"/>
              <a:t>You can always check that it’s OK – it protects you.  </a:t>
            </a:r>
          </a:p>
          <a:p>
            <a:endParaRPr lang="en-GB" baseline="0" dirty="0"/>
          </a:p>
          <a:p>
            <a:r>
              <a:rPr lang="en-GB" baseline="0" dirty="0"/>
              <a:t>Privacy setting – use Facebook ‘friends of friends’ as an example.  Emphasise that all SM apps and sites are different.  But it is your responsibility.</a:t>
            </a:r>
          </a:p>
          <a:p>
            <a:endParaRPr lang="en-GB" baseline="0" dirty="0"/>
          </a:p>
          <a:p>
            <a:r>
              <a:rPr lang="en-GB" b="1" baseline="0" dirty="0"/>
              <a:t>Anything</a:t>
            </a:r>
            <a:r>
              <a:rPr lang="en-GB" baseline="0" dirty="0"/>
              <a:t> you say </a:t>
            </a:r>
            <a:r>
              <a:rPr lang="en-GB" b="1" baseline="0" dirty="0"/>
              <a:t>can</a:t>
            </a:r>
            <a:r>
              <a:rPr lang="en-GB" baseline="0" dirty="0"/>
              <a:t> become </a:t>
            </a:r>
            <a:r>
              <a:rPr lang="en-GB" b="1" baseline="0" dirty="0"/>
              <a:t>public</a:t>
            </a:r>
            <a:r>
              <a:rPr lang="en-GB" baseline="0" dirty="0"/>
              <a:t> and is there </a:t>
            </a:r>
            <a:r>
              <a:rPr lang="en-GB" b="1" baseline="0" dirty="0"/>
              <a:t>forever</a:t>
            </a:r>
            <a:r>
              <a:rPr lang="en-GB" baseline="0" dirty="0"/>
              <a:t>.  </a:t>
            </a:r>
          </a:p>
          <a:p>
            <a:endParaRPr lang="en-GB" baseline="0" dirty="0"/>
          </a:p>
          <a:p>
            <a:r>
              <a:rPr lang="en-GB" baseline="0" dirty="0"/>
              <a:t>Mention talking about digital footprints later. </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12</a:t>
            </a:fld>
            <a:endParaRPr lang="en-GB"/>
          </a:p>
        </p:txBody>
      </p:sp>
    </p:spTree>
    <p:extLst>
      <p:ext uri="{BB962C8B-B14F-4D97-AF65-F5344CB8AC3E}">
        <p14:creationId xmlns:p14="http://schemas.microsoft.com/office/powerpoint/2010/main" val="168900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13</a:t>
            </a:fld>
            <a:endParaRPr lang="en-GB"/>
          </a:p>
        </p:txBody>
      </p:sp>
    </p:spTree>
    <p:extLst>
      <p:ext uri="{BB962C8B-B14F-4D97-AF65-F5344CB8AC3E}">
        <p14:creationId xmlns:p14="http://schemas.microsoft.com/office/powerpoint/2010/main" val="1119893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14</a:t>
            </a:fld>
            <a:endParaRPr lang="en-GB"/>
          </a:p>
        </p:txBody>
      </p:sp>
    </p:spTree>
    <p:extLst>
      <p:ext uri="{BB962C8B-B14F-4D97-AF65-F5344CB8AC3E}">
        <p14:creationId xmlns:p14="http://schemas.microsoft.com/office/powerpoint/2010/main" val="111989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for questions</a:t>
            </a:r>
          </a:p>
          <a:p>
            <a:endParaRPr lang="en-GB" baseline="0" dirty="0"/>
          </a:p>
          <a:p>
            <a:r>
              <a:rPr lang="en-GB" baseline="0" dirty="0"/>
              <a:t>Reassure that intended to help and protect.</a:t>
            </a:r>
          </a:p>
          <a:p>
            <a:endParaRPr lang="en-GB" baseline="0" dirty="0"/>
          </a:p>
          <a:p>
            <a:r>
              <a:rPr lang="en-GB" baseline="0" dirty="0"/>
              <a:t>And that we don’t want them to become an example in someone else’s presentation.</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15</a:t>
            </a:fld>
            <a:endParaRPr lang="en-GB"/>
          </a:p>
        </p:txBody>
      </p:sp>
    </p:spTree>
    <p:extLst>
      <p:ext uri="{BB962C8B-B14F-4D97-AF65-F5344CB8AC3E}">
        <p14:creationId xmlns:p14="http://schemas.microsoft.com/office/powerpoint/2010/main" val="380385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evaluation</a:t>
            </a:r>
            <a:r>
              <a:rPr lang="en-GB" baseline="0" dirty="0"/>
              <a:t> staff are asked to complete will reflect these and form a part of the schools’ inspection evidence.</a:t>
            </a:r>
            <a:endParaRPr lang="en-GB" dirty="0"/>
          </a:p>
        </p:txBody>
      </p:sp>
      <p:sp>
        <p:nvSpPr>
          <p:cNvPr id="4" name="Slide Number Placeholder 3"/>
          <p:cNvSpPr>
            <a:spLocks noGrp="1"/>
          </p:cNvSpPr>
          <p:nvPr>
            <p:ph type="sldNum" sz="quarter" idx="10"/>
          </p:nvPr>
        </p:nvSpPr>
        <p:spPr/>
        <p:txBody>
          <a:bodyPr/>
          <a:lstStyle/>
          <a:p>
            <a:fld id="{0F6CC1B8-8BFF-49A4-9729-D77A8FB3B207}" type="slidenum">
              <a:rPr lang="en-GB" smtClean="0"/>
              <a:t>2</a:t>
            </a:fld>
            <a:endParaRPr lang="en-GB"/>
          </a:p>
        </p:txBody>
      </p:sp>
    </p:spTree>
    <p:extLst>
      <p:ext uri="{BB962C8B-B14F-4D97-AF65-F5344CB8AC3E}">
        <p14:creationId xmlns:p14="http://schemas.microsoft.com/office/powerpoint/2010/main" val="391802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We all know what we want to stop – we all know what’s ‘wrong’.  We identify things like predatory behaviour, radicalisation, trolling, hate speech as being unacceptable and easily identify them as ‘the issue’.  But it can be a little more complicated.</a:t>
            </a:r>
          </a:p>
          <a:p>
            <a:endParaRPr lang="en-GB" baseline="0" dirty="0"/>
          </a:p>
          <a:p>
            <a:r>
              <a:rPr lang="en-GB" baseline="0" dirty="0"/>
              <a:t>We are all capable of being foolish – naïve – thoughtless – unaware sometimes.  But social media is relatively new and makes mistakes more likely. And, even if it might only be a mistake?  Some mistakes can really matter, can’t be sorted out and can cost us our jobs.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’ve shown a couple of these before.  But, before we used to obfuscate the names.  We’ve now left them in to show what can happen to real people and how their actions and names become newsworthy.</a:t>
            </a:r>
          </a:p>
          <a:p>
            <a:endParaRPr lang="en-GB" baseline="0" dirty="0"/>
          </a:p>
          <a:p>
            <a:r>
              <a:rPr lang="en-GB" baseline="0" dirty="0"/>
              <a:t>Show stories.</a:t>
            </a:r>
          </a:p>
          <a:p>
            <a:endParaRPr lang="en-GB" baseline="0" dirty="0"/>
          </a:p>
          <a:p>
            <a:r>
              <a:rPr lang="en-GB" baseline="0" dirty="0"/>
              <a:t>One day, you </a:t>
            </a:r>
            <a:r>
              <a:rPr lang="en-GB" b="1" baseline="0" dirty="0"/>
              <a:t>will</a:t>
            </a:r>
            <a:r>
              <a:rPr lang="en-GB" baseline="0" dirty="0"/>
              <a:t> sound off in the staffroom about a child or their parents.  Just make sure no one hears you.  You know that.</a:t>
            </a:r>
          </a:p>
          <a:p>
            <a:endParaRPr lang="en-GB" baseline="0" dirty="0"/>
          </a:p>
          <a:p>
            <a:r>
              <a:rPr lang="en-GB" baseline="0" dirty="0"/>
              <a:t>You have a right to say what you like to your friends when they’re at your house having dinner.  You have to be a bit more circumspect of you say the same things to them in the pub in case you’re overheard.  And you always have to worry about someone repeating what you say.   Social media is very similar to real life.  Always compare it with real life.  ‘How would this look…’</a:t>
            </a:r>
          </a:p>
          <a:p>
            <a:endParaRPr lang="en-GB" baseline="0" dirty="0"/>
          </a:p>
          <a:p>
            <a:r>
              <a:rPr lang="en-GB" baseline="0" dirty="0"/>
              <a:t>Emphasise </a:t>
            </a:r>
            <a:r>
              <a:rPr lang="en-GB" b="1" baseline="0" dirty="0"/>
              <a:t>Nick </a:t>
            </a:r>
            <a:r>
              <a:rPr lang="en-GB" b="1" baseline="0" dirty="0" err="1"/>
              <a:t>Torsney</a:t>
            </a:r>
            <a:r>
              <a:rPr lang="en-GB" b="1" baseline="0" dirty="0"/>
              <a:t> </a:t>
            </a:r>
            <a:r>
              <a:rPr lang="en-GB" baseline="0" dirty="0"/>
              <a:t>(last story).</a:t>
            </a:r>
          </a:p>
          <a:p>
            <a:endParaRPr lang="en-GB" baseline="0" dirty="0"/>
          </a:p>
          <a:p>
            <a:pPr marL="171450" indent="-171450">
              <a:buFont typeface="Arial" panose="020B0604020202020204" pitchFamily="34" charset="0"/>
              <a:buChar char="•"/>
            </a:pPr>
            <a:r>
              <a:rPr lang="en-GB" baseline="0" dirty="0"/>
              <a:t>Young teacher</a:t>
            </a:r>
          </a:p>
          <a:p>
            <a:pPr marL="171450" indent="-171450">
              <a:buFont typeface="Arial" panose="020B0604020202020204" pitchFamily="34" charset="0"/>
              <a:buChar char="•"/>
            </a:pPr>
            <a:r>
              <a:rPr lang="en-GB" baseline="0" dirty="0"/>
              <a:t>Had signed social media policy – which specified no contact with pupils through social networking</a:t>
            </a:r>
          </a:p>
          <a:p>
            <a:pPr marL="171450" indent="-171450">
              <a:buFont typeface="Arial" panose="020B0604020202020204" pitchFamily="34" charset="0"/>
              <a:buChar char="•"/>
            </a:pPr>
            <a:r>
              <a:rPr lang="en-GB" baseline="0" dirty="0"/>
              <a:t>Sent two messages </a:t>
            </a:r>
            <a:r>
              <a:rPr lang="en-GB" sz="1200" b="0" i="0" kern="1200" baseline="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Hey man, u looking forward to this ski trip? I'm not... Sorry I've messaged u xx”</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Given</a:t>
            </a:r>
            <a:r>
              <a:rPr lang="en-GB" sz="1200" b="0" i="0" kern="1200" baseline="0" dirty="0">
                <a:solidFill>
                  <a:schemeClr val="tx1"/>
                </a:solidFill>
                <a:effectLst/>
                <a:latin typeface="+mn-lt"/>
                <a:ea typeface="+mn-ea"/>
                <a:cs typeface="+mn-cs"/>
              </a:rPr>
              <a:t> final warning.</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Repeated behaviour “</a:t>
            </a:r>
            <a:r>
              <a:rPr lang="en-GB" sz="1200" b="0" i="0" kern="1200" dirty="0">
                <a:solidFill>
                  <a:schemeClr val="tx1"/>
                </a:solidFill>
                <a:effectLst/>
                <a:latin typeface="+mn-lt"/>
                <a:ea typeface="+mn-ea"/>
                <a:cs typeface="+mn-cs"/>
              </a:rPr>
              <a:t>So how was the prom then? Xx</a:t>
            </a:r>
            <a:r>
              <a:rPr lang="en-GB" sz="1200" b="0" i="0"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Disciplined and sacked.</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Appealed, reinstated but moved to another school.</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Reprimanded by </a:t>
            </a:r>
            <a:r>
              <a:rPr lang="en-GB" sz="1200" b="0" i="0" kern="1200" dirty="0">
                <a:solidFill>
                  <a:schemeClr val="tx1"/>
                </a:solidFill>
                <a:effectLst/>
                <a:latin typeface="+mn-lt"/>
                <a:ea typeface="+mn-ea"/>
                <a:cs typeface="+mn-cs"/>
              </a:rPr>
              <a:t>General Teaching Council for Scotland.</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Made the BBC website.</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His entire life and future has been affected.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3</a:t>
            </a:fld>
            <a:endParaRPr lang="en-GB"/>
          </a:p>
        </p:txBody>
      </p:sp>
    </p:spTree>
    <p:extLst>
      <p:ext uri="{BB962C8B-B14F-4D97-AF65-F5344CB8AC3E}">
        <p14:creationId xmlns:p14="http://schemas.microsoft.com/office/powerpoint/2010/main" val="241166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a:t>
            </a:r>
            <a:r>
              <a:rPr lang="en-GB" baseline="0" dirty="0"/>
              <a:t> media is not bad.  It has risks that you need to think about and address.</a:t>
            </a:r>
          </a:p>
          <a:p>
            <a:endParaRPr lang="en-GB" baseline="0" dirty="0"/>
          </a:p>
          <a:p>
            <a:r>
              <a:rPr lang="en-GB" baseline="0" dirty="0"/>
              <a:t>Good in  education, part of children’s worlds – emphasise ‘keep children away from water’</a:t>
            </a:r>
          </a:p>
          <a:p>
            <a:endParaRPr lang="en-GB" baseline="0" dirty="0"/>
          </a:p>
          <a:p>
            <a:r>
              <a:rPr lang="en-GB" baseline="0" dirty="0"/>
              <a:t>Good for school life – Facebook is </a:t>
            </a:r>
            <a:r>
              <a:rPr lang="en-GB" i="1" baseline="0" dirty="0"/>
              <a:t>pushed</a:t>
            </a:r>
            <a:r>
              <a:rPr lang="en-GB" baseline="0" dirty="0"/>
              <a:t> to parents, or using Twitter to update parents about arrival times of coaches back to school</a:t>
            </a:r>
          </a:p>
          <a:p>
            <a:endParaRPr lang="en-GB" baseline="0" dirty="0"/>
          </a:p>
          <a:p>
            <a:r>
              <a:rPr lang="en-GB" baseline="0" dirty="0"/>
              <a:t>Good for professional development – ‘how do I’ groups on Facebook for year 3 and 4 teachers.</a:t>
            </a:r>
          </a:p>
          <a:p>
            <a:endParaRPr lang="en-GB" baseline="0" dirty="0"/>
          </a:p>
          <a:p>
            <a:r>
              <a:rPr lang="en-GB" baseline="0" dirty="0"/>
              <a:t>Good for our personal lives, but we know that already.</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4</a:t>
            </a:fld>
            <a:endParaRPr lang="en-GB"/>
          </a:p>
        </p:txBody>
      </p:sp>
    </p:spTree>
    <p:extLst>
      <p:ext uri="{BB962C8B-B14F-4D97-AF65-F5344CB8AC3E}">
        <p14:creationId xmlns:p14="http://schemas.microsoft.com/office/powerpoint/2010/main" val="297653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9F780B-E8AA-4223-A3BB-988CA9A21A63}" type="slidenum">
              <a:rPr lang="en-GB" smtClean="0"/>
              <a:t>5</a:t>
            </a:fld>
            <a:endParaRPr lang="en-GB"/>
          </a:p>
        </p:txBody>
      </p:sp>
    </p:spTree>
    <p:extLst>
      <p:ext uri="{BB962C8B-B14F-4D97-AF65-F5344CB8AC3E}">
        <p14:creationId xmlns:p14="http://schemas.microsoft.com/office/powerpoint/2010/main" val="305424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a:t>
            </a:r>
            <a:r>
              <a:rPr lang="en-GB" dirty="0"/>
              <a:t>are teachers. You are pillars of the community.  Legally.</a:t>
            </a:r>
          </a:p>
          <a:p>
            <a:endParaRPr lang="en-GB" dirty="0"/>
          </a:p>
          <a:p>
            <a:r>
              <a:rPr lang="en-GB" dirty="0"/>
              <a:t>You have responsibilities.  Teaching is not the same as</a:t>
            </a:r>
            <a:r>
              <a:rPr lang="en-GB" baseline="0" dirty="0"/>
              <a:t> being a builder or butcher – not that there’s anything wrong with being a builder or butcher.</a:t>
            </a:r>
          </a:p>
          <a:p>
            <a:endParaRPr lang="en-GB" baseline="0" dirty="0"/>
          </a:p>
          <a:p>
            <a:pPr marL="171450" indent="-171450">
              <a:buFont typeface="Arial" panose="020B0604020202020204" pitchFamily="34" charset="0"/>
              <a:buChar char="•"/>
            </a:pPr>
            <a:r>
              <a:rPr lang="en-GB" baseline="0" dirty="0"/>
              <a:t>But your parents will care more about what you say about their children that what their butcher might say.</a:t>
            </a:r>
          </a:p>
          <a:p>
            <a:pPr marL="171450" indent="-171450">
              <a:buFont typeface="Arial" panose="020B0604020202020204" pitchFamily="34" charset="0"/>
              <a:buChar char="•"/>
            </a:pPr>
            <a:r>
              <a:rPr lang="en-GB" baseline="0" dirty="0"/>
              <a:t>Your parents will care more about your private life that their butcher’s private life.</a:t>
            </a:r>
          </a:p>
          <a:p>
            <a:pPr marL="171450" indent="-171450">
              <a:buFont typeface="Arial" panose="020B0604020202020204" pitchFamily="34" charset="0"/>
              <a:buChar char="•"/>
            </a:pPr>
            <a:r>
              <a:rPr lang="en-GB" baseline="0" dirty="0"/>
              <a:t>They will gossip more about you.</a:t>
            </a:r>
          </a:p>
          <a:p>
            <a:pPr marL="171450" indent="-171450">
              <a:buFont typeface="Arial" panose="020B0604020202020204" pitchFamily="34" charset="0"/>
              <a:buChar char="•"/>
            </a:pPr>
            <a:r>
              <a:rPr lang="en-GB" baseline="0" dirty="0"/>
              <a:t>They form into groups regularly, even at the school gate every night.</a:t>
            </a:r>
          </a:p>
          <a:p>
            <a:pPr marL="171450" indent="-171450">
              <a:buFont typeface="Arial" panose="020B0604020202020204" pitchFamily="34" charset="0"/>
              <a:buChar char="•"/>
            </a:pPr>
            <a:r>
              <a:rPr lang="en-GB" baseline="0" dirty="0"/>
              <a:t>They use social media too.</a:t>
            </a:r>
          </a:p>
        </p:txBody>
      </p:sp>
      <p:sp>
        <p:nvSpPr>
          <p:cNvPr id="4" name="Slide Number Placeholder 3"/>
          <p:cNvSpPr>
            <a:spLocks noGrp="1"/>
          </p:cNvSpPr>
          <p:nvPr>
            <p:ph type="sldNum" sz="quarter" idx="10"/>
          </p:nvPr>
        </p:nvSpPr>
        <p:spPr/>
        <p:txBody>
          <a:bodyPr/>
          <a:lstStyle/>
          <a:p>
            <a:fld id="{199F780B-E8AA-4223-A3BB-988CA9A21A63}" type="slidenum">
              <a:rPr lang="en-GB" smtClean="0"/>
              <a:t>6</a:t>
            </a:fld>
            <a:endParaRPr lang="en-GB"/>
          </a:p>
        </p:txBody>
      </p:sp>
    </p:spTree>
    <p:extLst>
      <p:ext uri="{BB962C8B-B14F-4D97-AF65-F5344CB8AC3E}">
        <p14:creationId xmlns:p14="http://schemas.microsoft.com/office/powerpoint/2010/main" val="380112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t>
            </a:r>
            <a:r>
              <a:rPr lang="en-GB" b="1" dirty="0"/>
              <a:t>must</a:t>
            </a:r>
            <a:r>
              <a:rPr lang="en-GB" dirty="0"/>
              <a:t> read the actual policy.</a:t>
            </a:r>
            <a:r>
              <a:rPr lang="en-GB" baseline="0" dirty="0"/>
              <a:t>  It’s the policy that you will be measured by – this presentation is a synopsis of what’s in the policy but might not cover everything.</a:t>
            </a:r>
          </a:p>
          <a:p>
            <a:endParaRPr lang="en-GB" baseline="0" dirty="0"/>
          </a:p>
          <a:p>
            <a:r>
              <a:rPr lang="en-GB" baseline="0" dirty="0"/>
              <a:t>Emphasise that we must be transparent in what we do.  We must worry about how something might look (be interpreted) rather that rely on knowing ‘what we meant’.</a:t>
            </a:r>
          </a:p>
          <a:p>
            <a:endParaRPr lang="en-GB" baseline="0" dirty="0"/>
          </a:p>
          <a:p>
            <a:r>
              <a:rPr lang="en-GB" baseline="0" dirty="0"/>
              <a:t>Using social media in different ways at different times can be done to different standards but each way of using it has different risks and gives different responsibilities.</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If in doubt, ask.  For your own protection.</a:t>
            </a:r>
          </a:p>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7</a:t>
            </a:fld>
            <a:endParaRPr lang="en-GB"/>
          </a:p>
        </p:txBody>
      </p:sp>
    </p:spTree>
    <p:extLst>
      <p:ext uri="{BB962C8B-B14F-4D97-AF65-F5344CB8AC3E}">
        <p14:creationId xmlns:p14="http://schemas.microsoft.com/office/powerpoint/2010/main" val="125922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9</a:t>
            </a:fld>
            <a:endParaRPr lang="en-GB"/>
          </a:p>
        </p:txBody>
      </p:sp>
    </p:spTree>
    <p:extLst>
      <p:ext uri="{BB962C8B-B14F-4D97-AF65-F5344CB8AC3E}">
        <p14:creationId xmlns:p14="http://schemas.microsoft.com/office/powerpoint/2010/main" val="7743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a:t>
            </a:r>
            <a:r>
              <a:rPr lang="en-GB" baseline="0" dirty="0"/>
              <a:t> that this is particularly sensitive.</a:t>
            </a:r>
            <a:endParaRPr lang="en-GB" dirty="0"/>
          </a:p>
        </p:txBody>
      </p:sp>
      <p:sp>
        <p:nvSpPr>
          <p:cNvPr id="4" name="Slide Number Placeholder 3"/>
          <p:cNvSpPr>
            <a:spLocks noGrp="1"/>
          </p:cNvSpPr>
          <p:nvPr>
            <p:ph type="sldNum" sz="quarter" idx="10"/>
          </p:nvPr>
        </p:nvSpPr>
        <p:spPr/>
        <p:txBody>
          <a:bodyPr/>
          <a:lstStyle/>
          <a:p>
            <a:fld id="{199F780B-E8AA-4223-A3BB-988CA9A21A63}" type="slidenum">
              <a:rPr lang="en-GB" smtClean="0"/>
              <a:t>10</a:t>
            </a:fld>
            <a:endParaRPr lang="en-GB"/>
          </a:p>
        </p:txBody>
      </p:sp>
    </p:spTree>
    <p:extLst>
      <p:ext uri="{BB962C8B-B14F-4D97-AF65-F5344CB8AC3E}">
        <p14:creationId xmlns:p14="http://schemas.microsoft.com/office/powerpoint/2010/main" val="218051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628815E-1FD9-4650-93A4-E91CDFB8732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3847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8815E-1FD9-4650-93A4-E91CDFB8732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48568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8815E-1FD9-4650-93A4-E91CDFB8732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90343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aseline="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spcAft>
                <a:spcPts val="600"/>
              </a:spcAft>
              <a:buNone/>
              <a:defRPr sz="2400" baseline="0">
                <a:solidFill>
                  <a:schemeClr val="tx2"/>
                </a:solidFill>
              </a:defRPr>
            </a:lvl1pPr>
            <a:lvl2pPr marL="742950" indent="-285750">
              <a:spcBef>
                <a:spcPts val="0"/>
              </a:spcBef>
              <a:spcAft>
                <a:spcPts val="1200"/>
              </a:spcAft>
              <a:buClr>
                <a:schemeClr val="tx2"/>
              </a:buClr>
              <a:buFont typeface="Wingdings" pitchFamily="2" charset="2"/>
              <a:buChar char="§"/>
              <a:defRPr sz="2400" baseline="0">
                <a:solidFill>
                  <a:schemeClr val="tx2"/>
                </a:solidFill>
              </a:defRPr>
            </a:lvl2pPr>
            <a:lvl3pPr marL="1143000" indent="-228600">
              <a:spcBef>
                <a:spcPts val="0"/>
              </a:spcBef>
              <a:spcAft>
                <a:spcPts val="600"/>
              </a:spcAft>
              <a:buClr>
                <a:schemeClr val="accent5"/>
              </a:buClr>
              <a:buSzPct val="100000"/>
              <a:buFont typeface="Wingdings" pitchFamily="2" charset="2"/>
              <a:buChar char="§"/>
              <a:defRPr baseline="0">
                <a:solidFill>
                  <a:schemeClr val="accent2">
                    <a:lumMod val="50000"/>
                  </a:schemeClr>
                </a:solidFill>
              </a:defRPr>
            </a:lvl3pPr>
            <a:lvl4pPr marL="1163638" indent="0">
              <a:spcBef>
                <a:spcPts val="0"/>
              </a:spcBef>
              <a:spcAft>
                <a:spcPts val="400"/>
              </a:spcAft>
              <a:buNone/>
              <a:defRPr baseline="0">
                <a:solidFill>
                  <a:schemeClr val="accent5"/>
                </a:solidFill>
              </a:defRPr>
            </a:lvl4pPr>
            <a:lvl5pPr marL="1163638" indent="0">
              <a:spcBef>
                <a:spcPts val="0"/>
              </a:spcBef>
              <a:spcAft>
                <a:spcPts val="400"/>
              </a:spcAft>
              <a:buNone/>
              <a:defRPr baseline="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628815E-1FD9-4650-93A4-E91CDFB8732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241916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28815E-1FD9-4650-93A4-E91CDFB87327}"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420279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28815E-1FD9-4650-93A4-E91CDFB8732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7799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28815E-1FD9-4650-93A4-E91CDFB87327}" type="datetimeFigureOut">
              <a:rPr lang="en-GB" smtClean="0"/>
              <a:t>16/06/2016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352606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28815E-1FD9-4650-93A4-E91CDFB87327}" type="datetimeFigureOut">
              <a:rPr lang="en-GB" smtClean="0"/>
              <a:t>16/06/2016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36886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815E-1FD9-4650-93A4-E91CDFB87327}" type="datetimeFigureOut">
              <a:rPr lang="en-GB" smtClean="0"/>
              <a:t>16/06/2016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324675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28815E-1FD9-4650-93A4-E91CDFB8732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171715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28815E-1FD9-4650-93A4-E91CDFB87327}"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63FF0-C4AB-44C3-83A7-1D95AF120062}" type="slidenum">
              <a:rPr lang="en-GB" smtClean="0"/>
              <a:t>‹#›</a:t>
            </a:fld>
            <a:endParaRPr lang="en-GB"/>
          </a:p>
        </p:txBody>
      </p:sp>
    </p:spTree>
    <p:extLst>
      <p:ext uri="{BB962C8B-B14F-4D97-AF65-F5344CB8AC3E}">
        <p14:creationId xmlns:p14="http://schemas.microsoft.com/office/powerpoint/2010/main" val="318663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8815E-1FD9-4650-93A4-E91CDFB87327}" type="datetimeFigureOut">
              <a:rPr lang="en-GB" smtClean="0"/>
              <a:t>16/06/2016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63FF0-C4AB-44C3-83A7-1D95AF120062}"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021288"/>
            <a:ext cx="1621536" cy="640080"/>
          </a:xfrm>
          <a:prstGeom prst="rect">
            <a:avLst/>
          </a:prstGeom>
        </p:spPr>
      </p:pic>
    </p:spTree>
    <p:extLst>
      <p:ext uri="{BB962C8B-B14F-4D97-AF65-F5344CB8AC3E}">
        <p14:creationId xmlns:p14="http://schemas.microsoft.com/office/powerpoint/2010/main" val="213655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5860"/>
            <a:ext cx="7772400" cy="1470025"/>
          </a:xfrm>
        </p:spPr>
        <p:txBody>
          <a:bodyPr/>
          <a:lstStyle/>
          <a:p>
            <a:r>
              <a:rPr lang="en-GB" sz="1800" dirty="0"/>
              <a:t>Solihull online safety toolkit</a:t>
            </a:r>
            <a:br>
              <a:rPr lang="en-GB" sz="1800" dirty="0"/>
            </a:br>
            <a:r>
              <a:rPr lang="en-GB" dirty="0"/>
              <a:t>Using social media</a:t>
            </a:r>
          </a:p>
        </p:txBody>
      </p:sp>
      <p:sp>
        <p:nvSpPr>
          <p:cNvPr id="3" name="Subtitle 2"/>
          <p:cNvSpPr>
            <a:spLocks noGrp="1"/>
          </p:cNvSpPr>
          <p:nvPr>
            <p:ph type="subTitle" idx="1"/>
          </p:nvPr>
        </p:nvSpPr>
        <p:spPr>
          <a:xfrm>
            <a:off x="406562" y="3668490"/>
            <a:ext cx="8316924" cy="1752600"/>
          </a:xfrm>
        </p:spPr>
        <p:txBody>
          <a:bodyPr vert="horz" lIns="91440" tIns="45720" rIns="91440" bIns="45720" rtlCol="0" anchor="t">
            <a:normAutofit/>
          </a:bodyPr>
          <a:lstStyle/>
          <a:p>
            <a:r>
              <a:rPr lang="en-GB" dirty="0"/>
              <a:t>Dickens Heath </a:t>
            </a:r>
            <a:endParaRPr lang="en-US" dirty="0"/>
          </a:p>
          <a:p>
            <a:r>
              <a:rPr lang="en-GB" dirty="0"/>
              <a:t>Community Primary School</a:t>
            </a:r>
            <a:endParaRPr lang="en-US" dirty="0"/>
          </a:p>
          <a:p>
            <a:r>
              <a:rPr lang="en-GB" sz="1800" dirty="0"/>
              <a:t>11 April 2016</a:t>
            </a:r>
          </a:p>
        </p:txBody>
      </p:sp>
    </p:spTree>
    <p:extLst>
      <p:ext uri="{BB962C8B-B14F-4D97-AF65-F5344CB8AC3E}">
        <p14:creationId xmlns:p14="http://schemas.microsoft.com/office/powerpoint/2010/main" val="2503980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lstStyle/>
          <a:p>
            <a:r>
              <a:rPr lang="en-GB" b="1" dirty="0"/>
              <a:t>When using social media as part of working with pupils</a:t>
            </a:r>
          </a:p>
          <a:p>
            <a:pPr lvl="1"/>
            <a:r>
              <a:rPr lang="en-GB" dirty="0"/>
              <a:t>It must be sanctioned by the school</a:t>
            </a:r>
          </a:p>
          <a:p>
            <a:pPr lvl="1"/>
            <a:r>
              <a:rPr lang="en-GB" dirty="0"/>
              <a:t>It must only use agreed social media</a:t>
            </a:r>
          </a:p>
          <a:p>
            <a:pPr lvl="1"/>
            <a:r>
              <a:rPr lang="en-GB" dirty="0"/>
              <a:t>It must follow agreed policies and procedures</a:t>
            </a:r>
          </a:p>
        </p:txBody>
      </p:sp>
    </p:spTree>
    <p:extLst>
      <p:ext uri="{BB962C8B-B14F-4D97-AF65-F5344CB8AC3E}">
        <p14:creationId xmlns:p14="http://schemas.microsoft.com/office/powerpoint/2010/main" val="117539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normAutofit/>
          </a:bodyPr>
          <a:lstStyle/>
          <a:p>
            <a:r>
              <a:rPr lang="en-GB" b="1" dirty="0"/>
              <a:t>When using social media in your wider professional life</a:t>
            </a:r>
          </a:p>
          <a:p>
            <a:pPr lvl="1"/>
            <a:r>
              <a:rPr lang="en-GB" dirty="0"/>
              <a:t>Be clear it is your </a:t>
            </a:r>
            <a:r>
              <a:rPr lang="en-GB" i="1" dirty="0"/>
              <a:t>personal</a:t>
            </a:r>
            <a:r>
              <a:rPr lang="en-GB" dirty="0"/>
              <a:t> opinions</a:t>
            </a:r>
          </a:p>
          <a:p>
            <a:pPr lvl="1"/>
            <a:r>
              <a:rPr lang="en-GB" dirty="0"/>
              <a:t>Do not brand anything as being from your school</a:t>
            </a:r>
          </a:p>
          <a:p>
            <a:pPr lvl="1"/>
            <a:r>
              <a:rPr lang="en-GB" dirty="0"/>
              <a:t>Do not share any other people’s private information</a:t>
            </a:r>
          </a:p>
          <a:p>
            <a:pPr lvl="1"/>
            <a:r>
              <a:rPr lang="en-GB" dirty="0"/>
              <a:t>Behave appropriately</a:t>
            </a:r>
          </a:p>
        </p:txBody>
      </p:sp>
    </p:spTree>
    <p:extLst>
      <p:ext uri="{BB962C8B-B14F-4D97-AF65-F5344CB8AC3E}">
        <p14:creationId xmlns:p14="http://schemas.microsoft.com/office/powerpoint/2010/main" val="117539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normAutofit/>
          </a:bodyPr>
          <a:lstStyle/>
          <a:p>
            <a:r>
              <a:rPr lang="en-GB" b="1" dirty="0"/>
              <a:t>When using social media in your personal life</a:t>
            </a:r>
          </a:p>
          <a:p>
            <a:pPr lvl="1"/>
            <a:r>
              <a:rPr lang="en-GB" dirty="0"/>
              <a:t>Don’t talk to parents, pupils or ex-pupils who are </a:t>
            </a:r>
            <a:r>
              <a:rPr lang="en-GB" b="1" dirty="0"/>
              <a:t>only</a:t>
            </a:r>
            <a:r>
              <a:rPr lang="en-GB" dirty="0"/>
              <a:t> parents, pupils or ex-pupils</a:t>
            </a:r>
          </a:p>
          <a:p>
            <a:pPr lvl="1"/>
            <a:r>
              <a:rPr lang="en-GB" dirty="0"/>
              <a:t>Think very carefully about implications of talking to colleagues who are also parents or governors</a:t>
            </a:r>
          </a:p>
          <a:p>
            <a:pPr lvl="1"/>
            <a:r>
              <a:rPr lang="en-GB" dirty="0"/>
              <a:t>Think about implications of mixing private life and work life</a:t>
            </a:r>
          </a:p>
          <a:p>
            <a:pPr lvl="1"/>
            <a:r>
              <a:rPr lang="en-GB" dirty="0"/>
              <a:t>Think about social media privacy settings</a:t>
            </a:r>
          </a:p>
        </p:txBody>
      </p:sp>
    </p:spTree>
    <p:extLst>
      <p:ext uri="{BB962C8B-B14F-4D97-AF65-F5344CB8AC3E}">
        <p14:creationId xmlns:p14="http://schemas.microsoft.com/office/powerpoint/2010/main" val="260309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lstStyle/>
          <a:p>
            <a:r>
              <a:rPr lang="en-GB" dirty="0"/>
              <a:t>If you use school resources you must follow the school’s acceptable use policies when using them</a:t>
            </a:r>
          </a:p>
          <a:p>
            <a:pPr lvl="1"/>
            <a:r>
              <a:rPr lang="en-GB" dirty="0"/>
              <a:t>You must not use social networking while pupils are around or during directed time</a:t>
            </a:r>
          </a:p>
          <a:p>
            <a:pPr lvl="1"/>
            <a:r>
              <a:rPr lang="en-GB" dirty="0"/>
              <a:t>You must not use social networking excessively</a:t>
            </a:r>
          </a:p>
          <a:p>
            <a:pPr lvl="1"/>
            <a:r>
              <a:rPr lang="en-GB" dirty="0"/>
              <a:t>Remember that what you do on school technology is monitored</a:t>
            </a:r>
          </a:p>
        </p:txBody>
      </p:sp>
    </p:spTree>
    <p:extLst>
      <p:ext uri="{BB962C8B-B14F-4D97-AF65-F5344CB8AC3E}">
        <p14:creationId xmlns:p14="http://schemas.microsoft.com/office/powerpoint/2010/main" val="411505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normAutofit/>
          </a:bodyPr>
          <a:lstStyle/>
          <a:p>
            <a:endParaRPr lang="en-GB" sz="6600" dirty="0"/>
          </a:p>
          <a:p>
            <a:pPr algn="ctr"/>
            <a:r>
              <a:rPr lang="en-GB" sz="6600" dirty="0"/>
              <a:t>If you are not sure?</a:t>
            </a:r>
          </a:p>
          <a:p>
            <a:pPr algn="ctr"/>
            <a:r>
              <a:rPr lang="en-GB" sz="6600" b="1" dirty="0"/>
              <a:t>Ask</a:t>
            </a:r>
          </a:p>
        </p:txBody>
      </p:sp>
    </p:spTree>
    <p:extLst>
      <p:ext uri="{BB962C8B-B14F-4D97-AF65-F5344CB8AC3E}">
        <p14:creationId xmlns:p14="http://schemas.microsoft.com/office/powerpoint/2010/main" val="142294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Questions?</a:t>
            </a:r>
          </a:p>
        </p:txBody>
      </p:sp>
      <p:sp>
        <p:nvSpPr>
          <p:cNvPr id="3" name="Content Placeholder 2"/>
          <p:cNvSpPr>
            <a:spLocks noGrp="1"/>
          </p:cNvSpPr>
          <p:nvPr>
            <p:ph idx="1"/>
          </p:nvPr>
        </p:nvSpPr>
        <p:spPr/>
        <p:txBody>
          <a:bodyPr>
            <a:normAutofit/>
          </a:bodyPr>
          <a:lstStyle/>
          <a:p>
            <a:pPr algn="ctr"/>
            <a:endParaRPr lang="en-GB" sz="4400" dirty="0"/>
          </a:p>
          <a:p>
            <a:pPr algn="ctr"/>
            <a:r>
              <a:rPr lang="en-GB" sz="4400" dirty="0"/>
              <a:t>Social media is not a </a:t>
            </a:r>
            <a:br>
              <a:rPr lang="en-GB" sz="4400" dirty="0"/>
            </a:br>
            <a:r>
              <a:rPr lang="en-GB" sz="4400" dirty="0"/>
              <a:t>technology issue</a:t>
            </a:r>
          </a:p>
          <a:p>
            <a:pPr algn="ctr"/>
            <a:endParaRPr lang="en-GB" sz="4400" dirty="0"/>
          </a:p>
          <a:p>
            <a:pPr algn="ctr"/>
            <a:r>
              <a:rPr lang="en-GB" sz="4400" dirty="0"/>
              <a:t>It is a behaviour issue</a:t>
            </a:r>
          </a:p>
        </p:txBody>
      </p:sp>
    </p:spTree>
    <p:extLst>
      <p:ext uri="{BB962C8B-B14F-4D97-AF65-F5344CB8AC3E}">
        <p14:creationId xmlns:p14="http://schemas.microsoft.com/office/powerpoint/2010/main" val="142294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Session objectives</a:t>
            </a:r>
            <a:endParaRPr lang="en-GB" dirty="0"/>
          </a:p>
        </p:txBody>
      </p:sp>
      <p:sp>
        <p:nvSpPr>
          <p:cNvPr id="3" name="Content Placeholder 2"/>
          <p:cNvSpPr>
            <a:spLocks noGrp="1"/>
          </p:cNvSpPr>
          <p:nvPr>
            <p:ph idx="1"/>
          </p:nvPr>
        </p:nvSpPr>
        <p:spPr/>
        <p:txBody>
          <a:bodyPr>
            <a:normAutofit lnSpcReduction="10000"/>
          </a:bodyPr>
          <a:lstStyle/>
          <a:p>
            <a:r>
              <a:rPr lang="en-GB" dirty="0"/>
              <a:t>Staff should</a:t>
            </a:r>
          </a:p>
          <a:p>
            <a:pPr lvl="1"/>
            <a:r>
              <a:rPr lang="en-GB" dirty="0"/>
              <a:t>understand more about the issues around using social media in schools</a:t>
            </a:r>
          </a:p>
          <a:p>
            <a:pPr lvl="1"/>
            <a:r>
              <a:rPr lang="en-GB" dirty="0"/>
              <a:t>Have a copy of the </a:t>
            </a:r>
            <a:r>
              <a:rPr lang="en-GB" b="1" dirty="0"/>
              <a:t>social media policy </a:t>
            </a:r>
            <a:r>
              <a:rPr lang="en-GB" dirty="0"/>
              <a:t>and understand more about it</a:t>
            </a:r>
          </a:p>
          <a:p>
            <a:pPr lvl="1"/>
            <a:r>
              <a:rPr lang="en-GB" dirty="0"/>
              <a:t>be more aware of protecting their professional identity when using social media</a:t>
            </a:r>
          </a:p>
          <a:p>
            <a:pPr lvl="1"/>
            <a:r>
              <a:rPr lang="en-GB" dirty="0"/>
              <a:t>be more aware of privacy issues in their private lives when using social media</a:t>
            </a:r>
          </a:p>
          <a:p>
            <a:pPr lvl="1"/>
            <a:r>
              <a:rPr lang="en-GB" dirty="0"/>
              <a:t>know when to seek help or advice</a:t>
            </a:r>
          </a:p>
          <a:p>
            <a:pPr lvl="1"/>
            <a:endParaRPr lang="en-GB" sz="2400" dirty="0"/>
          </a:p>
        </p:txBody>
      </p:sp>
    </p:spTree>
    <p:extLst>
      <p:ext uri="{BB962C8B-B14F-4D97-AF65-F5344CB8AC3E}">
        <p14:creationId xmlns:p14="http://schemas.microsoft.com/office/powerpoint/2010/main" val="311830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Examples from schools</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94" y="4779044"/>
            <a:ext cx="26860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458" y="1520105"/>
            <a:ext cx="5734750" cy="451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784" y="1412776"/>
            <a:ext cx="5884097" cy="395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784" y="1469972"/>
            <a:ext cx="5989333" cy="401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059" y="1593850"/>
            <a:ext cx="2588399" cy="2677656"/>
          </a:xfrm>
          <a:prstGeom prst="rect">
            <a:avLst/>
          </a:prstGeom>
          <a:noFill/>
        </p:spPr>
        <p:txBody>
          <a:bodyPr wrap="square" rtlCol="0">
            <a:spAutoFit/>
          </a:bodyPr>
          <a:lstStyle/>
          <a:p>
            <a:r>
              <a:rPr lang="en-GB" sz="2400" dirty="0">
                <a:solidFill>
                  <a:srgbClr val="003082"/>
                </a:solidFill>
              </a:rPr>
              <a:t>But some things are less </a:t>
            </a:r>
            <a:br>
              <a:rPr lang="en-GB" sz="2400" dirty="0">
                <a:solidFill>
                  <a:srgbClr val="003082"/>
                </a:solidFill>
              </a:rPr>
            </a:br>
            <a:r>
              <a:rPr lang="en-GB" sz="2400" dirty="0">
                <a:solidFill>
                  <a:srgbClr val="003082"/>
                </a:solidFill>
              </a:rPr>
              <a:t>clear-cut.</a:t>
            </a:r>
          </a:p>
          <a:p>
            <a:endParaRPr lang="en-GB" sz="2400" dirty="0">
              <a:solidFill>
                <a:srgbClr val="003082"/>
              </a:solidFill>
            </a:endParaRPr>
          </a:p>
          <a:p>
            <a:r>
              <a:rPr lang="en-GB" sz="2400" dirty="0">
                <a:solidFill>
                  <a:srgbClr val="003082"/>
                </a:solidFill>
              </a:rPr>
              <a:t>Sometimes people are more </a:t>
            </a:r>
            <a:r>
              <a:rPr lang="en-GB" sz="2400" b="1" dirty="0">
                <a:solidFill>
                  <a:srgbClr val="003082"/>
                </a:solidFill>
              </a:rPr>
              <a:t>foolish</a:t>
            </a:r>
            <a:r>
              <a:rPr lang="en-GB" sz="2400" dirty="0">
                <a:solidFill>
                  <a:srgbClr val="003082"/>
                </a:solidFill>
              </a:rPr>
              <a:t> than </a:t>
            </a:r>
            <a:r>
              <a:rPr lang="en-GB" sz="2400" b="1" dirty="0">
                <a:solidFill>
                  <a:srgbClr val="003082"/>
                </a:solidFill>
              </a:rPr>
              <a:t>bad</a:t>
            </a:r>
            <a:r>
              <a:rPr lang="en-GB" sz="2400" dirty="0">
                <a:solidFill>
                  <a:srgbClr val="003082"/>
                </a:solidFill>
              </a:rPr>
              <a:t>.</a:t>
            </a:r>
            <a:endParaRPr lang="en-GB" dirty="0"/>
          </a:p>
        </p:txBody>
      </p:sp>
      <p:grpSp>
        <p:nvGrpSpPr>
          <p:cNvPr id="5" name="Group 4"/>
          <p:cNvGrpSpPr/>
          <p:nvPr/>
        </p:nvGrpSpPr>
        <p:grpSpPr>
          <a:xfrm>
            <a:off x="482059" y="1520105"/>
            <a:ext cx="8239428" cy="4041461"/>
            <a:chOff x="482059" y="1465161"/>
            <a:chExt cx="8239428" cy="4041461"/>
          </a:xfrm>
        </p:grpSpPr>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0458" y="1465161"/>
              <a:ext cx="5651029" cy="404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2059" y="1540169"/>
              <a:ext cx="2588399" cy="1200329"/>
            </a:xfrm>
            <a:prstGeom prst="rect">
              <a:avLst/>
            </a:prstGeom>
            <a:noFill/>
          </p:spPr>
          <p:txBody>
            <a:bodyPr wrap="square" rtlCol="0">
              <a:spAutoFit/>
            </a:bodyPr>
            <a:lstStyle/>
            <a:p>
              <a:r>
                <a:rPr lang="en-GB" sz="2400" dirty="0">
                  <a:solidFill>
                    <a:srgbClr val="003082"/>
                  </a:solidFill>
                </a:rPr>
                <a:t>We all want to stop bad things from happening.</a:t>
              </a:r>
              <a:endParaRPr lang="en-GB" dirty="0"/>
            </a:p>
          </p:txBody>
        </p:sp>
      </p:grpSp>
    </p:spTree>
    <p:extLst>
      <p:ext uri="{BB962C8B-B14F-4D97-AF65-F5344CB8AC3E}">
        <p14:creationId xmlns:p14="http://schemas.microsoft.com/office/powerpoint/2010/main" val="5815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subTnLst>
                                    <p:set>
                                      <p:cBhvr override="childStyle">
                                        <p:cTn dur="1" fill="hold" display="0" masterRel="nextClick" afterEffect="1"/>
                                        <p:tgtEl>
                                          <p:spTgt spid="205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subTnLst>
                                    <p:set>
                                      <p:cBhvr override="childStyle">
                                        <p:cTn dur="1" fill="hold" display="0" masterRel="nextClick" afterEffect="1"/>
                                        <p:tgtEl>
                                          <p:spTgt spid="20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The benefits of social media in education </a:t>
            </a:r>
          </a:p>
        </p:txBody>
      </p:sp>
      <p:sp>
        <p:nvSpPr>
          <p:cNvPr id="3" name="Content Placeholder 2"/>
          <p:cNvSpPr>
            <a:spLocks noGrp="1"/>
          </p:cNvSpPr>
          <p:nvPr>
            <p:ph idx="1"/>
          </p:nvPr>
        </p:nvSpPr>
        <p:spPr/>
        <p:txBody>
          <a:bodyPr>
            <a:normAutofit/>
          </a:bodyPr>
          <a:lstStyle/>
          <a:p>
            <a:r>
              <a:rPr lang="en-GB" i="1" dirty="0"/>
              <a:t>‘We need to teach young people the way to use them appropriately, to build their sense of entitlement into a sense of responsibility and to work with them on effective and safe strategies for protection whilst using social media. </a:t>
            </a:r>
          </a:p>
          <a:p>
            <a:r>
              <a:rPr lang="en-GB" i="1" dirty="0"/>
              <a:t>If we were seeking to develop water safety we wouldn't keep children away from water until they are 16 and then throw them off the pier - similarly with social media, blindly banning them is inappropriate and equally dangerous.’</a:t>
            </a:r>
          </a:p>
          <a:p>
            <a:endParaRPr lang="en-GB" dirty="0"/>
          </a:p>
          <a:p>
            <a:pPr algn="r"/>
            <a:r>
              <a:rPr lang="en-GB" b="1" dirty="0"/>
              <a:t>Juliette and Stephen </a:t>
            </a:r>
            <a:r>
              <a:rPr lang="en-GB" b="1" dirty="0" err="1"/>
              <a:t>Heppell</a:t>
            </a:r>
            <a:r>
              <a:rPr lang="en-GB" dirty="0"/>
              <a:t> http://www.heppell.net/facebook_in_school/</a:t>
            </a:r>
          </a:p>
        </p:txBody>
      </p:sp>
    </p:spTree>
    <p:extLst>
      <p:ext uri="{BB962C8B-B14F-4D97-AF65-F5344CB8AC3E}">
        <p14:creationId xmlns:p14="http://schemas.microsoft.com/office/powerpoint/2010/main" val="6587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The benefits of social media in education </a:t>
            </a:r>
            <a:endParaRPr lang="en-GB" dirty="0"/>
          </a:p>
        </p:txBody>
      </p:sp>
      <p:sp>
        <p:nvSpPr>
          <p:cNvPr id="3" name="Content Placeholder 2"/>
          <p:cNvSpPr>
            <a:spLocks noGrp="1"/>
          </p:cNvSpPr>
          <p:nvPr>
            <p:ph idx="1"/>
          </p:nvPr>
        </p:nvSpPr>
        <p:spPr/>
        <p:txBody>
          <a:bodyPr/>
          <a:lstStyle/>
          <a:p>
            <a:r>
              <a:rPr lang="en-GB" dirty="0"/>
              <a:t>Year 3 and 4 teachers Facebook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46" y="2157340"/>
            <a:ext cx="6630326" cy="24958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348880"/>
            <a:ext cx="6039967" cy="39716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2905011"/>
            <a:ext cx="7349924" cy="279735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3717032"/>
            <a:ext cx="7228700" cy="1434978"/>
          </a:xfrm>
          <a:prstGeom prst="rect">
            <a:avLst/>
          </a:prstGeom>
        </p:spPr>
      </p:pic>
    </p:spTree>
    <p:extLst>
      <p:ext uri="{BB962C8B-B14F-4D97-AF65-F5344CB8AC3E}">
        <p14:creationId xmlns:p14="http://schemas.microsoft.com/office/powerpoint/2010/main" val="129120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Getting it right</a:t>
            </a:r>
            <a:endParaRPr lang="en-GB" dirty="0"/>
          </a:p>
        </p:txBody>
      </p:sp>
      <p:sp>
        <p:nvSpPr>
          <p:cNvPr id="3" name="Content Placeholder 2"/>
          <p:cNvSpPr>
            <a:spLocks noGrp="1"/>
          </p:cNvSpPr>
          <p:nvPr>
            <p:ph idx="1"/>
          </p:nvPr>
        </p:nvSpPr>
        <p:spPr>
          <a:xfrm>
            <a:off x="457200" y="1600200"/>
            <a:ext cx="3898776" cy="4525963"/>
          </a:xfrm>
        </p:spPr>
        <p:txBody>
          <a:bodyPr/>
          <a:lstStyle/>
          <a:p>
            <a:r>
              <a:rPr lang="en-GB" b="1" dirty="0"/>
              <a:t>DFE – </a:t>
            </a:r>
            <a:r>
              <a:rPr lang="en-GB" dirty="0"/>
              <a:t>teachers' standards </a:t>
            </a:r>
          </a:p>
          <a:p>
            <a:r>
              <a:rPr lang="en-GB" i="1" dirty="0"/>
              <a:t>‘maintain high standards of ethics and behaviour, within and </a:t>
            </a:r>
            <a:r>
              <a:rPr lang="en-GB" b="1" i="1" dirty="0"/>
              <a:t>outside</a:t>
            </a:r>
            <a:r>
              <a:rPr lang="en-GB" i="1" dirty="0"/>
              <a:t> school’</a:t>
            </a:r>
          </a:p>
          <a:p>
            <a:endParaRPr lang="en-GB" dirty="0"/>
          </a:p>
          <a:p>
            <a:r>
              <a:rPr lang="en-GB" i="1" dirty="0"/>
              <a:t>‘Teachers must have proper and professional regard for the ethos, </a:t>
            </a:r>
            <a:r>
              <a:rPr lang="en-GB" b="1" i="1" dirty="0"/>
              <a:t>policies</a:t>
            </a:r>
            <a:r>
              <a:rPr lang="en-GB" i="1" dirty="0"/>
              <a:t> and</a:t>
            </a:r>
          </a:p>
          <a:p>
            <a:r>
              <a:rPr lang="en-GB" i="1" dirty="0"/>
              <a:t>practices of the school’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4467697" cy="44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94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lstStyle/>
          <a:p>
            <a:r>
              <a:rPr lang="en-GB" i="1" dirty="0"/>
              <a:t>‘This policy applies to all staff use of social media, including:</a:t>
            </a:r>
          </a:p>
          <a:p>
            <a:pPr lvl="1"/>
            <a:r>
              <a:rPr lang="en-GB" i="1" dirty="0"/>
              <a:t>on behalf of the school;</a:t>
            </a:r>
          </a:p>
          <a:p>
            <a:pPr lvl="1"/>
            <a:r>
              <a:rPr lang="en-GB" i="1" dirty="0"/>
              <a:t>as part of their work directly with pupils;</a:t>
            </a:r>
          </a:p>
          <a:p>
            <a:pPr lvl="1"/>
            <a:r>
              <a:rPr lang="en-GB" i="1" dirty="0"/>
              <a:t>in their wider professional lives; and</a:t>
            </a:r>
          </a:p>
          <a:p>
            <a:pPr lvl="1"/>
            <a:r>
              <a:rPr lang="en-GB" i="1" dirty="0"/>
              <a:t>in their personal lives.’</a:t>
            </a:r>
          </a:p>
          <a:p>
            <a:pPr indent="-285750"/>
            <a:r>
              <a:rPr lang="en-GB" dirty="0"/>
              <a:t>Breaching the social media policy can, and will, lead to disciplinary action.  </a:t>
            </a:r>
          </a:p>
          <a:p>
            <a:pPr indent="-285750"/>
            <a:r>
              <a:rPr lang="en-GB" dirty="0"/>
              <a:t>Serious breaches are gross misconduct.</a:t>
            </a:r>
          </a:p>
        </p:txBody>
      </p:sp>
    </p:spTree>
    <p:extLst>
      <p:ext uri="{BB962C8B-B14F-4D97-AF65-F5344CB8AC3E}">
        <p14:creationId xmlns:p14="http://schemas.microsoft.com/office/powerpoint/2010/main" val="428950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normAutofit/>
          </a:bodyPr>
          <a:lstStyle/>
          <a:p>
            <a:r>
              <a:rPr lang="en-GB" b="1" dirty="0"/>
              <a:t>When using social media at any time</a:t>
            </a:r>
          </a:p>
          <a:p>
            <a:pPr lvl="1"/>
            <a:r>
              <a:rPr lang="en-GB" dirty="0"/>
              <a:t>You still have a safeguarding duty</a:t>
            </a:r>
          </a:p>
          <a:p>
            <a:pPr lvl="1"/>
            <a:r>
              <a:rPr lang="en-GB" dirty="0"/>
              <a:t>You must not allow social media to affect your job</a:t>
            </a:r>
          </a:p>
          <a:p>
            <a:pPr lvl="1"/>
            <a:r>
              <a:rPr lang="en-GB" dirty="0"/>
              <a:t>You must not damage your professional reputation</a:t>
            </a:r>
          </a:p>
          <a:p>
            <a:pPr lvl="1"/>
            <a:r>
              <a:rPr lang="en-GB" dirty="0"/>
              <a:t>You must not damage your school in any way</a:t>
            </a:r>
          </a:p>
          <a:p>
            <a:pPr lvl="1"/>
            <a:r>
              <a:rPr lang="en-GB" dirty="0"/>
              <a:t>You must respect the privacy of your school and members of its community</a:t>
            </a:r>
          </a:p>
          <a:p>
            <a:pPr lvl="1"/>
            <a:r>
              <a:rPr lang="en-GB" dirty="0"/>
              <a:t>You must take full responsibility for what you share</a:t>
            </a:r>
          </a:p>
          <a:p>
            <a:pPr lvl="1"/>
            <a:r>
              <a:rPr lang="en-GB" dirty="0"/>
              <a:t>You should raise any questions or concerns</a:t>
            </a:r>
          </a:p>
        </p:txBody>
      </p:sp>
    </p:spTree>
    <p:extLst>
      <p:ext uri="{BB962C8B-B14F-4D97-AF65-F5344CB8AC3E}">
        <p14:creationId xmlns:p14="http://schemas.microsoft.com/office/powerpoint/2010/main" val="428950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social media</a:t>
            </a:r>
            <a:br>
              <a:rPr lang="en-GB" dirty="0"/>
            </a:br>
            <a:r>
              <a:rPr lang="en-GB" b="1" dirty="0"/>
              <a:t>Social media policy</a:t>
            </a:r>
          </a:p>
        </p:txBody>
      </p:sp>
      <p:sp>
        <p:nvSpPr>
          <p:cNvPr id="3" name="Content Placeholder 2"/>
          <p:cNvSpPr>
            <a:spLocks noGrp="1"/>
          </p:cNvSpPr>
          <p:nvPr>
            <p:ph idx="1"/>
          </p:nvPr>
        </p:nvSpPr>
        <p:spPr/>
        <p:txBody>
          <a:bodyPr/>
          <a:lstStyle/>
          <a:p>
            <a:r>
              <a:rPr lang="en-GB" b="1" dirty="0"/>
              <a:t>When using social media on behalf of your school</a:t>
            </a:r>
          </a:p>
          <a:p>
            <a:pPr lvl="1"/>
            <a:r>
              <a:rPr lang="en-GB" dirty="0"/>
              <a:t>You must have permission</a:t>
            </a:r>
          </a:p>
          <a:p>
            <a:pPr lvl="1"/>
            <a:r>
              <a:rPr lang="en-GB" dirty="0"/>
              <a:t>You must follow related policies and procedures</a:t>
            </a:r>
          </a:p>
          <a:p>
            <a:pPr lvl="1"/>
            <a:r>
              <a:rPr lang="en-GB" dirty="0"/>
              <a:t>You must have dedicated (separate) user accounts</a:t>
            </a:r>
          </a:p>
          <a:p>
            <a:pPr lvl="1"/>
            <a:r>
              <a:rPr lang="en-GB" dirty="0"/>
              <a:t>You must not take part in personal discussions</a:t>
            </a:r>
          </a:p>
        </p:txBody>
      </p:sp>
    </p:spTree>
    <p:extLst>
      <p:ext uri="{BB962C8B-B14F-4D97-AF65-F5344CB8AC3E}">
        <p14:creationId xmlns:p14="http://schemas.microsoft.com/office/powerpoint/2010/main" val="1175396584"/>
      </p:ext>
    </p:extLst>
  </p:cSld>
  <p:clrMapOvr>
    <a:masterClrMapping/>
  </p:clrMapOvr>
</p:sld>
</file>

<file path=ppt/theme/theme1.xml><?xml version="1.0" encoding="utf-8"?>
<a:theme xmlns:a="http://schemas.openxmlformats.org/drawingml/2006/main" name="Office Theme">
  <a:themeElements>
    <a:clrScheme name="SolihullCouncilC1">
      <a:dk1>
        <a:sysClr val="windowText" lastClr="000000"/>
      </a:dk1>
      <a:lt1>
        <a:sysClr val="window" lastClr="FFFFFF"/>
      </a:lt1>
      <a:dk2>
        <a:srgbClr val="003082"/>
      </a:dk2>
      <a:lt2>
        <a:srgbClr val="EEECE1"/>
      </a:lt2>
      <a:accent1>
        <a:srgbClr val="B2C0D9"/>
      </a:accent1>
      <a:accent2>
        <a:srgbClr val="F9C0C3"/>
      </a:accent2>
      <a:accent3>
        <a:srgbClr val="7F97C0"/>
      </a:accent3>
      <a:accent4>
        <a:srgbClr val="F6969B"/>
      </a:accent4>
      <a:accent5>
        <a:srgbClr val="4C6EA7"/>
      </a:accent5>
      <a:accent6>
        <a:srgbClr val="F26C73"/>
      </a:accent6>
      <a:hlink>
        <a:srgbClr val="ED2E38"/>
      </a:hlink>
      <a:folHlink>
        <a:srgbClr val="595959"/>
      </a:folHlink>
    </a:clrScheme>
    <a:fontScheme name="SolihullCouncilF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1722C115BFBB4F944ED6C85EBBE98C" ma:contentTypeVersion="0" ma:contentTypeDescription="Create a new document." ma:contentTypeScope="" ma:versionID="ed9171d1c35fa5113bb7d226bea56e9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DF4A54-786F-48CF-AFA5-C3C95BFAC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2E9DD8-625A-49CF-99EE-109F4CF0DC69}">
  <ds:schemaRefs>
    <ds:schemaRef ds:uri="http://schemas.microsoft.com/sharepoint/v3/contenttype/forms"/>
  </ds:schemaRefs>
</ds:datastoreItem>
</file>

<file path=customXml/itemProps3.xml><?xml version="1.0" encoding="utf-8"?>
<ds:datastoreItem xmlns:ds="http://schemas.openxmlformats.org/officeDocument/2006/customXml" ds:itemID="{39412EF8-22FE-4E44-8669-C7D0F501CAD3}">
  <ds:schemaRefs>
    <ds:schemaRef ds:uri="http://schemas.microsoft.com/office/2006/documentManagement/types"/>
    <ds:schemaRef ds:uri="http://purl.org/dc/elements/1.1/"/>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774</TotalTime>
  <Words>1593</Words>
  <Application>Microsoft Office PowerPoint</Application>
  <PresentationFormat>On-screen Show (4:3)</PresentationFormat>
  <Paragraphs>179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Solihull online safety toolkit Using social media</vt:lpstr>
      <vt:lpstr>Using social media Session objectives</vt:lpstr>
      <vt:lpstr>Using social media Examples from schools</vt:lpstr>
      <vt:lpstr>Using social media The benefits of social media in education </vt:lpstr>
      <vt:lpstr>Using social media The benefits of social media in education </vt:lpstr>
      <vt:lpstr>Using social media Getting it right</vt:lpstr>
      <vt:lpstr>Using social media Social media policy</vt:lpstr>
      <vt:lpstr>Using social media Social media policy</vt:lpstr>
      <vt:lpstr>Using social media Social media policy</vt:lpstr>
      <vt:lpstr>Using social media Social media policy</vt:lpstr>
      <vt:lpstr>Using social media Social media policy</vt:lpstr>
      <vt:lpstr>Using social media Social media policy</vt:lpstr>
      <vt:lpstr>Using social media Social media policy</vt:lpstr>
      <vt:lpstr>Using social media Social media policy</vt:lpstr>
      <vt:lpstr>Using social media Questions?</vt:lpstr>
    </vt:vector>
  </TitlesOfParts>
  <Company>Solihull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E-dafet</dc:title>
  <dc:creator>David Butt</dc:creator>
  <cp:lastModifiedBy>Butt, David (Childrens Services - Solihull MBC)</cp:lastModifiedBy>
  <cp:revision>80</cp:revision>
  <cp:lastPrinted>2016-01-06T08:29:33Z</cp:lastPrinted>
  <dcterms:created xsi:type="dcterms:W3CDTF">2014-09-16T07:08:01Z</dcterms:created>
  <dcterms:modified xsi:type="dcterms:W3CDTF">2016-06-16T10:55:22Z</dcterms:modified>
</cp:coreProperties>
</file>