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handoutMasterIdLst>
    <p:handoutMasterId r:id="rId30"/>
  </p:handoutMasterIdLst>
  <p:sldIdLst>
    <p:sldId id="256" r:id="rId5"/>
    <p:sldId id="270" r:id="rId6"/>
    <p:sldId id="311" r:id="rId7"/>
    <p:sldId id="297" r:id="rId8"/>
    <p:sldId id="298" r:id="rId9"/>
    <p:sldId id="309" r:id="rId10"/>
    <p:sldId id="310" r:id="rId11"/>
    <p:sldId id="307" r:id="rId12"/>
    <p:sldId id="317" r:id="rId13"/>
    <p:sldId id="271" r:id="rId14"/>
    <p:sldId id="272" r:id="rId15"/>
    <p:sldId id="278" r:id="rId16"/>
    <p:sldId id="275" r:id="rId17"/>
    <p:sldId id="308" r:id="rId18"/>
    <p:sldId id="313" r:id="rId19"/>
    <p:sldId id="312" r:id="rId20"/>
    <p:sldId id="306" r:id="rId21"/>
    <p:sldId id="302" r:id="rId22"/>
    <p:sldId id="315" r:id="rId23"/>
    <p:sldId id="303" r:id="rId24"/>
    <p:sldId id="314" r:id="rId25"/>
    <p:sldId id="316" r:id="rId26"/>
    <p:sldId id="296" r:id="rId27"/>
    <p:sldId id="293" r:id="rId28"/>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31" autoAdjust="0"/>
    <p:restoredTop sz="76039" autoAdjust="0"/>
  </p:normalViewPr>
  <p:slideViewPr>
    <p:cSldViewPr showGuides="1">
      <p:cViewPr varScale="1">
        <p:scale>
          <a:sx n="88" d="100"/>
          <a:sy n="88" d="100"/>
        </p:scale>
        <p:origin x="-2280" y="-108"/>
      </p:cViewPr>
      <p:guideLst>
        <p:guide orient="horz" pos="2160"/>
        <p:guide pos="2880"/>
      </p:guideLst>
    </p:cSldViewPr>
  </p:slideViewPr>
  <p:outlineViewPr>
    <p:cViewPr>
      <p:scale>
        <a:sx n="33" d="100"/>
        <a:sy n="33" d="100"/>
      </p:scale>
      <p:origin x="0" y="282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EC940905-1ECE-4988-B8C4-4F12E2CDDA71}" type="datetimeFigureOut">
              <a:rPr lang="en-GB" smtClean="0"/>
              <a:t>16/06/2016</a:t>
            </a:fld>
            <a:endParaRPr lang="en-GB"/>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D1F1DF35-46E2-4CE0-876B-7F19C780ED62}" type="slidenum">
              <a:rPr lang="en-GB" smtClean="0"/>
              <a:t>‹#›</a:t>
            </a:fld>
            <a:endParaRPr lang="en-GB"/>
          </a:p>
        </p:txBody>
      </p:sp>
    </p:spTree>
    <p:extLst>
      <p:ext uri="{BB962C8B-B14F-4D97-AF65-F5344CB8AC3E}">
        <p14:creationId xmlns:p14="http://schemas.microsoft.com/office/powerpoint/2010/main" val="186965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766E3968-1809-4596-BA4F-F11D85D5170B}" type="datetimeFigureOut">
              <a:rPr lang="en-GB" smtClean="0"/>
              <a:t>16/06/2016</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199F780B-E8AA-4223-A3BB-988CA9A21A63}" type="slidenum">
              <a:rPr lang="en-GB" smtClean="0"/>
              <a:t>‹#›</a:t>
            </a:fld>
            <a:endParaRPr lang="en-GB"/>
          </a:p>
        </p:txBody>
      </p:sp>
    </p:spTree>
    <p:extLst>
      <p:ext uri="{BB962C8B-B14F-4D97-AF65-F5344CB8AC3E}">
        <p14:creationId xmlns:p14="http://schemas.microsoft.com/office/powerpoint/2010/main" val="4087375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99F780B-E8AA-4223-A3BB-988CA9A21A63}" type="slidenum">
              <a:rPr lang="en-GB" smtClean="0"/>
              <a:t>1</a:t>
            </a:fld>
            <a:endParaRPr lang="en-GB"/>
          </a:p>
        </p:txBody>
      </p:sp>
    </p:spTree>
    <p:extLst>
      <p:ext uri="{BB962C8B-B14F-4D97-AF65-F5344CB8AC3E}">
        <p14:creationId xmlns:p14="http://schemas.microsoft.com/office/powerpoint/2010/main" val="458822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strike="noStrike" dirty="0"/>
          </a:p>
        </p:txBody>
      </p:sp>
      <p:sp>
        <p:nvSpPr>
          <p:cNvPr id="4" name="Slide Number Placeholder 3"/>
          <p:cNvSpPr>
            <a:spLocks noGrp="1"/>
          </p:cNvSpPr>
          <p:nvPr>
            <p:ph type="sldNum" sz="quarter" idx="10"/>
          </p:nvPr>
        </p:nvSpPr>
        <p:spPr/>
        <p:txBody>
          <a:bodyPr/>
          <a:lstStyle/>
          <a:p>
            <a:fld id="{0F6CC1B8-8BFF-49A4-9729-D77A8FB3B207}" type="slidenum">
              <a:rPr lang="en-GB" smtClean="0"/>
              <a:t>10</a:t>
            </a:fld>
            <a:endParaRPr lang="en-GB"/>
          </a:p>
        </p:txBody>
      </p:sp>
    </p:spTree>
    <p:extLst>
      <p:ext uri="{BB962C8B-B14F-4D97-AF65-F5344CB8AC3E}">
        <p14:creationId xmlns:p14="http://schemas.microsoft.com/office/powerpoint/2010/main" val="3199253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strike="noStrike" dirty="0"/>
          </a:p>
        </p:txBody>
      </p:sp>
      <p:sp>
        <p:nvSpPr>
          <p:cNvPr id="4" name="Slide Number Placeholder 3"/>
          <p:cNvSpPr>
            <a:spLocks noGrp="1"/>
          </p:cNvSpPr>
          <p:nvPr>
            <p:ph type="sldNum" sz="quarter" idx="10"/>
          </p:nvPr>
        </p:nvSpPr>
        <p:spPr/>
        <p:txBody>
          <a:bodyPr/>
          <a:lstStyle/>
          <a:p>
            <a:fld id="{0F6CC1B8-8BFF-49A4-9729-D77A8FB3B207}" type="slidenum">
              <a:rPr lang="en-GB" smtClean="0"/>
              <a:t>11</a:t>
            </a:fld>
            <a:endParaRPr lang="en-GB"/>
          </a:p>
        </p:txBody>
      </p:sp>
    </p:spTree>
    <p:extLst>
      <p:ext uri="{BB962C8B-B14F-4D97-AF65-F5344CB8AC3E}">
        <p14:creationId xmlns:p14="http://schemas.microsoft.com/office/powerpoint/2010/main" val="32149455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199F780B-E8AA-4223-A3BB-988CA9A21A63}" type="slidenum">
              <a:rPr lang="en-GB" smtClean="0"/>
              <a:t>12</a:t>
            </a:fld>
            <a:endParaRPr lang="en-GB"/>
          </a:p>
        </p:txBody>
      </p:sp>
    </p:spTree>
    <p:extLst>
      <p:ext uri="{BB962C8B-B14F-4D97-AF65-F5344CB8AC3E}">
        <p14:creationId xmlns:p14="http://schemas.microsoft.com/office/powerpoint/2010/main" val="32954149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0F6CC1B8-8BFF-49A4-9729-D77A8FB3B207}" type="slidenum">
              <a:rPr lang="en-GB" smtClean="0"/>
              <a:t>13</a:t>
            </a:fld>
            <a:endParaRPr lang="en-GB"/>
          </a:p>
        </p:txBody>
      </p:sp>
    </p:spTree>
    <p:extLst>
      <p:ext uri="{BB962C8B-B14F-4D97-AF65-F5344CB8AC3E}">
        <p14:creationId xmlns:p14="http://schemas.microsoft.com/office/powerpoint/2010/main" val="2734709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99F780B-E8AA-4223-A3BB-988CA9A21A63}" type="slidenum">
              <a:rPr lang="en-GB" smtClean="0"/>
              <a:t>14</a:t>
            </a:fld>
            <a:endParaRPr lang="en-GB"/>
          </a:p>
        </p:txBody>
      </p:sp>
    </p:spTree>
    <p:extLst>
      <p:ext uri="{BB962C8B-B14F-4D97-AF65-F5344CB8AC3E}">
        <p14:creationId xmlns:p14="http://schemas.microsoft.com/office/powerpoint/2010/main" val="4588226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NC</a:t>
            </a:r>
            <a:endParaRPr lang="en-GB" b="1" dirty="0"/>
          </a:p>
        </p:txBody>
      </p:sp>
      <p:sp>
        <p:nvSpPr>
          <p:cNvPr id="4" name="Slide Number Placeholder 3"/>
          <p:cNvSpPr>
            <a:spLocks noGrp="1"/>
          </p:cNvSpPr>
          <p:nvPr>
            <p:ph type="sldNum" sz="quarter" idx="10"/>
          </p:nvPr>
        </p:nvSpPr>
        <p:spPr/>
        <p:txBody>
          <a:bodyPr/>
          <a:lstStyle/>
          <a:p>
            <a:fld id="{199F780B-E8AA-4223-A3BB-988CA9A21A63}" type="slidenum">
              <a:rPr lang="en-GB" smtClean="0"/>
              <a:t>22</a:t>
            </a:fld>
            <a:endParaRPr lang="en-GB"/>
          </a:p>
        </p:txBody>
      </p:sp>
    </p:spTree>
    <p:extLst>
      <p:ext uri="{BB962C8B-B14F-4D97-AF65-F5344CB8AC3E}">
        <p14:creationId xmlns:p14="http://schemas.microsoft.com/office/powerpoint/2010/main" val="4207485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199F780B-E8AA-4223-A3BB-988CA9A21A63}" type="slidenum">
              <a:rPr lang="en-GB" smtClean="0"/>
              <a:t>23</a:t>
            </a:fld>
            <a:endParaRPr lang="en-GB"/>
          </a:p>
        </p:txBody>
      </p:sp>
    </p:spTree>
    <p:extLst>
      <p:ext uri="{BB962C8B-B14F-4D97-AF65-F5344CB8AC3E}">
        <p14:creationId xmlns:p14="http://schemas.microsoft.com/office/powerpoint/2010/main" val="329645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endParaRPr lang="en-GB" baseline="0" dirty="0" smtClean="0"/>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0F6CC1B8-8BFF-49A4-9729-D77A8FB3B207}" type="slidenum">
              <a:rPr lang="en-GB" smtClean="0"/>
              <a:t>2</a:t>
            </a:fld>
            <a:endParaRPr lang="en-GB"/>
          </a:p>
        </p:txBody>
      </p:sp>
    </p:spTree>
    <p:extLst>
      <p:ext uri="{BB962C8B-B14F-4D97-AF65-F5344CB8AC3E}">
        <p14:creationId xmlns:p14="http://schemas.microsoft.com/office/powerpoint/2010/main" val="2830416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99F780B-E8AA-4223-A3BB-988CA9A21A63}" type="slidenum">
              <a:rPr lang="en-GB" smtClean="0"/>
              <a:t>3</a:t>
            </a:fld>
            <a:endParaRPr lang="en-GB"/>
          </a:p>
        </p:txBody>
      </p:sp>
    </p:spTree>
    <p:extLst>
      <p:ext uri="{BB962C8B-B14F-4D97-AF65-F5344CB8AC3E}">
        <p14:creationId xmlns:p14="http://schemas.microsoft.com/office/powerpoint/2010/main" val="458822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99F780B-E8AA-4223-A3BB-988CA9A21A63}" type="slidenum">
              <a:rPr lang="en-GB" smtClean="0"/>
              <a:t>4</a:t>
            </a:fld>
            <a:endParaRPr lang="en-GB"/>
          </a:p>
        </p:txBody>
      </p:sp>
    </p:spTree>
    <p:extLst>
      <p:ext uri="{BB962C8B-B14F-4D97-AF65-F5344CB8AC3E}">
        <p14:creationId xmlns:p14="http://schemas.microsoft.com/office/powerpoint/2010/main" val="2662527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99F780B-E8AA-4223-A3BB-988CA9A21A63}" type="slidenum">
              <a:rPr lang="en-GB" smtClean="0"/>
              <a:t>5</a:t>
            </a:fld>
            <a:endParaRPr lang="en-GB"/>
          </a:p>
        </p:txBody>
      </p:sp>
    </p:spTree>
    <p:extLst>
      <p:ext uri="{BB962C8B-B14F-4D97-AF65-F5344CB8AC3E}">
        <p14:creationId xmlns:p14="http://schemas.microsoft.com/office/powerpoint/2010/main" val="3831545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99F780B-E8AA-4223-A3BB-988CA9A21A63}" type="slidenum">
              <a:rPr lang="en-GB" smtClean="0"/>
              <a:t>6</a:t>
            </a:fld>
            <a:endParaRPr lang="en-GB"/>
          </a:p>
        </p:txBody>
      </p:sp>
    </p:spTree>
    <p:extLst>
      <p:ext uri="{BB962C8B-B14F-4D97-AF65-F5344CB8AC3E}">
        <p14:creationId xmlns:p14="http://schemas.microsoft.com/office/powerpoint/2010/main" val="1880845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99F780B-E8AA-4223-A3BB-988CA9A21A63}" type="slidenum">
              <a:rPr lang="en-GB" smtClean="0"/>
              <a:t>7</a:t>
            </a:fld>
            <a:endParaRPr lang="en-GB"/>
          </a:p>
        </p:txBody>
      </p:sp>
    </p:spTree>
    <p:extLst>
      <p:ext uri="{BB962C8B-B14F-4D97-AF65-F5344CB8AC3E}">
        <p14:creationId xmlns:p14="http://schemas.microsoft.com/office/powerpoint/2010/main" val="2277835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99F780B-E8AA-4223-A3BB-988CA9A21A63}" type="slidenum">
              <a:rPr lang="en-GB" smtClean="0"/>
              <a:t>8</a:t>
            </a:fld>
            <a:endParaRPr lang="en-GB"/>
          </a:p>
        </p:txBody>
      </p:sp>
    </p:spTree>
    <p:extLst>
      <p:ext uri="{BB962C8B-B14F-4D97-AF65-F5344CB8AC3E}">
        <p14:creationId xmlns:p14="http://schemas.microsoft.com/office/powerpoint/2010/main" val="458822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99F780B-E8AA-4223-A3BB-988CA9A21A63}" type="slidenum">
              <a:rPr lang="en-GB" smtClean="0"/>
              <a:t>9</a:t>
            </a:fld>
            <a:endParaRPr lang="en-GB"/>
          </a:p>
        </p:txBody>
      </p:sp>
    </p:spTree>
    <p:extLst>
      <p:ext uri="{BB962C8B-B14F-4D97-AF65-F5344CB8AC3E}">
        <p14:creationId xmlns:p14="http://schemas.microsoft.com/office/powerpoint/2010/main" val="642487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aseline="0">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fld id="{E628815E-1FD9-4650-93A4-E91CDFB87327}" type="datetimeFigureOut">
              <a:rPr lang="en-GB" smtClean="0"/>
              <a:t>16/06/2016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463FF0-C4AB-44C3-83A7-1D95AF120062}" type="slidenum">
              <a:rPr lang="en-GB" smtClean="0"/>
              <a:t>‹#›</a:t>
            </a:fld>
            <a:endParaRPr lang="en-GB"/>
          </a:p>
        </p:txBody>
      </p:sp>
    </p:spTree>
    <p:extLst>
      <p:ext uri="{BB962C8B-B14F-4D97-AF65-F5344CB8AC3E}">
        <p14:creationId xmlns:p14="http://schemas.microsoft.com/office/powerpoint/2010/main" val="3847558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628815E-1FD9-4650-93A4-E91CDFB87327}" type="datetimeFigureOut">
              <a:rPr lang="en-GB" smtClean="0"/>
              <a:t>16/06/2016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463FF0-C4AB-44C3-83A7-1D95AF120062}" type="slidenum">
              <a:rPr lang="en-GB" smtClean="0"/>
              <a:t>‹#›</a:t>
            </a:fld>
            <a:endParaRPr lang="en-GB"/>
          </a:p>
        </p:txBody>
      </p:sp>
    </p:spTree>
    <p:extLst>
      <p:ext uri="{BB962C8B-B14F-4D97-AF65-F5344CB8AC3E}">
        <p14:creationId xmlns:p14="http://schemas.microsoft.com/office/powerpoint/2010/main" val="485680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628815E-1FD9-4650-93A4-E91CDFB87327}" type="datetimeFigureOut">
              <a:rPr lang="en-GB" smtClean="0"/>
              <a:t>16/06/2016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463FF0-C4AB-44C3-83A7-1D95AF120062}" type="slidenum">
              <a:rPr lang="en-GB" smtClean="0"/>
              <a:t>‹#›</a:t>
            </a:fld>
            <a:endParaRPr lang="en-GB"/>
          </a:p>
        </p:txBody>
      </p:sp>
    </p:spTree>
    <p:extLst>
      <p:ext uri="{BB962C8B-B14F-4D97-AF65-F5344CB8AC3E}">
        <p14:creationId xmlns:p14="http://schemas.microsoft.com/office/powerpoint/2010/main" val="90343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2800" baseline="0">
                <a:solidFill>
                  <a:schemeClr val="tx2"/>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marL="0" indent="0">
              <a:spcBef>
                <a:spcPts val="0"/>
              </a:spcBef>
              <a:spcAft>
                <a:spcPts val="600"/>
              </a:spcAft>
              <a:buNone/>
              <a:defRPr sz="2400" baseline="0">
                <a:solidFill>
                  <a:schemeClr val="tx2"/>
                </a:solidFill>
              </a:defRPr>
            </a:lvl1pPr>
            <a:lvl2pPr marL="742950" indent="-285750">
              <a:spcBef>
                <a:spcPts val="0"/>
              </a:spcBef>
              <a:spcAft>
                <a:spcPts val="1200"/>
              </a:spcAft>
              <a:buClr>
                <a:schemeClr val="tx2"/>
              </a:buClr>
              <a:buFont typeface="Wingdings" pitchFamily="2" charset="2"/>
              <a:buChar char="§"/>
              <a:defRPr sz="2400" baseline="0">
                <a:solidFill>
                  <a:schemeClr val="tx2"/>
                </a:solidFill>
              </a:defRPr>
            </a:lvl2pPr>
            <a:lvl3pPr marL="1143000" indent="-228600">
              <a:spcBef>
                <a:spcPts val="0"/>
              </a:spcBef>
              <a:spcAft>
                <a:spcPts val="600"/>
              </a:spcAft>
              <a:buClr>
                <a:schemeClr val="accent5"/>
              </a:buClr>
              <a:buSzPct val="100000"/>
              <a:buFont typeface="Wingdings" pitchFamily="2" charset="2"/>
              <a:buChar char="§"/>
              <a:defRPr baseline="0">
                <a:solidFill>
                  <a:schemeClr val="accent2">
                    <a:lumMod val="50000"/>
                  </a:schemeClr>
                </a:solidFill>
              </a:defRPr>
            </a:lvl3pPr>
            <a:lvl4pPr marL="1163638" indent="0">
              <a:spcBef>
                <a:spcPts val="0"/>
              </a:spcBef>
              <a:spcAft>
                <a:spcPts val="400"/>
              </a:spcAft>
              <a:buNone/>
              <a:defRPr baseline="0">
                <a:solidFill>
                  <a:schemeClr val="accent5"/>
                </a:solidFill>
              </a:defRPr>
            </a:lvl4pPr>
            <a:lvl5pPr marL="1163638" indent="0">
              <a:spcBef>
                <a:spcPts val="0"/>
              </a:spcBef>
              <a:spcAft>
                <a:spcPts val="400"/>
              </a:spcAft>
              <a:buNone/>
              <a:defRPr baseline="0">
                <a:solidFill>
                  <a:schemeClr val="accent6"/>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E628815E-1FD9-4650-93A4-E91CDFB87327}" type="datetimeFigureOut">
              <a:rPr lang="en-GB" smtClean="0"/>
              <a:t>16/06/2016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463FF0-C4AB-44C3-83A7-1D95AF120062}" type="slidenum">
              <a:rPr lang="en-GB" smtClean="0"/>
              <a:t>‹#›</a:t>
            </a:fld>
            <a:endParaRPr lang="en-GB"/>
          </a:p>
        </p:txBody>
      </p:sp>
    </p:spTree>
    <p:extLst>
      <p:ext uri="{BB962C8B-B14F-4D97-AF65-F5344CB8AC3E}">
        <p14:creationId xmlns:p14="http://schemas.microsoft.com/office/powerpoint/2010/main" val="24191667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28815E-1FD9-4650-93A4-E91CDFB87327}" type="datetimeFigureOut">
              <a:rPr lang="en-GB" smtClean="0"/>
              <a:t>16/06/2016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463FF0-C4AB-44C3-83A7-1D95AF120062}" type="slidenum">
              <a:rPr lang="en-GB" smtClean="0"/>
              <a:t>‹#›</a:t>
            </a:fld>
            <a:endParaRPr lang="en-GB"/>
          </a:p>
        </p:txBody>
      </p:sp>
    </p:spTree>
    <p:extLst>
      <p:ext uri="{BB962C8B-B14F-4D97-AF65-F5344CB8AC3E}">
        <p14:creationId xmlns:p14="http://schemas.microsoft.com/office/powerpoint/2010/main" val="4202797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628815E-1FD9-4650-93A4-E91CDFB87327}" type="datetimeFigureOut">
              <a:rPr lang="en-GB" smtClean="0"/>
              <a:t>16/06/2016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463FF0-C4AB-44C3-83A7-1D95AF120062}" type="slidenum">
              <a:rPr lang="en-GB" smtClean="0"/>
              <a:t>‹#›</a:t>
            </a:fld>
            <a:endParaRPr lang="en-GB"/>
          </a:p>
        </p:txBody>
      </p:sp>
    </p:spTree>
    <p:extLst>
      <p:ext uri="{BB962C8B-B14F-4D97-AF65-F5344CB8AC3E}">
        <p14:creationId xmlns:p14="http://schemas.microsoft.com/office/powerpoint/2010/main" val="779905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628815E-1FD9-4650-93A4-E91CDFB87327}" type="datetimeFigureOut">
              <a:rPr lang="en-GB" smtClean="0"/>
              <a:t>16/06/2016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463FF0-C4AB-44C3-83A7-1D95AF120062}" type="slidenum">
              <a:rPr lang="en-GB" smtClean="0"/>
              <a:t>‹#›</a:t>
            </a:fld>
            <a:endParaRPr lang="en-GB"/>
          </a:p>
        </p:txBody>
      </p:sp>
    </p:spTree>
    <p:extLst>
      <p:ext uri="{BB962C8B-B14F-4D97-AF65-F5344CB8AC3E}">
        <p14:creationId xmlns:p14="http://schemas.microsoft.com/office/powerpoint/2010/main" val="3526066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628815E-1FD9-4650-93A4-E91CDFB87327}" type="datetimeFigureOut">
              <a:rPr lang="en-GB" smtClean="0"/>
              <a:t>16/06/2016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463FF0-C4AB-44C3-83A7-1D95AF120062}" type="slidenum">
              <a:rPr lang="en-GB" smtClean="0"/>
              <a:t>‹#›</a:t>
            </a:fld>
            <a:endParaRPr lang="en-GB"/>
          </a:p>
        </p:txBody>
      </p:sp>
    </p:spTree>
    <p:extLst>
      <p:ext uri="{BB962C8B-B14F-4D97-AF65-F5344CB8AC3E}">
        <p14:creationId xmlns:p14="http://schemas.microsoft.com/office/powerpoint/2010/main" val="3688629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28815E-1FD9-4650-93A4-E91CDFB87327}" type="datetimeFigureOut">
              <a:rPr lang="en-GB" smtClean="0"/>
              <a:t>16/06/2016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463FF0-C4AB-44C3-83A7-1D95AF120062}" type="slidenum">
              <a:rPr lang="en-GB" smtClean="0"/>
              <a:t>‹#›</a:t>
            </a:fld>
            <a:endParaRPr lang="en-GB"/>
          </a:p>
        </p:txBody>
      </p:sp>
    </p:spTree>
    <p:extLst>
      <p:ext uri="{BB962C8B-B14F-4D97-AF65-F5344CB8AC3E}">
        <p14:creationId xmlns:p14="http://schemas.microsoft.com/office/powerpoint/2010/main" val="324675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28815E-1FD9-4650-93A4-E91CDFB87327}" type="datetimeFigureOut">
              <a:rPr lang="en-GB" smtClean="0"/>
              <a:t>16/06/2016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463FF0-C4AB-44C3-83A7-1D95AF120062}" type="slidenum">
              <a:rPr lang="en-GB" smtClean="0"/>
              <a:t>‹#›</a:t>
            </a:fld>
            <a:endParaRPr lang="en-GB"/>
          </a:p>
        </p:txBody>
      </p:sp>
    </p:spTree>
    <p:extLst>
      <p:ext uri="{BB962C8B-B14F-4D97-AF65-F5344CB8AC3E}">
        <p14:creationId xmlns:p14="http://schemas.microsoft.com/office/powerpoint/2010/main" val="1717152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28815E-1FD9-4650-93A4-E91CDFB87327}" type="datetimeFigureOut">
              <a:rPr lang="en-GB" smtClean="0"/>
              <a:t>16/06/2016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463FF0-C4AB-44C3-83A7-1D95AF120062}" type="slidenum">
              <a:rPr lang="en-GB" smtClean="0"/>
              <a:t>‹#›</a:t>
            </a:fld>
            <a:endParaRPr lang="en-GB"/>
          </a:p>
        </p:txBody>
      </p:sp>
    </p:spTree>
    <p:extLst>
      <p:ext uri="{BB962C8B-B14F-4D97-AF65-F5344CB8AC3E}">
        <p14:creationId xmlns:p14="http://schemas.microsoft.com/office/powerpoint/2010/main" val="3186634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28815E-1FD9-4650-93A4-E91CDFB87327}" type="datetimeFigureOut">
              <a:rPr lang="en-GB" smtClean="0"/>
              <a:t>16/06/2016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63FF0-C4AB-44C3-83A7-1D95AF120062}" type="slidenum">
              <a:rPr lang="en-GB" smtClean="0"/>
              <a:t>‹#›</a:t>
            </a:fld>
            <a:endParaRPr lang="en-GB"/>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308304" y="6021288"/>
            <a:ext cx="1621536" cy="640080"/>
          </a:xfrm>
          <a:prstGeom prst="rect">
            <a:avLst/>
          </a:prstGeom>
        </p:spPr>
      </p:pic>
    </p:spTree>
    <p:extLst>
      <p:ext uri="{BB962C8B-B14F-4D97-AF65-F5344CB8AC3E}">
        <p14:creationId xmlns:p14="http://schemas.microsoft.com/office/powerpoint/2010/main" val="2136558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1800" dirty="0" smtClean="0"/>
              <a:t>Solihull online safety toolkit</a:t>
            </a:r>
            <a:br>
              <a:rPr lang="en-GB" sz="1800" dirty="0" smtClean="0"/>
            </a:br>
            <a:r>
              <a:rPr lang="en-GB" dirty="0" smtClean="0"/>
              <a:t>Online safety </a:t>
            </a:r>
            <a:br>
              <a:rPr lang="en-GB" dirty="0" smtClean="0"/>
            </a:br>
            <a:r>
              <a:rPr lang="en-GB" dirty="0" smtClean="0"/>
              <a:t>for parents and carers</a:t>
            </a:r>
            <a:endParaRPr lang="en-GB" dirty="0"/>
          </a:p>
        </p:txBody>
      </p:sp>
      <p:sp>
        <p:nvSpPr>
          <p:cNvPr id="3" name="Subtitle 2"/>
          <p:cNvSpPr>
            <a:spLocks noGrp="1"/>
          </p:cNvSpPr>
          <p:nvPr>
            <p:ph type="subTitle" idx="1"/>
          </p:nvPr>
        </p:nvSpPr>
        <p:spPr/>
        <p:txBody>
          <a:bodyPr>
            <a:normAutofit/>
          </a:bodyPr>
          <a:lstStyle/>
          <a:p>
            <a:r>
              <a:rPr lang="en-GB" dirty="0" smtClean="0"/>
              <a:t>[</a:t>
            </a:r>
            <a:r>
              <a:rPr lang="en-GB" dirty="0" err="1" smtClean="0"/>
              <a:t>Schoolname</a:t>
            </a:r>
            <a:r>
              <a:rPr lang="en-GB" dirty="0" smtClean="0"/>
              <a:t>]</a:t>
            </a:r>
            <a:endParaRPr lang="en-GB" dirty="0" smtClean="0"/>
          </a:p>
          <a:p>
            <a:r>
              <a:rPr lang="en-GB" sz="1400" dirty="0" smtClean="0"/>
              <a:t>[Date]</a:t>
            </a:r>
            <a:endParaRPr lang="en-GB" sz="1400" dirty="0" smtClean="0"/>
          </a:p>
          <a:p>
            <a:endParaRPr lang="en-GB" sz="1400" dirty="0"/>
          </a:p>
          <a:p>
            <a:r>
              <a:rPr lang="en-GB" sz="1400" dirty="0" smtClean="0"/>
              <a:t>Details</a:t>
            </a:r>
            <a:endParaRPr lang="en-GB" sz="1400" dirty="0"/>
          </a:p>
        </p:txBody>
      </p:sp>
    </p:spTree>
    <p:extLst>
      <p:ext uri="{BB962C8B-B14F-4D97-AF65-F5344CB8AC3E}">
        <p14:creationId xmlns:p14="http://schemas.microsoft.com/office/powerpoint/2010/main" val="2503980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Effectiveness of </a:t>
            </a:r>
            <a:r>
              <a:rPr lang="en-GB" dirty="0" smtClean="0"/>
              <a:t>safeguarding </a:t>
            </a:r>
            <a:r>
              <a:rPr lang="en-GB" dirty="0"/>
              <a:t>arrangements</a:t>
            </a:r>
          </a:p>
        </p:txBody>
      </p:sp>
      <p:sp>
        <p:nvSpPr>
          <p:cNvPr id="3" name="Content Placeholder 2"/>
          <p:cNvSpPr>
            <a:spLocks noGrp="1"/>
          </p:cNvSpPr>
          <p:nvPr>
            <p:ph idx="1"/>
          </p:nvPr>
        </p:nvSpPr>
        <p:spPr>
          <a:xfrm>
            <a:off x="899592" y="1600200"/>
            <a:ext cx="7715200" cy="4525963"/>
          </a:xfrm>
        </p:spPr>
        <p:txBody>
          <a:bodyPr>
            <a:normAutofit/>
          </a:bodyPr>
          <a:lstStyle/>
          <a:p>
            <a:pPr>
              <a:lnSpc>
                <a:spcPct val="150000"/>
              </a:lnSpc>
            </a:pPr>
            <a:r>
              <a:rPr lang="en-GB" sz="2000" i="1" dirty="0" smtClean="0"/>
              <a:t>Ofsted’s </a:t>
            </a:r>
            <a:r>
              <a:rPr lang="en-GB" sz="2000" i="1" dirty="0"/>
              <a:t>aim is to ensure safe and secure provision for children and learners across all remits through effective inspection and regulation. Safeguarding the welfare of children and learners is part of Ofsted’s core business for all staff, who are expected to be aware of their responsibilities in this regard</a:t>
            </a:r>
            <a:r>
              <a:rPr lang="en-GB" sz="2000" i="1" dirty="0" smtClean="0"/>
              <a:t>.</a:t>
            </a:r>
            <a:endParaRPr lang="en-GB" sz="1600" dirty="0" smtClean="0"/>
          </a:p>
        </p:txBody>
      </p:sp>
      <p:sp>
        <p:nvSpPr>
          <p:cNvPr id="6" name="TextBox 5"/>
          <p:cNvSpPr txBox="1"/>
          <p:nvPr/>
        </p:nvSpPr>
        <p:spPr>
          <a:xfrm>
            <a:off x="6111973" y="4423395"/>
            <a:ext cx="2780507" cy="1272143"/>
          </a:xfrm>
          <a:prstGeom prst="rect">
            <a:avLst/>
          </a:prstGeom>
          <a:noFill/>
        </p:spPr>
        <p:txBody>
          <a:bodyPr wrap="square" rtlCol="0">
            <a:spAutoFit/>
          </a:bodyPr>
          <a:lstStyle/>
          <a:p>
            <a:pPr marL="0" lvl="3">
              <a:spcAft>
                <a:spcPts val="400"/>
              </a:spcAft>
            </a:pPr>
            <a:r>
              <a:rPr lang="en-GB" sz="1400" b="1" dirty="0" smtClean="0">
                <a:solidFill>
                  <a:srgbClr val="4C6EA7"/>
                </a:solidFill>
              </a:rPr>
              <a:t>Ofsted</a:t>
            </a:r>
          </a:p>
          <a:p>
            <a:pPr marL="0" lvl="3">
              <a:spcAft>
                <a:spcPts val="400"/>
              </a:spcAft>
            </a:pPr>
            <a:r>
              <a:rPr lang="en-GB" sz="1400" dirty="0" smtClean="0">
                <a:solidFill>
                  <a:srgbClr val="4C6EA7"/>
                </a:solidFill>
              </a:rPr>
              <a:t>Inspecting </a:t>
            </a:r>
            <a:r>
              <a:rPr lang="en-GB" sz="1400" dirty="0">
                <a:solidFill>
                  <a:srgbClr val="4C6EA7"/>
                </a:solidFill>
              </a:rPr>
              <a:t>safeguarding in </a:t>
            </a:r>
            <a:r>
              <a:rPr lang="en-GB" sz="1400" dirty="0" smtClean="0">
                <a:solidFill>
                  <a:srgbClr val="4C6EA7"/>
                </a:solidFill>
              </a:rPr>
              <a:t>early years, education and skills settings</a:t>
            </a:r>
          </a:p>
          <a:p>
            <a:pPr marL="0" lvl="3">
              <a:spcAft>
                <a:spcPts val="400"/>
              </a:spcAft>
            </a:pPr>
            <a:r>
              <a:rPr lang="en-GB" sz="1400" i="1" dirty="0" smtClean="0">
                <a:solidFill>
                  <a:srgbClr val="4C6EA7"/>
                </a:solidFill>
              </a:rPr>
              <a:t>September 2015</a:t>
            </a:r>
            <a:endParaRPr lang="en-GB" sz="1400" i="1" dirty="0">
              <a:solidFill>
                <a:srgbClr val="4C6EA7"/>
              </a:solidFill>
            </a:endParaRPr>
          </a:p>
        </p:txBody>
      </p:sp>
      <p:sp>
        <p:nvSpPr>
          <p:cNvPr id="7" name="TextBox 6"/>
          <p:cNvSpPr txBox="1"/>
          <p:nvPr/>
        </p:nvSpPr>
        <p:spPr>
          <a:xfrm>
            <a:off x="323528" y="743496"/>
            <a:ext cx="753732" cy="317009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
        <p:nvSpPr>
          <p:cNvPr id="8" name="TextBox 7"/>
          <p:cNvSpPr txBox="1"/>
          <p:nvPr/>
        </p:nvSpPr>
        <p:spPr>
          <a:xfrm>
            <a:off x="5868144" y="2910497"/>
            <a:ext cx="753732" cy="317009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Tree>
    <p:extLst>
      <p:ext uri="{BB962C8B-B14F-4D97-AF65-F5344CB8AC3E}">
        <p14:creationId xmlns:p14="http://schemas.microsoft.com/office/powerpoint/2010/main" val="1671489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003082"/>
                </a:solidFill>
              </a:rPr>
              <a:t>Effectiveness of safeguarding arrangements</a:t>
            </a:r>
            <a:endParaRPr lang="en-GB" sz="3600" dirty="0"/>
          </a:p>
        </p:txBody>
      </p:sp>
      <p:sp>
        <p:nvSpPr>
          <p:cNvPr id="3" name="Content Placeholder 2"/>
          <p:cNvSpPr>
            <a:spLocks noGrp="1"/>
          </p:cNvSpPr>
          <p:nvPr>
            <p:ph idx="1"/>
          </p:nvPr>
        </p:nvSpPr>
        <p:spPr>
          <a:xfrm>
            <a:off x="899592" y="1600200"/>
            <a:ext cx="7427168" cy="4525963"/>
          </a:xfrm>
        </p:spPr>
        <p:txBody>
          <a:bodyPr>
            <a:normAutofit/>
          </a:bodyPr>
          <a:lstStyle/>
          <a:p>
            <a:pPr>
              <a:lnSpc>
                <a:spcPct val="150000"/>
              </a:lnSpc>
            </a:pPr>
            <a:r>
              <a:rPr lang="en-GB" sz="2000" i="1" dirty="0"/>
              <a:t>Children </a:t>
            </a:r>
            <a:r>
              <a:rPr lang="en-GB" sz="2000" i="1" dirty="0" smtClean="0"/>
              <a:t>and learners are </a:t>
            </a:r>
            <a:r>
              <a:rPr lang="en-GB" sz="2000" b="1" i="1" dirty="0" smtClean="0"/>
              <a:t>protected</a:t>
            </a:r>
            <a:r>
              <a:rPr lang="en-GB" sz="2000" i="1" dirty="0" smtClean="0"/>
              <a:t> and </a:t>
            </a:r>
            <a:r>
              <a:rPr lang="en-GB" sz="2000" b="1" i="1" dirty="0" smtClean="0"/>
              <a:t>feel safe</a:t>
            </a:r>
            <a:r>
              <a:rPr lang="en-GB" sz="2000" i="1" dirty="0" smtClean="0"/>
              <a:t>.</a:t>
            </a:r>
            <a:endParaRPr lang="en-GB" sz="2000" i="1" dirty="0"/>
          </a:p>
          <a:p>
            <a:pPr>
              <a:lnSpc>
                <a:spcPct val="150000"/>
              </a:lnSpc>
            </a:pPr>
            <a:endParaRPr lang="en-GB" sz="2000" i="1" dirty="0"/>
          </a:p>
          <a:p>
            <a:pPr>
              <a:lnSpc>
                <a:spcPct val="150000"/>
              </a:lnSpc>
            </a:pPr>
            <a:r>
              <a:rPr lang="en-GB" sz="2000" i="1" dirty="0"/>
              <a:t>Staff and other adults working within the setting are clear about </a:t>
            </a:r>
            <a:r>
              <a:rPr lang="en-GB" sz="2000" b="1" i="1" dirty="0"/>
              <a:t>procedures where they are concerned </a:t>
            </a:r>
            <a:r>
              <a:rPr lang="en-GB" sz="2000" i="1" dirty="0"/>
              <a:t>about the safety of a child or learner. There is a named and designated lead who is enabled to play an effective role in </a:t>
            </a:r>
            <a:r>
              <a:rPr lang="en-GB" sz="2000" b="1" i="1" dirty="0"/>
              <a:t>pursuing concerns </a:t>
            </a:r>
            <a:r>
              <a:rPr lang="en-GB" sz="2000" i="1" dirty="0"/>
              <a:t>and protecting children and learners.</a:t>
            </a:r>
            <a:endParaRPr lang="en-GB" sz="2000" i="1" dirty="0" smtClean="0"/>
          </a:p>
        </p:txBody>
      </p:sp>
      <p:sp>
        <p:nvSpPr>
          <p:cNvPr id="6" name="TextBox 5"/>
          <p:cNvSpPr txBox="1"/>
          <p:nvPr/>
        </p:nvSpPr>
        <p:spPr>
          <a:xfrm>
            <a:off x="4499992" y="3941077"/>
            <a:ext cx="753732" cy="317009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
        <p:nvSpPr>
          <p:cNvPr id="11" name="TextBox 10"/>
          <p:cNvSpPr txBox="1"/>
          <p:nvPr/>
        </p:nvSpPr>
        <p:spPr>
          <a:xfrm>
            <a:off x="323528" y="733979"/>
            <a:ext cx="753732" cy="317009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
        <p:nvSpPr>
          <p:cNvPr id="7" name="TextBox 6"/>
          <p:cNvSpPr txBox="1"/>
          <p:nvPr/>
        </p:nvSpPr>
        <p:spPr>
          <a:xfrm>
            <a:off x="6626580" y="1050989"/>
            <a:ext cx="753732" cy="317009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
        <p:nvSpPr>
          <p:cNvPr id="9" name="TextBox 8"/>
          <p:cNvSpPr txBox="1"/>
          <p:nvPr/>
        </p:nvSpPr>
        <p:spPr>
          <a:xfrm>
            <a:off x="323528" y="1772816"/>
            <a:ext cx="753732" cy="317009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Tree>
    <p:extLst>
      <p:ext uri="{BB962C8B-B14F-4D97-AF65-F5344CB8AC3E}">
        <p14:creationId xmlns:p14="http://schemas.microsoft.com/office/powerpoint/2010/main" val="10980431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Effectiveness of safeguarding arrangements</a:t>
            </a:r>
            <a:endParaRPr lang="en-GB" dirty="0"/>
          </a:p>
        </p:txBody>
      </p:sp>
      <p:sp>
        <p:nvSpPr>
          <p:cNvPr id="3" name="Content Placeholder 2"/>
          <p:cNvSpPr>
            <a:spLocks noGrp="1"/>
          </p:cNvSpPr>
          <p:nvPr>
            <p:ph idx="1"/>
          </p:nvPr>
        </p:nvSpPr>
        <p:spPr>
          <a:xfrm>
            <a:off x="971600" y="1600200"/>
            <a:ext cx="7715200" cy="4525963"/>
          </a:xfrm>
        </p:spPr>
        <p:txBody>
          <a:bodyPr>
            <a:normAutofit fontScale="62500" lnSpcReduction="20000"/>
          </a:bodyPr>
          <a:lstStyle/>
          <a:p>
            <a:pPr>
              <a:lnSpc>
                <a:spcPct val="170000"/>
              </a:lnSpc>
            </a:pPr>
            <a:r>
              <a:rPr lang="en-GB" sz="2900" i="1" dirty="0" smtClean="0"/>
              <a:t>Children and learners can </a:t>
            </a:r>
            <a:r>
              <a:rPr lang="en-GB" sz="2900" i="1" dirty="0"/>
              <a:t>identify a trusted adult with whom they can talk about any concerns. They report that adults listen to them and take their concerns </a:t>
            </a:r>
            <a:r>
              <a:rPr lang="en-GB" sz="2900" i="1" dirty="0" smtClean="0"/>
              <a:t>seriously.</a:t>
            </a:r>
            <a:endParaRPr lang="en-GB" sz="2900" i="1" dirty="0"/>
          </a:p>
          <a:p>
            <a:pPr>
              <a:lnSpc>
                <a:spcPct val="170000"/>
              </a:lnSpc>
            </a:pPr>
            <a:endParaRPr lang="en-GB" sz="2900" i="1" dirty="0"/>
          </a:p>
          <a:p>
            <a:pPr>
              <a:lnSpc>
                <a:spcPct val="170000"/>
              </a:lnSpc>
            </a:pPr>
            <a:r>
              <a:rPr lang="en-GB" sz="2900" i="1" dirty="0"/>
              <a:t>Children </a:t>
            </a:r>
            <a:r>
              <a:rPr lang="en-GB" sz="2900" i="1" dirty="0" smtClean="0"/>
              <a:t>and learners are </a:t>
            </a:r>
            <a:r>
              <a:rPr lang="en-GB" sz="2900" i="1" dirty="0"/>
              <a:t>protected and helped </a:t>
            </a:r>
            <a:r>
              <a:rPr lang="en-GB" sz="2900" b="1" i="1" dirty="0"/>
              <a:t>to keep themselves safe </a:t>
            </a:r>
            <a:r>
              <a:rPr lang="en-GB" sz="2900" i="1" dirty="0"/>
              <a:t>from bullying, homophobic behaviour, racism, sexism and other forms of discrimination. Any discriminatory behaviours are challenged and help and support is given to children about how to treat </a:t>
            </a:r>
            <a:r>
              <a:rPr lang="en-GB" sz="2900" i="1" dirty="0" smtClean="0"/>
              <a:t/>
            </a:r>
            <a:br>
              <a:rPr lang="en-GB" sz="2900" i="1" dirty="0" smtClean="0"/>
            </a:br>
            <a:r>
              <a:rPr lang="en-GB" sz="2900" i="1" dirty="0" smtClean="0"/>
              <a:t>others </a:t>
            </a:r>
            <a:r>
              <a:rPr lang="en-GB" sz="2900" i="1" dirty="0"/>
              <a:t>with respect.</a:t>
            </a:r>
          </a:p>
          <a:p>
            <a:endParaRPr lang="en-GB" dirty="0"/>
          </a:p>
        </p:txBody>
      </p:sp>
      <p:sp>
        <p:nvSpPr>
          <p:cNvPr id="4" name="TextBox 3"/>
          <p:cNvSpPr txBox="1"/>
          <p:nvPr/>
        </p:nvSpPr>
        <p:spPr>
          <a:xfrm>
            <a:off x="323528" y="733979"/>
            <a:ext cx="753732" cy="317009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
        <p:nvSpPr>
          <p:cNvPr id="6" name="TextBox 5"/>
          <p:cNvSpPr txBox="1"/>
          <p:nvPr/>
        </p:nvSpPr>
        <p:spPr>
          <a:xfrm>
            <a:off x="323528" y="2673305"/>
            <a:ext cx="753732" cy="317009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
        <p:nvSpPr>
          <p:cNvPr id="10" name="TextBox 9"/>
          <p:cNvSpPr txBox="1"/>
          <p:nvPr/>
        </p:nvSpPr>
        <p:spPr>
          <a:xfrm>
            <a:off x="2987824" y="1848127"/>
            <a:ext cx="753732" cy="317009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
        <p:nvSpPr>
          <p:cNvPr id="11" name="TextBox 10"/>
          <p:cNvSpPr txBox="1"/>
          <p:nvPr/>
        </p:nvSpPr>
        <p:spPr>
          <a:xfrm>
            <a:off x="2954172" y="4484383"/>
            <a:ext cx="753732" cy="317009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Tree>
    <p:extLst>
      <p:ext uri="{BB962C8B-B14F-4D97-AF65-F5344CB8AC3E}">
        <p14:creationId xmlns:p14="http://schemas.microsoft.com/office/powerpoint/2010/main" val="10852909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3082"/>
                </a:solidFill>
              </a:rPr>
              <a:t>Effectiveness of safeguarding </a:t>
            </a:r>
            <a:r>
              <a:rPr lang="en-GB" dirty="0" smtClean="0">
                <a:solidFill>
                  <a:srgbClr val="003082"/>
                </a:solidFill>
              </a:rPr>
              <a:t>arrangements</a:t>
            </a:r>
            <a:endParaRPr lang="en-GB" dirty="0"/>
          </a:p>
        </p:txBody>
      </p:sp>
      <p:sp>
        <p:nvSpPr>
          <p:cNvPr id="3" name="Content Placeholder 2"/>
          <p:cNvSpPr>
            <a:spLocks noGrp="1"/>
          </p:cNvSpPr>
          <p:nvPr>
            <p:ph idx="1"/>
          </p:nvPr>
        </p:nvSpPr>
        <p:spPr/>
        <p:txBody>
          <a:bodyPr>
            <a:normAutofit/>
          </a:bodyPr>
          <a:lstStyle/>
          <a:p>
            <a:pPr marL="457200" indent="-457200">
              <a:buFont typeface="Wingdings" panose="05000000000000000000" pitchFamily="2" charset="2"/>
              <a:buChar char="§"/>
            </a:pPr>
            <a:r>
              <a:rPr lang="en-GB" dirty="0" smtClean="0"/>
              <a:t>Pupils</a:t>
            </a:r>
          </a:p>
          <a:p>
            <a:pPr marL="457200" indent="-457200">
              <a:buFont typeface="Wingdings" panose="05000000000000000000" pitchFamily="2" charset="2"/>
              <a:buChar char="§"/>
            </a:pPr>
            <a:endParaRPr lang="en-GB" dirty="0"/>
          </a:p>
          <a:p>
            <a:pPr marL="457200" indent="-457200">
              <a:buFont typeface="Wingdings" panose="05000000000000000000" pitchFamily="2" charset="2"/>
              <a:buChar char="§"/>
            </a:pPr>
            <a:r>
              <a:rPr lang="en-GB" dirty="0" smtClean="0"/>
              <a:t>Staff and governors</a:t>
            </a:r>
          </a:p>
          <a:p>
            <a:pPr marL="457200" indent="-457200">
              <a:buFont typeface="Wingdings" panose="05000000000000000000" pitchFamily="2" charset="2"/>
              <a:buChar char="§"/>
            </a:pPr>
            <a:endParaRPr lang="en-GB" dirty="0" smtClean="0"/>
          </a:p>
          <a:p>
            <a:pPr marL="457200" indent="-457200">
              <a:buFont typeface="Wingdings" panose="05000000000000000000" pitchFamily="2" charset="2"/>
              <a:buChar char="§"/>
            </a:pPr>
            <a:r>
              <a:rPr lang="en-GB" dirty="0" smtClean="0"/>
              <a:t>Parents and carers</a:t>
            </a:r>
          </a:p>
          <a:p>
            <a:pPr marL="457200" indent="-457200">
              <a:buFont typeface="Wingdings" panose="05000000000000000000" pitchFamily="2" charset="2"/>
              <a:buChar char="§"/>
            </a:pPr>
            <a:endParaRPr lang="en-GB" dirty="0"/>
          </a:p>
          <a:p>
            <a:pPr marL="457200" indent="-457200">
              <a:buFont typeface="Wingdings" panose="05000000000000000000" pitchFamily="2" charset="2"/>
              <a:buChar char="§"/>
            </a:pPr>
            <a:r>
              <a:rPr lang="en-GB" dirty="0" smtClean="0"/>
              <a:t>Wider school community</a:t>
            </a:r>
          </a:p>
          <a:p>
            <a:pPr marL="457200" indent="-457200">
              <a:buFont typeface="Wingdings" panose="05000000000000000000" pitchFamily="2" charset="2"/>
              <a:buChar char="§"/>
            </a:pPr>
            <a:endParaRPr lang="en-GB" dirty="0" smtClean="0"/>
          </a:p>
          <a:p>
            <a:pPr algn="ctr"/>
            <a:r>
              <a:rPr lang="en-GB" b="1" dirty="0" smtClean="0"/>
              <a:t>Support and advice</a:t>
            </a:r>
            <a:endParaRPr lang="en-GB" b="1" dirty="0"/>
          </a:p>
        </p:txBody>
      </p:sp>
    </p:spTree>
    <p:extLst>
      <p:ext uri="{BB962C8B-B14F-4D97-AF65-F5344CB8AC3E}">
        <p14:creationId xmlns:p14="http://schemas.microsoft.com/office/powerpoint/2010/main" val="99227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1800" dirty="0" smtClean="0"/>
              <a:t/>
            </a:r>
            <a:br>
              <a:rPr lang="en-GB" sz="1800" dirty="0" smtClean="0"/>
            </a:br>
            <a:r>
              <a:rPr lang="en-GB" dirty="0" smtClean="0"/>
              <a:t>Online safety outside school</a:t>
            </a:r>
            <a:endParaRPr lang="en-GB" dirty="0"/>
          </a:p>
        </p:txBody>
      </p:sp>
    </p:spTree>
    <p:extLst>
      <p:ext uri="{BB962C8B-B14F-4D97-AF65-F5344CB8AC3E}">
        <p14:creationId xmlns:p14="http://schemas.microsoft.com/office/powerpoint/2010/main" val="2414046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the issues outside school? </a:t>
            </a:r>
            <a:endParaRPr lang="en-GB" dirty="0"/>
          </a:p>
        </p:txBody>
      </p:sp>
      <p:sp>
        <p:nvSpPr>
          <p:cNvPr id="4" name="TextBox 3"/>
          <p:cNvSpPr txBox="1"/>
          <p:nvPr/>
        </p:nvSpPr>
        <p:spPr>
          <a:xfrm>
            <a:off x="5004048" y="1196752"/>
            <a:ext cx="3528392" cy="1015663"/>
          </a:xfrm>
          <a:prstGeom prst="rect">
            <a:avLst/>
          </a:prstGeom>
          <a:noFill/>
        </p:spPr>
        <p:txBody>
          <a:bodyPr wrap="square" rtlCol="0">
            <a:spAutoFit/>
          </a:bodyPr>
          <a:lstStyle/>
          <a:p>
            <a:pPr algn="ctr"/>
            <a:r>
              <a:rPr lang="en-GB" sz="6000" dirty="0">
                <a:solidFill>
                  <a:srgbClr val="003082"/>
                </a:solidFill>
              </a:rPr>
              <a:t>g</a:t>
            </a:r>
            <a:r>
              <a:rPr lang="en-GB" sz="6000" dirty="0" smtClean="0">
                <a:solidFill>
                  <a:srgbClr val="003082"/>
                </a:solidFill>
              </a:rPr>
              <a:t>aming</a:t>
            </a:r>
            <a:endParaRPr lang="en-GB" sz="6000" dirty="0">
              <a:solidFill>
                <a:srgbClr val="003082"/>
              </a:solidFill>
            </a:endParaRPr>
          </a:p>
        </p:txBody>
      </p:sp>
      <p:sp>
        <p:nvSpPr>
          <p:cNvPr id="5" name="TextBox 4"/>
          <p:cNvSpPr txBox="1"/>
          <p:nvPr/>
        </p:nvSpPr>
        <p:spPr>
          <a:xfrm>
            <a:off x="899592" y="2348880"/>
            <a:ext cx="7344816" cy="1015663"/>
          </a:xfrm>
          <a:prstGeom prst="rect">
            <a:avLst/>
          </a:prstGeom>
          <a:noFill/>
        </p:spPr>
        <p:txBody>
          <a:bodyPr wrap="square" rtlCol="0">
            <a:spAutoFit/>
          </a:bodyPr>
          <a:lstStyle/>
          <a:p>
            <a:pPr algn="ctr"/>
            <a:r>
              <a:rPr lang="en-GB" sz="6000" dirty="0">
                <a:solidFill>
                  <a:srgbClr val="003082"/>
                </a:solidFill>
              </a:rPr>
              <a:t>s</a:t>
            </a:r>
            <a:r>
              <a:rPr lang="en-GB" sz="6000" dirty="0" smtClean="0">
                <a:solidFill>
                  <a:srgbClr val="003082"/>
                </a:solidFill>
              </a:rPr>
              <a:t>ocial networking</a:t>
            </a:r>
            <a:endParaRPr lang="en-GB" sz="6000" dirty="0">
              <a:solidFill>
                <a:srgbClr val="003082"/>
              </a:solidFill>
            </a:endParaRPr>
          </a:p>
        </p:txBody>
      </p:sp>
      <p:sp>
        <p:nvSpPr>
          <p:cNvPr id="6" name="TextBox 5"/>
          <p:cNvSpPr txBox="1"/>
          <p:nvPr/>
        </p:nvSpPr>
        <p:spPr>
          <a:xfrm>
            <a:off x="467544" y="1490286"/>
            <a:ext cx="3528392" cy="1015663"/>
          </a:xfrm>
          <a:prstGeom prst="rect">
            <a:avLst/>
          </a:prstGeom>
          <a:noFill/>
        </p:spPr>
        <p:txBody>
          <a:bodyPr wrap="square" rtlCol="0">
            <a:spAutoFit/>
          </a:bodyPr>
          <a:lstStyle/>
          <a:p>
            <a:pPr algn="ctr"/>
            <a:r>
              <a:rPr lang="en-GB" sz="6000" dirty="0">
                <a:solidFill>
                  <a:srgbClr val="003082"/>
                </a:solidFill>
              </a:rPr>
              <a:t>t</a:t>
            </a:r>
            <a:r>
              <a:rPr lang="en-GB" sz="6000" dirty="0" smtClean="0">
                <a:solidFill>
                  <a:srgbClr val="003082"/>
                </a:solidFill>
              </a:rPr>
              <a:t>ablets</a:t>
            </a:r>
            <a:endParaRPr lang="en-GB" sz="6000" dirty="0">
              <a:solidFill>
                <a:srgbClr val="003082"/>
              </a:solidFill>
            </a:endParaRPr>
          </a:p>
        </p:txBody>
      </p:sp>
      <p:sp>
        <p:nvSpPr>
          <p:cNvPr id="7" name="TextBox 6"/>
          <p:cNvSpPr txBox="1"/>
          <p:nvPr/>
        </p:nvSpPr>
        <p:spPr>
          <a:xfrm>
            <a:off x="2915816" y="3501008"/>
            <a:ext cx="5616624" cy="1015663"/>
          </a:xfrm>
          <a:prstGeom prst="rect">
            <a:avLst/>
          </a:prstGeom>
          <a:noFill/>
        </p:spPr>
        <p:txBody>
          <a:bodyPr wrap="square" rtlCol="0">
            <a:spAutoFit/>
          </a:bodyPr>
          <a:lstStyle/>
          <a:p>
            <a:pPr algn="ctr"/>
            <a:r>
              <a:rPr lang="en-GB" sz="6000" dirty="0">
                <a:solidFill>
                  <a:srgbClr val="003082"/>
                </a:solidFill>
              </a:rPr>
              <a:t>m</a:t>
            </a:r>
            <a:r>
              <a:rPr lang="en-GB" sz="6000" dirty="0" smtClean="0">
                <a:solidFill>
                  <a:srgbClr val="003082"/>
                </a:solidFill>
              </a:rPr>
              <a:t>obile phones</a:t>
            </a:r>
            <a:endParaRPr lang="en-GB" sz="6000" dirty="0">
              <a:solidFill>
                <a:srgbClr val="003082"/>
              </a:solidFill>
            </a:endParaRPr>
          </a:p>
        </p:txBody>
      </p:sp>
      <p:sp>
        <p:nvSpPr>
          <p:cNvPr id="8" name="TextBox 7"/>
          <p:cNvSpPr txBox="1"/>
          <p:nvPr/>
        </p:nvSpPr>
        <p:spPr>
          <a:xfrm>
            <a:off x="323528" y="4573577"/>
            <a:ext cx="5760640" cy="1015663"/>
          </a:xfrm>
          <a:prstGeom prst="rect">
            <a:avLst/>
          </a:prstGeom>
          <a:noFill/>
        </p:spPr>
        <p:txBody>
          <a:bodyPr wrap="square" rtlCol="0">
            <a:spAutoFit/>
          </a:bodyPr>
          <a:lstStyle/>
          <a:p>
            <a:pPr algn="ctr"/>
            <a:r>
              <a:rPr lang="en-GB" sz="6000" dirty="0">
                <a:solidFill>
                  <a:srgbClr val="003082"/>
                </a:solidFill>
              </a:rPr>
              <a:t>c</a:t>
            </a:r>
            <a:r>
              <a:rPr lang="en-GB" sz="6000" dirty="0" smtClean="0">
                <a:solidFill>
                  <a:srgbClr val="003082"/>
                </a:solidFill>
              </a:rPr>
              <a:t>ontent</a:t>
            </a:r>
            <a:endParaRPr lang="en-GB" sz="6000" dirty="0">
              <a:solidFill>
                <a:srgbClr val="003082"/>
              </a:solidFill>
            </a:endParaRPr>
          </a:p>
        </p:txBody>
      </p:sp>
      <p:sp>
        <p:nvSpPr>
          <p:cNvPr id="9" name="TextBox 8"/>
          <p:cNvSpPr txBox="1"/>
          <p:nvPr/>
        </p:nvSpPr>
        <p:spPr>
          <a:xfrm>
            <a:off x="3707904" y="5589240"/>
            <a:ext cx="3528392" cy="1015663"/>
          </a:xfrm>
          <a:prstGeom prst="rect">
            <a:avLst/>
          </a:prstGeom>
          <a:noFill/>
        </p:spPr>
        <p:txBody>
          <a:bodyPr wrap="square" rtlCol="0">
            <a:spAutoFit/>
          </a:bodyPr>
          <a:lstStyle/>
          <a:p>
            <a:pPr algn="ctr"/>
            <a:r>
              <a:rPr lang="en-GB" sz="6000" dirty="0">
                <a:solidFill>
                  <a:srgbClr val="003082"/>
                </a:solidFill>
              </a:rPr>
              <a:t>c</a:t>
            </a:r>
            <a:r>
              <a:rPr lang="en-GB" sz="6000" dirty="0" smtClean="0">
                <a:solidFill>
                  <a:srgbClr val="003082"/>
                </a:solidFill>
              </a:rPr>
              <a:t>ontact</a:t>
            </a:r>
            <a:endParaRPr lang="en-GB" sz="6000" dirty="0">
              <a:solidFill>
                <a:srgbClr val="003082"/>
              </a:solidFill>
            </a:endParaRPr>
          </a:p>
        </p:txBody>
      </p:sp>
    </p:spTree>
    <p:extLst>
      <p:ext uri="{BB962C8B-B14F-4D97-AF65-F5344CB8AC3E}">
        <p14:creationId xmlns:p14="http://schemas.microsoft.com/office/powerpoint/2010/main" val="3753101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200"/>
                                        <p:tgtEl>
                                          <p:spTgt spid="4"/>
                                        </p:tgtEl>
                                      </p:cBhvr>
                                    </p:animEffect>
                                  </p:childTnLst>
                                  <p:subTnLst>
                                    <p:animClr clrSpc="rgb" dir="cw">
                                      <p:cBhvr override="childStyle">
                                        <p:cTn dur="1" fill="hold" display="0" masterRel="nextClick" afterEffect="1"/>
                                        <p:tgtEl>
                                          <p:spTgt spid="4"/>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700"/>
                                        <p:tgtEl>
                                          <p:spTgt spid="5"/>
                                        </p:tgtEl>
                                      </p:cBhvr>
                                    </p:animEffect>
                                  </p:childTnLst>
                                  <p:subTnLst>
                                    <p:animClr clrSpc="rgb" dir="cw">
                                      <p:cBhvr override="childStyle">
                                        <p:cTn dur="1" fill="hold" display="0" masterRel="nextClick" afterEffect="1"/>
                                        <p:tgtEl>
                                          <p:spTgt spid="5"/>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3700"/>
                                        <p:tgtEl>
                                          <p:spTgt spid="6"/>
                                        </p:tgtEl>
                                      </p:cBhvr>
                                    </p:animEffect>
                                  </p:childTnLst>
                                  <p:subTnLst>
                                    <p:animClr clrSpc="rgb" dir="cw">
                                      <p:cBhvr override="childStyle">
                                        <p:cTn dur="1" fill="hold" display="0" masterRel="nextClick" afterEffect="1"/>
                                        <p:tgtEl>
                                          <p:spTgt spid="6"/>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3800"/>
                                        <p:tgtEl>
                                          <p:spTgt spid="7"/>
                                        </p:tgtEl>
                                      </p:cBhvr>
                                    </p:animEffect>
                                  </p:childTnLst>
                                  <p:subTnLst>
                                    <p:animClr clrSpc="rgb" dir="cw">
                                      <p:cBhvr override="childStyle">
                                        <p:cTn dur="1" fill="hold" display="0" masterRel="nextClick" afterEffect="1"/>
                                        <p:tgtEl>
                                          <p:spTgt spid="7"/>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300"/>
                                        <p:tgtEl>
                                          <p:spTgt spid="8"/>
                                        </p:tgtEl>
                                      </p:cBhvr>
                                    </p:animEffect>
                                  </p:childTnLst>
                                  <p:subTnLst>
                                    <p:animClr clrSpc="rgb" dir="cw">
                                      <p:cBhvr override="childStyle">
                                        <p:cTn dur="1" fill="hold" display="0" masterRel="nextClick" afterEffect="1"/>
                                        <p:tgtEl>
                                          <p:spTgt spid="8"/>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4100"/>
                                        <p:tgtEl>
                                          <p:spTgt spid="9"/>
                                        </p:tgtEl>
                                      </p:cBhvr>
                                    </p:animEffect>
                                  </p:childTnLst>
                                  <p:subTnLst>
                                    <p:animClr clrSpc="rgb" dir="cw">
                                      <p:cBhvr override="childStyle">
                                        <p:cTn dur="1" fill="hold" display="0" masterRel="nextClick" afterEffect="1"/>
                                        <p:tgtEl>
                                          <p:spTgt spid="9"/>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networking</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4508358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networking</a:t>
            </a:r>
            <a:endParaRPr lang="en-GB" dirty="0"/>
          </a:p>
        </p:txBody>
      </p:sp>
      <p:sp>
        <p:nvSpPr>
          <p:cNvPr id="4" name="TextBox 3"/>
          <p:cNvSpPr txBox="1"/>
          <p:nvPr/>
        </p:nvSpPr>
        <p:spPr>
          <a:xfrm>
            <a:off x="467544" y="1340768"/>
            <a:ext cx="4680520" cy="523220"/>
          </a:xfrm>
          <a:prstGeom prst="rect">
            <a:avLst/>
          </a:prstGeom>
          <a:noFill/>
        </p:spPr>
        <p:txBody>
          <a:bodyPr wrap="square" rtlCol="0">
            <a:spAutoFit/>
          </a:bodyPr>
          <a:lstStyle/>
          <a:p>
            <a:pPr algn="ctr"/>
            <a:r>
              <a:rPr lang="en-GB" sz="2800" i="1" dirty="0" smtClean="0">
                <a:solidFill>
                  <a:srgbClr val="003082"/>
                </a:solidFill>
              </a:rPr>
              <a:t>Make it age-appropriate</a:t>
            </a:r>
            <a:endParaRPr lang="en-GB" sz="2800" dirty="0"/>
          </a:p>
        </p:txBody>
      </p:sp>
      <p:sp>
        <p:nvSpPr>
          <p:cNvPr id="5" name="TextBox 4"/>
          <p:cNvSpPr txBox="1"/>
          <p:nvPr/>
        </p:nvSpPr>
        <p:spPr>
          <a:xfrm>
            <a:off x="4268055" y="4436531"/>
            <a:ext cx="4225230" cy="523220"/>
          </a:xfrm>
          <a:prstGeom prst="rect">
            <a:avLst/>
          </a:prstGeom>
          <a:noFill/>
        </p:spPr>
        <p:txBody>
          <a:bodyPr wrap="square" rtlCol="0">
            <a:spAutoFit/>
          </a:bodyPr>
          <a:lstStyle/>
          <a:p>
            <a:pPr algn="ctr"/>
            <a:r>
              <a:rPr lang="en-GB" sz="2800" i="1" dirty="0" smtClean="0">
                <a:solidFill>
                  <a:srgbClr val="003082"/>
                </a:solidFill>
              </a:rPr>
              <a:t>Restrict privacy settings</a:t>
            </a:r>
            <a:endParaRPr lang="en-GB" sz="2800" dirty="0"/>
          </a:p>
        </p:txBody>
      </p:sp>
      <p:sp>
        <p:nvSpPr>
          <p:cNvPr id="6" name="TextBox 5"/>
          <p:cNvSpPr txBox="1"/>
          <p:nvPr/>
        </p:nvSpPr>
        <p:spPr>
          <a:xfrm>
            <a:off x="613098" y="4221088"/>
            <a:ext cx="3486150" cy="954107"/>
          </a:xfrm>
          <a:prstGeom prst="rect">
            <a:avLst/>
          </a:prstGeom>
          <a:noFill/>
        </p:spPr>
        <p:txBody>
          <a:bodyPr wrap="square" rtlCol="0">
            <a:spAutoFit/>
          </a:bodyPr>
          <a:lstStyle/>
          <a:p>
            <a:pPr algn="ctr"/>
            <a:r>
              <a:rPr lang="en-GB" sz="2800" i="1" dirty="0" smtClean="0">
                <a:solidFill>
                  <a:srgbClr val="003082"/>
                </a:solidFill>
              </a:rPr>
              <a:t>Be you child’s ‘friend’</a:t>
            </a:r>
            <a:endParaRPr lang="en-GB" sz="2800" dirty="0"/>
          </a:p>
        </p:txBody>
      </p:sp>
      <p:sp>
        <p:nvSpPr>
          <p:cNvPr id="7" name="TextBox 6"/>
          <p:cNvSpPr txBox="1"/>
          <p:nvPr/>
        </p:nvSpPr>
        <p:spPr>
          <a:xfrm>
            <a:off x="5292080" y="1523638"/>
            <a:ext cx="2880320" cy="1384995"/>
          </a:xfrm>
          <a:prstGeom prst="rect">
            <a:avLst/>
          </a:prstGeom>
          <a:noFill/>
        </p:spPr>
        <p:txBody>
          <a:bodyPr wrap="square" rtlCol="0">
            <a:spAutoFit/>
          </a:bodyPr>
          <a:lstStyle/>
          <a:p>
            <a:pPr algn="ctr"/>
            <a:r>
              <a:rPr lang="en-GB" sz="2800" i="1" dirty="0" smtClean="0">
                <a:solidFill>
                  <a:srgbClr val="003082"/>
                </a:solidFill>
              </a:rPr>
              <a:t>Check links to games – like </a:t>
            </a:r>
            <a:r>
              <a:rPr lang="en-GB" sz="2800" dirty="0" smtClean="0">
                <a:solidFill>
                  <a:srgbClr val="003082"/>
                </a:solidFill>
              </a:rPr>
              <a:t>Farmville</a:t>
            </a:r>
            <a:endParaRPr lang="en-GB" sz="2800" dirty="0"/>
          </a:p>
        </p:txBody>
      </p:sp>
      <p:sp>
        <p:nvSpPr>
          <p:cNvPr id="8" name="TextBox 7"/>
          <p:cNvSpPr txBox="1"/>
          <p:nvPr/>
        </p:nvSpPr>
        <p:spPr>
          <a:xfrm>
            <a:off x="1090539" y="2492896"/>
            <a:ext cx="3744416" cy="954107"/>
          </a:xfrm>
          <a:prstGeom prst="rect">
            <a:avLst/>
          </a:prstGeom>
          <a:noFill/>
        </p:spPr>
        <p:txBody>
          <a:bodyPr wrap="square" rtlCol="0">
            <a:spAutoFit/>
          </a:bodyPr>
          <a:lstStyle/>
          <a:p>
            <a:pPr algn="ctr"/>
            <a:r>
              <a:rPr lang="en-GB" sz="2800" i="1" dirty="0" smtClean="0">
                <a:solidFill>
                  <a:srgbClr val="003082"/>
                </a:solidFill>
              </a:rPr>
              <a:t>Check for more help –</a:t>
            </a:r>
            <a:r>
              <a:rPr lang="en-GB" sz="2800" b="1" i="1" dirty="0" smtClean="0">
                <a:solidFill>
                  <a:srgbClr val="003082"/>
                </a:solidFill>
              </a:rPr>
              <a:t>regularly</a:t>
            </a:r>
            <a:endParaRPr lang="en-GB" sz="2800" b="1" dirty="0"/>
          </a:p>
        </p:txBody>
      </p:sp>
    </p:spTree>
    <p:extLst>
      <p:ext uri="{BB962C8B-B14F-4D97-AF65-F5344CB8AC3E}">
        <p14:creationId xmlns:p14="http://schemas.microsoft.com/office/powerpoint/2010/main" val="3875694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subTnLst>
                                    <p:animClr clrSpc="rgb" dir="cw">
                                      <p:cBhvr override="childStyle">
                                        <p:cTn dur="1" fill="hold" display="0" masterRel="nextClick" afterEffect="1"/>
                                        <p:tgtEl>
                                          <p:spTgt spid="4"/>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subTnLst>
                                    <p:animClr clrSpc="rgb" dir="cw">
                                      <p:cBhvr override="childStyle">
                                        <p:cTn dur="1" fill="hold" display="0" masterRel="nextClick" afterEffect="1"/>
                                        <p:tgtEl>
                                          <p:spTgt spid="5"/>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subTnLst>
                                    <p:animClr clrSpc="rgb" dir="cw">
                                      <p:cBhvr override="childStyle">
                                        <p:cTn dur="1" fill="hold" display="0" masterRel="nextClick" afterEffect="1"/>
                                        <p:tgtEl>
                                          <p:spTgt spid="6"/>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subTnLst>
                                    <p:animClr clrSpc="rgb" dir="cw">
                                      <p:cBhvr override="childStyle">
                                        <p:cTn dur="1" fill="hold" display="0" masterRel="nextClick" afterEffect="1"/>
                                        <p:tgtEl>
                                          <p:spTgt spid="7"/>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Gaming - PEGI</a:t>
            </a:r>
            <a:endParaRPr lang="en-GB" dirty="0"/>
          </a:p>
        </p:txBody>
      </p:sp>
      <p:pic>
        <p:nvPicPr>
          <p:cNvPr id="1044" name="Picture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629" y="3641715"/>
            <a:ext cx="1880471" cy="1880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5" name="Picture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1050" y="1499471"/>
            <a:ext cx="1880471" cy="1880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6"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231" y="1499471"/>
            <a:ext cx="1889770" cy="1889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7" name="Picture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0050" y="3662284"/>
            <a:ext cx="1888866" cy="1888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8"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21049" y="3641715"/>
            <a:ext cx="1880471" cy="1888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9" name="Picture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16427" y="1484205"/>
            <a:ext cx="1880471" cy="1888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0" name="Picture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32629" y="1484205"/>
            <a:ext cx="1872113" cy="187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1" name="Picture 2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36145" y="3650110"/>
            <a:ext cx="1872113" cy="1880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4" name="Picture 3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08746" y="507310"/>
            <a:ext cx="5715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5" name="Picture 3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97660" y="507311"/>
            <a:ext cx="5715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6" name="Picture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57060" y="507311"/>
            <a:ext cx="5715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7" name="Picture 3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61129" y="507309"/>
            <a:ext cx="5715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8" name="Picture 3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948264" y="507311"/>
            <a:ext cx="5715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686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46"/>
                                        </p:tgtEl>
                                        <p:attrNameLst>
                                          <p:attrName>style.visibility</p:attrName>
                                        </p:attrNameLst>
                                      </p:cBhvr>
                                      <p:to>
                                        <p:strVal val="visible"/>
                                      </p:to>
                                    </p:set>
                                    <p:animEffect transition="in" filter="fade">
                                      <p:cBhvr>
                                        <p:cTn id="7" dur="500"/>
                                        <p:tgtEl>
                                          <p:spTgt spid="10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45"/>
                                        </p:tgtEl>
                                        <p:attrNameLst>
                                          <p:attrName>style.visibility</p:attrName>
                                        </p:attrNameLst>
                                      </p:cBhvr>
                                      <p:to>
                                        <p:strVal val="visible"/>
                                      </p:to>
                                    </p:set>
                                    <p:animEffect transition="in" filter="fade">
                                      <p:cBhvr>
                                        <p:cTn id="12" dur="500"/>
                                        <p:tgtEl>
                                          <p:spTgt spid="104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49"/>
                                        </p:tgtEl>
                                        <p:attrNameLst>
                                          <p:attrName>style.visibility</p:attrName>
                                        </p:attrNameLst>
                                      </p:cBhvr>
                                      <p:to>
                                        <p:strVal val="visible"/>
                                      </p:to>
                                    </p:set>
                                    <p:animEffect transition="in" filter="fade">
                                      <p:cBhvr>
                                        <p:cTn id="17" dur="500"/>
                                        <p:tgtEl>
                                          <p:spTgt spid="104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50"/>
                                        </p:tgtEl>
                                        <p:attrNameLst>
                                          <p:attrName>style.visibility</p:attrName>
                                        </p:attrNameLst>
                                      </p:cBhvr>
                                      <p:to>
                                        <p:strVal val="visible"/>
                                      </p:to>
                                    </p:set>
                                    <p:animEffect transition="in" filter="fade">
                                      <p:cBhvr>
                                        <p:cTn id="22" dur="500"/>
                                        <p:tgtEl>
                                          <p:spTgt spid="105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47"/>
                                        </p:tgtEl>
                                        <p:attrNameLst>
                                          <p:attrName>style.visibility</p:attrName>
                                        </p:attrNameLst>
                                      </p:cBhvr>
                                      <p:to>
                                        <p:strVal val="visible"/>
                                      </p:to>
                                    </p:set>
                                    <p:animEffect transition="in" filter="fade">
                                      <p:cBhvr>
                                        <p:cTn id="27" dur="500"/>
                                        <p:tgtEl>
                                          <p:spTgt spid="104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48"/>
                                        </p:tgtEl>
                                        <p:attrNameLst>
                                          <p:attrName>style.visibility</p:attrName>
                                        </p:attrNameLst>
                                      </p:cBhvr>
                                      <p:to>
                                        <p:strVal val="visible"/>
                                      </p:to>
                                    </p:set>
                                    <p:animEffect transition="in" filter="fade">
                                      <p:cBhvr>
                                        <p:cTn id="32" dur="500"/>
                                        <p:tgtEl>
                                          <p:spTgt spid="104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51"/>
                                        </p:tgtEl>
                                        <p:attrNameLst>
                                          <p:attrName>style.visibility</p:attrName>
                                        </p:attrNameLst>
                                      </p:cBhvr>
                                      <p:to>
                                        <p:strVal val="visible"/>
                                      </p:to>
                                    </p:set>
                                    <p:animEffect transition="in" filter="fade">
                                      <p:cBhvr>
                                        <p:cTn id="37" dur="500"/>
                                        <p:tgtEl>
                                          <p:spTgt spid="105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044"/>
                                        </p:tgtEl>
                                        <p:attrNameLst>
                                          <p:attrName>style.visibility</p:attrName>
                                        </p:attrNameLst>
                                      </p:cBhvr>
                                      <p:to>
                                        <p:strVal val="visible"/>
                                      </p:to>
                                    </p:set>
                                    <p:animEffect transition="in" filter="fade">
                                      <p:cBhvr>
                                        <p:cTn id="42" dur="500"/>
                                        <p:tgtEl>
                                          <p:spTgt spid="1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Gaming - online</a:t>
            </a:r>
            <a:endParaRPr lang="en-GB" dirty="0"/>
          </a:p>
        </p:txBody>
      </p:sp>
      <p:sp>
        <p:nvSpPr>
          <p:cNvPr id="4" name="TextBox 3"/>
          <p:cNvSpPr txBox="1"/>
          <p:nvPr/>
        </p:nvSpPr>
        <p:spPr>
          <a:xfrm>
            <a:off x="467544" y="1340768"/>
            <a:ext cx="4680520" cy="523220"/>
          </a:xfrm>
          <a:prstGeom prst="rect">
            <a:avLst/>
          </a:prstGeom>
          <a:noFill/>
        </p:spPr>
        <p:txBody>
          <a:bodyPr wrap="square" rtlCol="0">
            <a:spAutoFit/>
          </a:bodyPr>
          <a:lstStyle/>
          <a:p>
            <a:pPr algn="ctr"/>
            <a:r>
              <a:rPr lang="en-GB" sz="2800" i="1" dirty="0" smtClean="0">
                <a:solidFill>
                  <a:srgbClr val="003082"/>
                </a:solidFill>
              </a:rPr>
              <a:t>Make it age-appropriate</a:t>
            </a:r>
            <a:endParaRPr lang="en-GB" sz="2800" dirty="0"/>
          </a:p>
        </p:txBody>
      </p:sp>
      <p:sp>
        <p:nvSpPr>
          <p:cNvPr id="5" name="TextBox 4"/>
          <p:cNvSpPr txBox="1"/>
          <p:nvPr/>
        </p:nvSpPr>
        <p:spPr>
          <a:xfrm>
            <a:off x="4268055" y="4436531"/>
            <a:ext cx="4225230" cy="523220"/>
          </a:xfrm>
          <a:prstGeom prst="rect">
            <a:avLst/>
          </a:prstGeom>
          <a:noFill/>
        </p:spPr>
        <p:txBody>
          <a:bodyPr wrap="square" rtlCol="0">
            <a:spAutoFit/>
          </a:bodyPr>
          <a:lstStyle/>
          <a:p>
            <a:pPr algn="ctr"/>
            <a:r>
              <a:rPr lang="en-GB" sz="2800" i="1" dirty="0" smtClean="0">
                <a:solidFill>
                  <a:srgbClr val="003082"/>
                </a:solidFill>
              </a:rPr>
              <a:t>Use a nickname</a:t>
            </a:r>
            <a:endParaRPr lang="en-GB" sz="2800" dirty="0"/>
          </a:p>
        </p:txBody>
      </p:sp>
      <p:sp>
        <p:nvSpPr>
          <p:cNvPr id="6" name="TextBox 5"/>
          <p:cNvSpPr txBox="1"/>
          <p:nvPr/>
        </p:nvSpPr>
        <p:spPr>
          <a:xfrm>
            <a:off x="613098" y="4221088"/>
            <a:ext cx="3486150" cy="954107"/>
          </a:xfrm>
          <a:prstGeom prst="rect">
            <a:avLst/>
          </a:prstGeom>
          <a:noFill/>
        </p:spPr>
        <p:txBody>
          <a:bodyPr wrap="square" rtlCol="0">
            <a:spAutoFit/>
          </a:bodyPr>
          <a:lstStyle/>
          <a:p>
            <a:pPr algn="ctr"/>
            <a:r>
              <a:rPr lang="en-GB" sz="2800" i="1" dirty="0" smtClean="0">
                <a:solidFill>
                  <a:srgbClr val="003082"/>
                </a:solidFill>
              </a:rPr>
              <a:t>Don’t share information</a:t>
            </a:r>
            <a:endParaRPr lang="en-GB" sz="2800" dirty="0"/>
          </a:p>
        </p:txBody>
      </p:sp>
      <p:sp>
        <p:nvSpPr>
          <p:cNvPr id="7" name="TextBox 6"/>
          <p:cNvSpPr txBox="1"/>
          <p:nvPr/>
        </p:nvSpPr>
        <p:spPr>
          <a:xfrm>
            <a:off x="5292080" y="1523638"/>
            <a:ext cx="2880320" cy="954107"/>
          </a:xfrm>
          <a:prstGeom prst="rect">
            <a:avLst/>
          </a:prstGeom>
          <a:noFill/>
        </p:spPr>
        <p:txBody>
          <a:bodyPr wrap="square" rtlCol="0">
            <a:spAutoFit/>
          </a:bodyPr>
          <a:lstStyle/>
          <a:p>
            <a:pPr algn="ctr"/>
            <a:r>
              <a:rPr lang="en-GB" sz="2800" i="1" dirty="0" smtClean="0">
                <a:solidFill>
                  <a:srgbClr val="003082"/>
                </a:solidFill>
              </a:rPr>
              <a:t>Take care with headsets</a:t>
            </a:r>
            <a:endParaRPr lang="en-GB" sz="2800" dirty="0"/>
          </a:p>
        </p:txBody>
      </p:sp>
      <p:sp>
        <p:nvSpPr>
          <p:cNvPr id="8" name="TextBox 7"/>
          <p:cNvSpPr txBox="1"/>
          <p:nvPr/>
        </p:nvSpPr>
        <p:spPr>
          <a:xfrm>
            <a:off x="1090539" y="2492896"/>
            <a:ext cx="3744416" cy="954107"/>
          </a:xfrm>
          <a:prstGeom prst="rect">
            <a:avLst/>
          </a:prstGeom>
          <a:noFill/>
        </p:spPr>
        <p:txBody>
          <a:bodyPr wrap="square" rtlCol="0">
            <a:spAutoFit/>
          </a:bodyPr>
          <a:lstStyle/>
          <a:p>
            <a:pPr algn="ctr"/>
            <a:r>
              <a:rPr lang="en-GB" sz="2800" i="1" dirty="0" smtClean="0">
                <a:solidFill>
                  <a:srgbClr val="003082"/>
                </a:solidFill>
              </a:rPr>
              <a:t>Find out how you can report problems</a:t>
            </a:r>
            <a:endParaRPr lang="en-GB" sz="2800" b="1" dirty="0"/>
          </a:p>
        </p:txBody>
      </p:sp>
      <p:sp>
        <p:nvSpPr>
          <p:cNvPr id="9" name="TextBox 8"/>
          <p:cNvSpPr txBox="1"/>
          <p:nvPr/>
        </p:nvSpPr>
        <p:spPr>
          <a:xfrm>
            <a:off x="5076056" y="3266981"/>
            <a:ext cx="2880320" cy="954107"/>
          </a:xfrm>
          <a:prstGeom prst="rect">
            <a:avLst/>
          </a:prstGeom>
          <a:noFill/>
        </p:spPr>
        <p:txBody>
          <a:bodyPr wrap="square" rtlCol="0">
            <a:spAutoFit/>
          </a:bodyPr>
          <a:lstStyle/>
          <a:p>
            <a:pPr algn="ctr"/>
            <a:r>
              <a:rPr lang="en-GB" sz="2800" i="1" dirty="0" smtClean="0">
                <a:solidFill>
                  <a:srgbClr val="003082"/>
                </a:solidFill>
              </a:rPr>
              <a:t>Consider ‘real’ friends only</a:t>
            </a:r>
            <a:endParaRPr lang="en-GB" sz="2800" dirty="0"/>
          </a:p>
        </p:txBody>
      </p:sp>
      <p:sp>
        <p:nvSpPr>
          <p:cNvPr id="10" name="TextBox 9"/>
          <p:cNvSpPr txBox="1"/>
          <p:nvPr/>
        </p:nvSpPr>
        <p:spPr>
          <a:xfrm>
            <a:off x="1064668" y="5589240"/>
            <a:ext cx="3363316" cy="954107"/>
          </a:xfrm>
          <a:prstGeom prst="rect">
            <a:avLst/>
          </a:prstGeom>
          <a:noFill/>
        </p:spPr>
        <p:txBody>
          <a:bodyPr wrap="square" rtlCol="0">
            <a:spAutoFit/>
          </a:bodyPr>
          <a:lstStyle/>
          <a:p>
            <a:pPr algn="ctr"/>
            <a:r>
              <a:rPr lang="en-GB" sz="2800" i="1" dirty="0" smtClean="0">
                <a:solidFill>
                  <a:srgbClr val="003082"/>
                </a:solidFill>
              </a:rPr>
              <a:t>Consider age-locks if possible</a:t>
            </a:r>
            <a:endParaRPr lang="en-GB" sz="2800" b="1" dirty="0"/>
          </a:p>
        </p:txBody>
      </p:sp>
    </p:spTree>
    <p:extLst>
      <p:ext uri="{BB962C8B-B14F-4D97-AF65-F5344CB8AC3E}">
        <p14:creationId xmlns:p14="http://schemas.microsoft.com/office/powerpoint/2010/main" val="3574428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subTnLst>
                                    <p:animClr clrSpc="rgb" dir="cw">
                                      <p:cBhvr override="childStyle">
                                        <p:cTn dur="1" fill="hold" display="0" masterRel="nextClick" afterEffect="1"/>
                                        <p:tgtEl>
                                          <p:spTgt spid="4"/>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subTnLst>
                                    <p:animClr clrSpc="rgb" dir="cw">
                                      <p:cBhvr override="childStyle">
                                        <p:cTn dur="1" fill="hold" display="0" masterRel="nextClick" afterEffect="1"/>
                                        <p:tgtEl>
                                          <p:spTgt spid="5"/>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subTnLst>
                                    <p:animClr clrSpc="rgb" dir="cw">
                                      <p:cBhvr override="childStyle">
                                        <p:cTn dur="1" fill="hold" display="0" masterRel="nextClick" afterEffect="1"/>
                                        <p:tgtEl>
                                          <p:spTgt spid="9"/>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subTnLst>
                                    <p:animClr clrSpc="rgb" dir="cw">
                                      <p:cBhvr override="childStyle">
                                        <p:cTn dur="1" fill="hold" display="0" masterRel="nextClick" afterEffect="1"/>
                                        <p:tgtEl>
                                          <p:spTgt spid="6"/>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subTnLst>
                                    <p:animClr clrSpc="rgb" dir="cw">
                                      <p:cBhvr override="childStyle">
                                        <p:cTn dur="1" fill="hold" display="0" masterRel="nextClick" afterEffect="1"/>
                                        <p:tgtEl>
                                          <p:spTgt spid="7"/>
                                        </p:tgtEl>
                                        <p:attrNameLst>
                                          <p:attrName>ppt_c</p:attrName>
                                        </p:attrNameLst>
                                      </p:cBhvr>
                                      <p:to>
                                        <a:schemeClr val="accent1"/>
                                      </p:to>
                                    </p:animClr>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a:t>
            </a:r>
            <a:r>
              <a:rPr lang="en-GB" b="1" dirty="0" smtClean="0"/>
              <a:t> </a:t>
            </a:r>
            <a:r>
              <a:rPr lang="en-GB" dirty="0" smtClean="0"/>
              <a:t>is online safety?</a:t>
            </a:r>
            <a:endParaRPr lang="en-GB" dirty="0"/>
          </a:p>
        </p:txBody>
      </p:sp>
      <p:sp>
        <p:nvSpPr>
          <p:cNvPr id="3" name="Content Placeholder 2"/>
          <p:cNvSpPr>
            <a:spLocks noGrp="1"/>
          </p:cNvSpPr>
          <p:nvPr>
            <p:ph idx="1"/>
          </p:nvPr>
        </p:nvSpPr>
        <p:spPr>
          <a:xfrm>
            <a:off x="971600" y="1960241"/>
            <a:ext cx="7715200" cy="2764903"/>
          </a:xfrm>
        </p:spPr>
        <p:txBody>
          <a:bodyPr>
            <a:normAutofit/>
          </a:bodyPr>
          <a:lstStyle/>
          <a:p>
            <a:r>
              <a:rPr lang="en-GB" sz="2800" i="1" dirty="0" smtClean="0"/>
              <a:t>The </a:t>
            </a:r>
            <a:r>
              <a:rPr lang="en-GB" sz="2800" i="1" dirty="0"/>
              <a:t>term ‘online safety’ reflects a widening range of issues associated with technology and a user’s access to </a:t>
            </a:r>
            <a:r>
              <a:rPr lang="en-GB" sz="2800" b="1" i="1" dirty="0"/>
              <a:t>content</a:t>
            </a:r>
            <a:r>
              <a:rPr lang="en-GB" sz="2800" i="1" dirty="0"/>
              <a:t>, </a:t>
            </a:r>
            <a:r>
              <a:rPr lang="en-GB" sz="2800" b="1" i="1" dirty="0"/>
              <a:t>contact with others </a:t>
            </a:r>
            <a:r>
              <a:rPr lang="en-GB" sz="2800" i="1" dirty="0"/>
              <a:t>and </a:t>
            </a:r>
            <a:r>
              <a:rPr lang="en-GB" sz="2800" b="1" i="1" dirty="0"/>
              <a:t>behavioural issues</a:t>
            </a:r>
            <a:r>
              <a:rPr lang="en-GB" sz="2800" i="1" dirty="0"/>
              <a:t>.</a:t>
            </a:r>
            <a:endParaRPr lang="en-GB" sz="2800" i="1" dirty="0" smtClean="0"/>
          </a:p>
          <a:p>
            <a:pPr algn="ctr"/>
            <a:endParaRPr lang="en-GB" sz="3200" dirty="0" smtClean="0"/>
          </a:p>
          <a:p>
            <a:endParaRPr lang="en-GB" dirty="0"/>
          </a:p>
        </p:txBody>
      </p:sp>
      <p:sp>
        <p:nvSpPr>
          <p:cNvPr id="4" name="TextBox 3"/>
          <p:cNvSpPr txBox="1"/>
          <p:nvPr/>
        </p:nvSpPr>
        <p:spPr>
          <a:xfrm>
            <a:off x="323528" y="1078792"/>
            <a:ext cx="753732" cy="348710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
        <p:nvSpPr>
          <p:cNvPr id="5" name="TextBox 4"/>
          <p:cNvSpPr txBox="1"/>
          <p:nvPr/>
        </p:nvSpPr>
        <p:spPr>
          <a:xfrm>
            <a:off x="6194532" y="2681772"/>
            <a:ext cx="753732" cy="317009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
        <p:nvSpPr>
          <p:cNvPr id="6" name="Content Placeholder 2"/>
          <p:cNvSpPr txBox="1">
            <a:spLocks/>
          </p:cNvSpPr>
          <p:nvPr/>
        </p:nvSpPr>
        <p:spPr>
          <a:xfrm>
            <a:off x="467544" y="4077073"/>
            <a:ext cx="8136904" cy="2232248"/>
          </a:xfrm>
          <a:prstGeom prst="rect">
            <a:avLst/>
          </a:prstGeom>
        </p:spPr>
        <p:txBody>
          <a:bodyPr vert="horz" lIns="91440" tIns="45720" rIns="91440" bIns="45720" rtlCol="0">
            <a:normAutofit lnSpcReduction="10000"/>
          </a:bodyPr>
          <a:lstStyle>
            <a:lvl1pPr marL="0" indent="0" algn="l" defTabSz="914400" rtl="0" eaLnBrk="1" latinLnBrk="0" hangingPunct="1">
              <a:spcBef>
                <a:spcPts val="0"/>
              </a:spcBef>
              <a:spcAft>
                <a:spcPts val="600"/>
              </a:spcAft>
              <a:buFont typeface="Arial" pitchFamily="34" charset="0"/>
              <a:buNone/>
              <a:defRPr sz="2400" kern="1200" baseline="0">
                <a:solidFill>
                  <a:schemeClr val="tx2"/>
                </a:solidFill>
                <a:latin typeface="+mn-lt"/>
                <a:ea typeface="+mn-ea"/>
                <a:cs typeface="+mn-cs"/>
              </a:defRPr>
            </a:lvl1pPr>
            <a:lvl2pPr marL="742950" indent="-285750" algn="l" defTabSz="914400" rtl="0" eaLnBrk="1" latinLnBrk="0" hangingPunct="1">
              <a:spcBef>
                <a:spcPts val="0"/>
              </a:spcBef>
              <a:spcAft>
                <a:spcPts val="1200"/>
              </a:spcAft>
              <a:buClr>
                <a:schemeClr val="tx2"/>
              </a:buClr>
              <a:buFont typeface="Wingdings" pitchFamily="2" charset="2"/>
              <a:buChar char="§"/>
              <a:defRPr sz="2400" kern="1200" baseline="0">
                <a:solidFill>
                  <a:schemeClr val="tx2"/>
                </a:solidFill>
                <a:latin typeface="+mn-lt"/>
                <a:ea typeface="+mn-ea"/>
                <a:cs typeface="+mn-cs"/>
              </a:defRPr>
            </a:lvl2pPr>
            <a:lvl3pPr marL="1143000" indent="-228600" algn="l" defTabSz="914400" rtl="0" eaLnBrk="1" latinLnBrk="0" hangingPunct="1">
              <a:spcBef>
                <a:spcPts val="0"/>
              </a:spcBef>
              <a:spcAft>
                <a:spcPts val="600"/>
              </a:spcAft>
              <a:buClr>
                <a:schemeClr val="accent5"/>
              </a:buClr>
              <a:buSzPct val="100000"/>
              <a:buFont typeface="Wingdings" pitchFamily="2" charset="2"/>
              <a:buChar char="§"/>
              <a:defRPr sz="2400" kern="1200" baseline="0">
                <a:solidFill>
                  <a:schemeClr val="accent2">
                    <a:lumMod val="50000"/>
                  </a:schemeClr>
                </a:solidFill>
                <a:latin typeface="+mn-lt"/>
                <a:ea typeface="+mn-ea"/>
                <a:cs typeface="+mn-cs"/>
              </a:defRPr>
            </a:lvl3pPr>
            <a:lvl4pPr marL="1163638" indent="0" algn="l" defTabSz="914400" rtl="0" eaLnBrk="1" latinLnBrk="0" hangingPunct="1">
              <a:spcBef>
                <a:spcPts val="0"/>
              </a:spcBef>
              <a:spcAft>
                <a:spcPts val="400"/>
              </a:spcAft>
              <a:buFont typeface="Arial" pitchFamily="34" charset="0"/>
              <a:buNone/>
              <a:defRPr sz="2000" kern="1200" baseline="0">
                <a:solidFill>
                  <a:schemeClr val="accent5"/>
                </a:solidFill>
                <a:latin typeface="+mn-lt"/>
                <a:ea typeface="+mn-ea"/>
                <a:cs typeface="+mn-cs"/>
              </a:defRPr>
            </a:lvl4pPr>
            <a:lvl5pPr marL="1163638" indent="0" algn="l" defTabSz="914400" rtl="0" eaLnBrk="1" latinLnBrk="0" hangingPunct="1">
              <a:spcBef>
                <a:spcPts val="0"/>
              </a:spcBef>
              <a:spcAft>
                <a:spcPts val="400"/>
              </a:spcAft>
              <a:buFont typeface="Arial" pitchFamily="34" charset="0"/>
              <a:buNone/>
              <a:defRPr sz="2000" kern="1200" baseline="0">
                <a:solidFill>
                  <a:schemeClr val="accent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en-GB" sz="3200" dirty="0" smtClean="0"/>
          </a:p>
          <a:p>
            <a:pPr algn="ctr"/>
            <a:r>
              <a:rPr lang="en-GB" sz="3200" dirty="0" smtClean="0"/>
              <a:t>Online safety is </a:t>
            </a:r>
            <a:r>
              <a:rPr lang="en-GB" sz="3200" b="1" dirty="0" smtClean="0"/>
              <a:t>not just about technology</a:t>
            </a:r>
            <a:r>
              <a:rPr lang="en-GB" sz="3200" dirty="0" smtClean="0"/>
              <a:t>  </a:t>
            </a:r>
          </a:p>
          <a:p>
            <a:pPr algn="ctr"/>
            <a:r>
              <a:rPr lang="en-GB" sz="3200" dirty="0" smtClean="0"/>
              <a:t>It is about </a:t>
            </a:r>
            <a:r>
              <a:rPr lang="en-GB" sz="3200" b="1" i="1" dirty="0" smtClean="0"/>
              <a:t>safeguarding</a:t>
            </a:r>
            <a:endParaRPr lang="en-GB" sz="3200" dirty="0" smtClean="0"/>
          </a:p>
          <a:p>
            <a:pPr algn="ctr"/>
            <a:r>
              <a:rPr lang="en-GB" sz="3200" dirty="0" smtClean="0"/>
              <a:t>It is about </a:t>
            </a:r>
            <a:r>
              <a:rPr lang="en-GB" sz="3200" b="1" i="1" dirty="0" smtClean="0"/>
              <a:t>behaviour </a:t>
            </a:r>
          </a:p>
          <a:p>
            <a:endParaRPr lang="en-GB" dirty="0"/>
          </a:p>
        </p:txBody>
      </p:sp>
    </p:spTree>
    <p:extLst>
      <p:ext uri="{BB962C8B-B14F-4D97-AF65-F5344CB8AC3E}">
        <p14:creationId xmlns:p14="http://schemas.microsoft.com/office/powerpoint/2010/main" val="35786554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Phones</a:t>
            </a:r>
            <a:endParaRPr lang="en-GB" dirty="0"/>
          </a:p>
        </p:txBody>
      </p:sp>
      <p:sp>
        <p:nvSpPr>
          <p:cNvPr id="4" name="TextBox 3"/>
          <p:cNvSpPr txBox="1"/>
          <p:nvPr/>
        </p:nvSpPr>
        <p:spPr>
          <a:xfrm>
            <a:off x="251520" y="1052736"/>
            <a:ext cx="4752528" cy="1323439"/>
          </a:xfrm>
          <a:prstGeom prst="rect">
            <a:avLst/>
          </a:prstGeom>
          <a:noFill/>
        </p:spPr>
        <p:txBody>
          <a:bodyPr wrap="square" rtlCol="0">
            <a:spAutoFit/>
          </a:bodyPr>
          <a:lstStyle/>
          <a:p>
            <a:pPr algn="ctr"/>
            <a:r>
              <a:rPr lang="en-GB" sz="4000" i="1" dirty="0" smtClean="0">
                <a:solidFill>
                  <a:srgbClr val="003082"/>
                </a:solidFill>
              </a:rPr>
              <a:t>Unsupervised internet access?</a:t>
            </a:r>
            <a:endParaRPr lang="en-GB" sz="4000" dirty="0"/>
          </a:p>
        </p:txBody>
      </p:sp>
      <p:sp>
        <p:nvSpPr>
          <p:cNvPr id="5" name="TextBox 4"/>
          <p:cNvSpPr txBox="1"/>
          <p:nvPr/>
        </p:nvSpPr>
        <p:spPr>
          <a:xfrm>
            <a:off x="4644008" y="5190584"/>
            <a:ext cx="4225230" cy="707886"/>
          </a:xfrm>
          <a:prstGeom prst="rect">
            <a:avLst/>
          </a:prstGeom>
          <a:noFill/>
        </p:spPr>
        <p:txBody>
          <a:bodyPr wrap="square" rtlCol="0">
            <a:spAutoFit/>
          </a:bodyPr>
          <a:lstStyle/>
          <a:p>
            <a:pPr algn="ctr"/>
            <a:r>
              <a:rPr lang="en-GB" sz="4000" i="1" dirty="0" smtClean="0">
                <a:solidFill>
                  <a:srgbClr val="003082"/>
                </a:solidFill>
              </a:rPr>
              <a:t>Image sharing?</a:t>
            </a:r>
            <a:endParaRPr lang="en-GB" sz="4000" dirty="0"/>
          </a:p>
        </p:txBody>
      </p:sp>
      <p:sp>
        <p:nvSpPr>
          <p:cNvPr id="6" name="TextBox 5"/>
          <p:cNvSpPr txBox="1"/>
          <p:nvPr/>
        </p:nvSpPr>
        <p:spPr>
          <a:xfrm>
            <a:off x="395536" y="4575031"/>
            <a:ext cx="3486150" cy="1938992"/>
          </a:xfrm>
          <a:prstGeom prst="rect">
            <a:avLst/>
          </a:prstGeom>
          <a:noFill/>
        </p:spPr>
        <p:txBody>
          <a:bodyPr wrap="square" rtlCol="0">
            <a:spAutoFit/>
          </a:bodyPr>
          <a:lstStyle/>
          <a:p>
            <a:pPr algn="ctr"/>
            <a:r>
              <a:rPr lang="en-GB" sz="4000" i="1" dirty="0">
                <a:solidFill>
                  <a:srgbClr val="003082"/>
                </a:solidFill>
              </a:rPr>
              <a:t>Do you want to share </a:t>
            </a:r>
            <a:r>
              <a:rPr lang="en-GB" sz="4000" i="1" dirty="0" smtClean="0">
                <a:solidFill>
                  <a:srgbClr val="003082"/>
                </a:solidFill>
              </a:rPr>
              <a:t>your </a:t>
            </a:r>
            <a:r>
              <a:rPr lang="en-GB" sz="4000" i="1" dirty="0">
                <a:solidFill>
                  <a:srgbClr val="003082"/>
                </a:solidFill>
              </a:rPr>
              <a:t>location?</a:t>
            </a:r>
            <a:endParaRPr lang="en-GB" sz="4000" dirty="0"/>
          </a:p>
        </p:txBody>
      </p:sp>
      <p:sp>
        <p:nvSpPr>
          <p:cNvPr id="7" name="TextBox 6"/>
          <p:cNvSpPr txBox="1"/>
          <p:nvPr/>
        </p:nvSpPr>
        <p:spPr>
          <a:xfrm>
            <a:off x="5724128" y="764704"/>
            <a:ext cx="2880320" cy="1323439"/>
          </a:xfrm>
          <a:prstGeom prst="rect">
            <a:avLst/>
          </a:prstGeom>
          <a:noFill/>
        </p:spPr>
        <p:txBody>
          <a:bodyPr wrap="square" rtlCol="0">
            <a:spAutoFit/>
          </a:bodyPr>
          <a:lstStyle/>
          <a:p>
            <a:pPr algn="ctr"/>
            <a:r>
              <a:rPr lang="en-GB" sz="4000" i="1" dirty="0" smtClean="0">
                <a:solidFill>
                  <a:srgbClr val="003082"/>
                </a:solidFill>
              </a:rPr>
              <a:t>Risk of theft?</a:t>
            </a:r>
            <a:endParaRPr lang="en-GB" sz="4000" dirty="0"/>
          </a:p>
        </p:txBody>
      </p:sp>
      <p:sp>
        <p:nvSpPr>
          <p:cNvPr id="8" name="TextBox 7"/>
          <p:cNvSpPr txBox="1"/>
          <p:nvPr/>
        </p:nvSpPr>
        <p:spPr>
          <a:xfrm>
            <a:off x="1043608" y="2924944"/>
            <a:ext cx="3744416" cy="1323439"/>
          </a:xfrm>
          <a:prstGeom prst="rect">
            <a:avLst/>
          </a:prstGeom>
          <a:noFill/>
        </p:spPr>
        <p:txBody>
          <a:bodyPr wrap="square" rtlCol="0">
            <a:spAutoFit/>
          </a:bodyPr>
          <a:lstStyle/>
          <a:p>
            <a:pPr algn="ctr"/>
            <a:r>
              <a:rPr lang="en-GB" sz="4000" i="1" dirty="0" smtClean="0">
                <a:solidFill>
                  <a:srgbClr val="003082"/>
                </a:solidFill>
              </a:rPr>
              <a:t>Think about content control</a:t>
            </a:r>
            <a:endParaRPr lang="en-GB" sz="4000" b="1" dirty="0"/>
          </a:p>
        </p:txBody>
      </p:sp>
      <p:sp>
        <p:nvSpPr>
          <p:cNvPr id="9" name="TextBox 8"/>
          <p:cNvSpPr txBox="1"/>
          <p:nvPr/>
        </p:nvSpPr>
        <p:spPr>
          <a:xfrm>
            <a:off x="4855121" y="2492896"/>
            <a:ext cx="3528392" cy="2554545"/>
          </a:xfrm>
          <a:prstGeom prst="rect">
            <a:avLst/>
          </a:prstGeom>
          <a:noFill/>
        </p:spPr>
        <p:txBody>
          <a:bodyPr wrap="square" rtlCol="0">
            <a:spAutoFit/>
          </a:bodyPr>
          <a:lstStyle/>
          <a:p>
            <a:pPr algn="ctr"/>
            <a:r>
              <a:rPr lang="en-GB" sz="4000" i="1" dirty="0" smtClean="0">
                <a:solidFill>
                  <a:srgbClr val="003082"/>
                </a:solidFill>
              </a:rPr>
              <a:t>Text messaging (including images)</a:t>
            </a:r>
            <a:endParaRPr lang="en-GB" sz="4000" dirty="0"/>
          </a:p>
        </p:txBody>
      </p:sp>
    </p:spTree>
    <p:extLst>
      <p:ext uri="{BB962C8B-B14F-4D97-AF65-F5344CB8AC3E}">
        <p14:creationId xmlns:p14="http://schemas.microsoft.com/office/powerpoint/2010/main" val="1506403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subTnLst>
                                    <p:animClr clrSpc="rgb" dir="cw">
                                      <p:cBhvr override="childStyle">
                                        <p:cTn dur="1" fill="hold" display="0" masterRel="nextClick" afterEffect="1"/>
                                        <p:tgtEl>
                                          <p:spTgt spid="4"/>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subTnLst>
                                    <p:animClr clrSpc="rgb" dir="cw">
                                      <p:cBhvr override="childStyle">
                                        <p:cTn dur="1" fill="hold" display="0" masterRel="nextClick" afterEffect="1"/>
                                        <p:tgtEl>
                                          <p:spTgt spid="5"/>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subTnLst>
                                    <p:animClr clrSpc="rgb" dir="cw">
                                      <p:cBhvr override="childStyle">
                                        <p:cTn dur="1" fill="hold" display="0" masterRel="nextClick" afterEffect="1"/>
                                        <p:tgtEl>
                                          <p:spTgt spid="9"/>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subTnLst>
                                    <p:animClr clrSpc="rgb" dir="cw">
                                      <p:cBhvr override="childStyle">
                                        <p:cTn dur="1" fill="hold" display="0" masterRel="nextClick" afterEffect="1"/>
                                        <p:tgtEl>
                                          <p:spTgt spid="6"/>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subTnLst>
                                    <p:animClr clrSpc="rgb" dir="cw">
                                      <p:cBhvr override="childStyle">
                                        <p:cTn dur="1" fill="hold" display="0" masterRel="nextClick" afterEffect="1"/>
                                        <p:tgtEl>
                                          <p:spTgt spid="7"/>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Tablets</a:t>
            </a:r>
            <a:endParaRPr lang="en-GB" dirty="0"/>
          </a:p>
        </p:txBody>
      </p:sp>
      <p:sp>
        <p:nvSpPr>
          <p:cNvPr id="4" name="TextBox 3"/>
          <p:cNvSpPr txBox="1"/>
          <p:nvPr/>
        </p:nvSpPr>
        <p:spPr>
          <a:xfrm>
            <a:off x="395536" y="1287924"/>
            <a:ext cx="4752528" cy="954107"/>
          </a:xfrm>
          <a:prstGeom prst="rect">
            <a:avLst/>
          </a:prstGeom>
          <a:noFill/>
        </p:spPr>
        <p:txBody>
          <a:bodyPr wrap="square" rtlCol="0">
            <a:spAutoFit/>
          </a:bodyPr>
          <a:lstStyle/>
          <a:p>
            <a:pPr algn="ctr"/>
            <a:r>
              <a:rPr lang="en-GB" sz="2800" i="1" dirty="0" smtClean="0">
                <a:solidFill>
                  <a:srgbClr val="003082"/>
                </a:solidFill>
              </a:rPr>
              <a:t>Think about setting up controls</a:t>
            </a:r>
            <a:endParaRPr lang="en-GB" sz="2800" dirty="0"/>
          </a:p>
        </p:txBody>
      </p:sp>
      <p:sp>
        <p:nvSpPr>
          <p:cNvPr id="5" name="TextBox 4"/>
          <p:cNvSpPr txBox="1"/>
          <p:nvPr/>
        </p:nvSpPr>
        <p:spPr>
          <a:xfrm>
            <a:off x="4644008" y="1916832"/>
            <a:ext cx="4225230" cy="954107"/>
          </a:xfrm>
          <a:prstGeom prst="rect">
            <a:avLst/>
          </a:prstGeom>
          <a:noFill/>
        </p:spPr>
        <p:txBody>
          <a:bodyPr wrap="square" rtlCol="0">
            <a:spAutoFit/>
          </a:bodyPr>
          <a:lstStyle/>
          <a:p>
            <a:pPr algn="ctr"/>
            <a:r>
              <a:rPr lang="en-GB" sz="2800" i="1" dirty="0" smtClean="0">
                <a:solidFill>
                  <a:srgbClr val="003082"/>
                </a:solidFill>
              </a:rPr>
              <a:t>Think about video calls and privacy</a:t>
            </a:r>
            <a:endParaRPr lang="en-GB" sz="2800" dirty="0"/>
          </a:p>
        </p:txBody>
      </p:sp>
      <p:sp>
        <p:nvSpPr>
          <p:cNvPr id="6" name="TextBox 5"/>
          <p:cNvSpPr txBox="1"/>
          <p:nvPr/>
        </p:nvSpPr>
        <p:spPr>
          <a:xfrm>
            <a:off x="5118298" y="4221088"/>
            <a:ext cx="3486150" cy="954107"/>
          </a:xfrm>
          <a:prstGeom prst="rect">
            <a:avLst/>
          </a:prstGeom>
          <a:noFill/>
        </p:spPr>
        <p:txBody>
          <a:bodyPr wrap="square" rtlCol="0">
            <a:spAutoFit/>
          </a:bodyPr>
          <a:lstStyle/>
          <a:p>
            <a:pPr algn="ctr"/>
            <a:r>
              <a:rPr lang="en-GB" sz="2800" i="1" dirty="0" smtClean="0">
                <a:solidFill>
                  <a:srgbClr val="003082"/>
                </a:solidFill>
              </a:rPr>
              <a:t>Think about </a:t>
            </a:r>
            <a:r>
              <a:rPr lang="en-GB" sz="2800" i="1" dirty="0" err="1" smtClean="0">
                <a:solidFill>
                  <a:srgbClr val="003082"/>
                </a:solidFill>
              </a:rPr>
              <a:t>wi-fi</a:t>
            </a:r>
            <a:r>
              <a:rPr lang="en-GB" sz="2800" i="1" dirty="0" smtClean="0">
                <a:solidFill>
                  <a:srgbClr val="003082"/>
                </a:solidFill>
              </a:rPr>
              <a:t> issues and privacy</a:t>
            </a:r>
            <a:endParaRPr lang="en-GB" sz="2800" dirty="0"/>
          </a:p>
        </p:txBody>
      </p:sp>
      <p:sp>
        <p:nvSpPr>
          <p:cNvPr id="8" name="TextBox 7"/>
          <p:cNvSpPr txBox="1"/>
          <p:nvPr/>
        </p:nvSpPr>
        <p:spPr>
          <a:xfrm>
            <a:off x="1090539" y="2492896"/>
            <a:ext cx="3744416" cy="954107"/>
          </a:xfrm>
          <a:prstGeom prst="rect">
            <a:avLst/>
          </a:prstGeom>
          <a:noFill/>
        </p:spPr>
        <p:txBody>
          <a:bodyPr wrap="square" rtlCol="0">
            <a:spAutoFit/>
          </a:bodyPr>
          <a:lstStyle/>
          <a:p>
            <a:pPr algn="ctr"/>
            <a:r>
              <a:rPr lang="en-GB" sz="2800" i="1" dirty="0" smtClean="0">
                <a:solidFill>
                  <a:srgbClr val="003082"/>
                </a:solidFill>
              </a:rPr>
              <a:t>Find out how you can report problems</a:t>
            </a:r>
            <a:endParaRPr lang="en-GB" sz="2800" b="1" dirty="0"/>
          </a:p>
        </p:txBody>
      </p:sp>
      <p:sp>
        <p:nvSpPr>
          <p:cNvPr id="9" name="TextBox 8"/>
          <p:cNvSpPr txBox="1"/>
          <p:nvPr/>
        </p:nvSpPr>
        <p:spPr>
          <a:xfrm>
            <a:off x="445468" y="3789040"/>
            <a:ext cx="3528392" cy="1815882"/>
          </a:xfrm>
          <a:prstGeom prst="rect">
            <a:avLst/>
          </a:prstGeom>
          <a:noFill/>
        </p:spPr>
        <p:txBody>
          <a:bodyPr wrap="square" rtlCol="0">
            <a:spAutoFit/>
          </a:bodyPr>
          <a:lstStyle/>
          <a:p>
            <a:pPr algn="ctr"/>
            <a:r>
              <a:rPr lang="en-GB" sz="2800" i="1" dirty="0" smtClean="0">
                <a:solidFill>
                  <a:srgbClr val="003082"/>
                </a:solidFill>
              </a:rPr>
              <a:t>Think about restricting purchases – especially in-app purchases</a:t>
            </a:r>
            <a:endParaRPr lang="en-GB" sz="2800" dirty="0"/>
          </a:p>
        </p:txBody>
      </p:sp>
    </p:spTree>
    <p:extLst>
      <p:ext uri="{BB962C8B-B14F-4D97-AF65-F5344CB8AC3E}">
        <p14:creationId xmlns:p14="http://schemas.microsoft.com/office/powerpoint/2010/main" val="286326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subTnLst>
                                    <p:animClr clrSpc="rgb" dir="cw">
                                      <p:cBhvr override="childStyle">
                                        <p:cTn dur="1" fill="hold" display="0" masterRel="nextClick" afterEffect="1"/>
                                        <p:tgtEl>
                                          <p:spTgt spid="4"/>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subTnLst>
                                    <p:animClr clrSpc="rgb" dir="cw">
                                      <p:cBhvr override="childStyle">
                                        <p:cTn dur="1" fill="hold" display="0" masterRel="nextClick" afterEffect="1"/>
                                        <p:tgtEl>
                                          <p:spTgt spid="5"/>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subTnLst>
                                    <p:animClr clrSpc="rgb" dir="cw">
                                      <p:cBhvr override="childStyle">
                                        <p:cTn dur="1" fill="hold" display="0" masterRel="nextClick" afterEffect="1"/>
                                        <p:tgtEl>
                                          <p:spTgt spid="9"/>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subTnLst>
                                    <p:animClr clrSpc="rgb" dir="cw">
                                      <p:cBhvr override="childStyle">
                                        <p:cTn dur="1" fill="hold" display="0" masterRel="nextClick" afterEffect="1"/>
                                        <p:tgtEl>
                                          <p:spTgt spid="6"/>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Think about boundaries and rules</a:t>
            </a:r>
            <a:endParaRPr lang="en-GB" dirty="0"/>
          </a:p>
        </p:txBody>
      </p:sp>
      <p:sp>
        <p:nvSpPr>
          <p:cNvPr id="5" name="TextBox 4"/>
          <p:cNvSpPr txBox="1"/>
          <p:nvPr/>
        </p:nvSpPr>
        <p:spPr>
          <a:xfrm>
            <a:off x="4040410" y="1268760"/>
            <a:ext cx="4680520" cy="1323439"/>
          </a:xfrm>
          <a:prstGeom prst="rect">
            <a:avLst/>
          </a:prstGeom>
          <a:noFill/>
        </p:spPr>
        <p:txBody>
          <a:bodyPr wrap="square" rtlCol="0">
            <a:spAutoFit/>
          </a:bodyPr>
          <a:lstStyle/>
          <a:p>
            <a:pPr algn="ctr"/>
            <a:r>
              <a:rPr lang="en-GB" sz="4000" i="1" dirty="0" smtClean="0">
                <a:solidFill>
                  <a:srgbClr val="003082"/>
                </a:solidFill>
              </a:rPr>
              <a:t>Think about time restrictions</a:t>
            </a:r>
            <a:endParaRPr lang="en-GB" sz="4000" dirty="0"/>
          </a:p>
        </p:txBody>
      </p:sp>
      <p:sp>
        <p:nvSpPr>
          <p:cNvPr id="6" name="TextBox 5"/>
          <p:cNvSpPr txBox="1"/>
          <p:nvPr/>
        </p:nvSpPr>
        <p:spPr>
          <a:xfrm>
            <a:off x="4355976" y="3072873"/>
            <a:ext cx="4225230" cy="1323439"/>
          </a:xfrm>
          <a:prstGeom prst="rect">
            <a:avLst/>
          </a:prstGeom>
          <a:noFill/>
        </p:spPr>
        <p:txBody>
          <a:bodyPr wrap="square" rtlCol="0">
            <a:spAutoFit/>
          </a:bodyPr>
          <a:lstStyle/>
          <a:p>
            <a:pPr algn="ctr"/>
            <a:r>
              <a:rPr lang="en-GB" sz="4000" i="1" dirty="0" smtClean="0">
                <a:solidFill>
                  <a:srgbClr val="003082"/>
                </a:solidFill>
              </a:rPr>
              <a:t>Think about ‘manners’</a:t>
            </a:r>
            <a:endParaRPr lang="en-GB" sz="4000" dirty="0"/>
          </a:p>
        </p:txBody>
      </p:sp>
      <p:sp>
        <p:nvSpPr>
          <p:cNvPr id="9" name="TextBox 8"/>
          <p:cNvSpPr txBox="1"/>
          <p:nvPr/>
        </p:nvSpPr>
        <p:spPr>
          <a:xfrm>
            <a:off x="467544" y="1490008"/>
            <a:ext cx="3744416" cy="1938992"/>
          </a:xfrm>
          <a:prstGeom prst="rect">
            <a:avLst/>
          </a:prstGeom>
          <a:noFill/>
        </p:spPr>
        <p:txBody>
          <a:bodyPr wrap="square" rtlCol="0">
            <a:spAutoFit/>
          </a:bodyPr>
          <a:lstStyle/>
          <a:p>
            <a:pPr algn="ctr"/>
            <a:r>
              <a:rPr lang="en-GB" sz="4000" b="1" i="1" dirty="0">
                <a:solidFill>
                  <a:srgbClr val="003082"/>
                </a:solidFill>
              </a:rPr>
              <a:t>Think about your own behaviour</a:t>
            </a:r>
          </a:p>
        </p:txBody>
      </p:sp>
      <p:sp>
        <p:nvSpPr>
          <p:cNvPr id="11" name="TextBox 10"/>
          <p:cNvSpPr txBox="1"/>
          <p:nvPr/>
        </p:nvSpPr>
        <p:spPr>
          <a:xfrm>
            <a:off x="3923928" y="4711496"/>
            <a:ext cx="4343894" cy="1323439"/>
          </a:xfrm>
          <a:prstGeom prst="rect">
            <a:avLst/>
          </a:prstGeom>
          <a:noFill/>
        </p:spPr>
        <p:txBody>
          <a:bodyPr wrap="square" rtlCol="0">
            <a:spAutoFit/>
          </a:bodyPr>
          <a:lstStyle/>
          <a:p>
            <a:pPr algn="ctr"/>
            <a:r>
              <a:rPr lang="en-GB" sz="4000" i="1" dirty="0" smtClean="0">
                <a:solidFill>
                  <a:srgbClr val="003082"/>
                </a:solidFill>
              </a:rPr>
              <a:t>Think about buying ‘rules’</a:t>
            </a:r>
            <a:endParaRPr lang="en-GB" sz="4000" b="1" dirty="0"/>
          </a:p>
        </p:txBody>
      </p:sp>
      <p:sp>
        <p:nvSpPr>
          <p:cNvPr id="7" name="TextBox 6"/>
          <p:cNvSpPr txBox="1"/>
          <p:nvPr/>
        </p:nvSpPr>
        <p:spPr>
          <a:xfrm>
            <a:off x="227382" y="3857827"/>
            <a:ext cx="5163516" cy="1938992"/>
          </a:xfrm>
          <a:prstGeom prst="rect">
            <a:avLst/>
          </a:prstGeom>
          <a:noFill/>
        </p:spPr>
        <p:txBody>
          <a:bodyPr wrap="square" rtlCol="0">
            <a:spAutoFit/>
          </a:bodyPr>
          <a:lstStyle/>
          <a:p>
            <a:pPr algn="ctr"/>
            <a:r>
              <a:rPr lang="en-GB" sz="4000" i="1" dirty="0" smtClean="0">
                <a:solidFill>
                  <a:srgbClr val="003082"/>
                </a:solidFill>
              </a:rPr>
              <a:t>Think about sharing rules with other parents</a:t>
            </a:r>
            <a:endParaRPr lang="en-GB" sz="4000" b="1" dirty="0"/>
          </a:p>
        </p:txBody>
      </p:sp>
    </p:spTree>
    <p:extLst>
      <p:ext uri="{BB962C8B-B14F-4D97-AF65-F5344CB8AC3E}">
        <p14:creationId xmlns:p14="http://schemas.microsoft.com/office/powerpoint/2010/main" val="3691051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subTnLst>
                                    <p:animClr clrSpc="rgb" dir="cw">
                                      <p:cBhvr override="childStyle">
                                        <p:cTn dur="1" fill="hold" display="0" masterRel="nextClick" afterEffect="1"/>
                                        <p:tgtEl>
                                          <p:spTgt spid="5"/>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subTnLst>
                                    <p:animClr clrSpc="rgb" dir="cw">
                                      <p:cBhvr override="childStyle">
                                        <p:cTn dur="1" fill="hold" display="0" masterRel="nextClick" afterEffect="1"/>
                                        <p:tgtEl>
                                          <p:spTgt spid="6"/>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1"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Think about </a:t>
            </a:r>
            <a:r>
              <a:rPr lang="en-GB" b="1" dirty="0" smtClean="0"/>
              <a:t>your</a:t>
            </a:r>
            <a:r>
              <a:rPr lang="en-GB" dirty="0" smtClean="0"/>
              <a:t> digital </a:t>
            </a:r>
            <a:r>
              <a:rPr lang="en-GB" dirty="0"/>
              <a:t>footprint</a:t>
            </a:r>
          </a:p>
        </p:txBody>
      </p:sp>
      <p:sp>
        <p:nvSpPr>
          <p:cNvPr id="3" name="Content Placeholder 2"/>
          <p:cNvSpPr>
            <a:spLocks noGrp="1"/>
          </p:cNvSpPr>
          <p:nvPr>
            <p:ph idx="1"/>
          </p:nvPr>
        </p:nvSpPr>
        <p:spPr/>
        <p:txBody>
          <a:bodyPr/>
          <a:lstStyle/>
          <a:p>
            <a:r>
              <a:rPr lang="en-GB" b="1" dirty="0" smtClean="0"/>
              <a:t>Ask yourself - </a:t>
            </a:r>
          </a:p>
          <a:p>
            <a:pPr marL="457200" indent="-457200">
              <a:buFont typeface="+mj-lt"/>
              <a:buAutoNum type="arabicPeriod"/>
            </a:pPr>
            <a:r>
              <a:rPr lang="en-GB" dirty="0" smtClean="0"/>
              <a:t>What </a:t>
            </a:r>
            <a:r>
              <a:rPr lang="en-GB" dirty="0"/>
              <a:t>do I look like</a:t>
            </a:r>
            <a:r>
              <a:rPr lang="en-GB" dirty="0" smtClean="0"/>
              <a:t>?</a:t>
            </a:r>
          </a:p>
          <a:p>
            <a:pPr marL="457200" indent="-457200">
              <a:buFont typeface="+mj-lt"/>
              <a:buAutoNum type="arabicPeriod"/>
            </a:pPr>
            <a:r>
              <a:rPr lang="en-GB" dirty="0"/>
              <a:t>Is this ink permanent</a:t>
            </a:r>
            <a:r>
              <a:rPr lang="en-GB" dirty="0" smtClean="0"/>
              <a:t>?</a:t>
            </a:r>
          </a:p>
          <a:p>
            <a:pPr marL="457200" indent="-457200">
              <a:buFont typeface="+mj-lt"/>
              <a:buAutoNum type="arabicPeriod"/>
            </a:pPr>
            <a:r>
              <a:rPr lang="en-GB" dirty="0"/>
              <a:t>Am I giving away too much</a:t>
            </a:r>
            <a:r>
              <a:rPr lang="en-GB" dirty="0" smtClean="0"/>
              <a:t>?</a:t>
            </a:r>
          </a:p>
          <a:p>
            <a:pPr marL="457200" indent="-457200">
              <a:buFont typeface="+mj-lt"/>
              <a:buAutoNum type="arabicPeriod"/>
            </a:pPr>
            <a:r>
              <a:rPr lang="en-GB" dirty="0"/>
              <a:t>Would I want this shared about me</a:t>
            </a:r>
            <a:r>
              <a:rPr lang="en-GB" dirty="0" smtClean="0"/>
              <a:t>?</a:t>
            </a:r>
          </a:p>
          <a:p>
            <a:pPr marL="457200" indent="-457200">
              <a:buFont typeface="+mj-lt"/>
              <a:buAutoNum type="arabicPeriod"/>
            </a:pPr>
            <a:r>
              <a:rPr lang="en-GB" dirty="0"/>
              <a:t>Would it pass </a:t>
            </a:r>
            <a:r>
              <a:rPr lang="en-GB" dirty="0" smtClean="0"/>
              <a:t>the ‘front page test’?</a:t>
            </a:r>
            <a:endParaRPr lang="en-GB"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70713">
            <a:off x="7144643" y="2052629"/>
            <a:ext cx="1351844" cy="3107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70713" flipH="1">
            <a:off x="5458801" y="4046121"/>
            <a:ext cx="648742" cy="1491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70713">
            <a:off x="6060536" y="5646656"/>
            <a:ext cx="438077" cy="1007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51184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1695740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1800" dirty="0" smtClean="0"/>
              <a:t/>
            </a:r>
            <a:br>
              <a:rPr lang="en-GB" sz="1800" dirty="0" smtClean="0"/>
            </a:br>
            <a:r>
              <a:rPr lang="en-GB" dirty="0" smtClean="0"/>
              <a:t>The world is changing</a:t>
            </a:r>
            <a:endParaRPr lang="en-GB" dirty="0"/>
          </a:p>
        </p:txBody>
      </p:sp>
    </p:spTree>
    <p:extLst>
      <p:ext uri="{BB962C8B-B14F-4D97-AF65-F5344CB8AC3E}">
        <p14:creationId xmlns:p14="http://schemas.microsoft.com/office/powerpoint/2010/main" val="2983093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changing for children?</a:t>
            </a:r>
            <a:endParaRPr lang="en-GB" dirty="0"/>
          </a:p>
        </p:txBody>
      </p:sp>
      <p:sp>
        <p:nvSpPr>
          <p:cNvPr id="4" name="TextBox 3"/>
          <p:cNvSpPr txBox="1"/>
          <p:nvPr/>
        </p:nvSpPr>
        <p:spPr>
          <a:xfrm>
            <a:off x="467544" y="1340768"/>
            <a:ext cx="4680520" cy="954107"/>
          </a:xfrm>
          <a:prstGeom prst="rect">
            <a:avLst/>
          </a:prstGeom>
          <a:noFill/>
        </p:spPr>
        <p:txBody>
          <a:bodyPr wrap="square" rtlCol="0">
            <a:spAutoFit/>
          </a:bodyPr>
          <a:lstStyle/>
          <a:p>
            <a:pPr algn="ctr"/>
            <a:r>
              <a:rPr lang="en-GB" sz="2800" i="1" dirty="0" smtClean="0">
                <a:solidFill>
                  <a:srgbClr val="003082"/>
                </a:solidFill>
              </a:rPr>
              <a:t>One in four children under eight owns a tablet</a:t>
            </a:r>
            <a:endParaRPr lang="en-GB" sz="2800" dirty="0"/>
          </a:p>
        </p:txBody>
      </p:sp>
      <p:sp>
        <p:nvSpPr>
          <p:cNvPr id="5" name="TextBox 4"/>
          <p:cNvSpPr txBox="1"/>
          <p:nvPr/>
        </p:nvSpPr>
        <p:spPr>
          <a:xfrm>
            <a:off x="4268055" y="4436531"/>
            <a:ext cx="4225230" cy="1384995"/>
          </a:xfrm>
          <a:prstGeom prst="rect">
            <a:avLst/>
          </a:prstGeom>
          <a:noFill/>
        </p:spPr>
        <p:txBody>
          <a:bodyPr wrap="square" rtlCol="0">
            <a:spAutoFit/>
          </a:bodyPr>
          <a:lstStyle/>
          <a:p>
            <a:pPr algn="ctr"/>
            <a:r>
              <a:rPr lang="en-GB" sz="2800" i="1" dirty="0" smtClean="0">
                <a:solidFill>
                  <a:srgbClr val="003082"/>
                </a:solidFill>
              </a:rPr>
              <a:t>One in 10 children has a mobile phone before they’re five</a:t>
            </a:r>
            <a:endParaRPr lang="en-GB" sz="2800" dirty="0"/>
          </a:p>
        </p:txBody>
      </p:sp>
      <p:sp>
        <p:nvSpPr>
          <p:cNvPr id="6" name="TextBox 5"/>
          <p:cNvSpPr txBox="1"/>
          <p:nvPr/>
        </p:nvSpPr>
        <p:spPr>
          <a:xfrm>
            <a:off x="613098" y="4221088"/>
            <a:ext cx="3486150" cy="1815882"/>
          </a:xfrm>
          <a:prstGeom prst="rect">
            <a:avLst/>
          </a:prstGeom>
          <a:noFill/>
        </p:spPr>
        <p:txBody>
          <a:bodyPr wrap="square" rtlCol="0">
            <a:spAutoFit/>
          </a:bodyPr>
          <a:lstStyle/>
          <a:p>
            <a:pPr algn="ctr"/>
            <a:r>
              <a:rPr lang="en-GB" sz="2800" i="1" dirty="0" smtClean="0">
                <a:solidFill>
                  <a:srgbClr val="003082"/>
                </a:solidFill>
              </a:rPr>
              <a:t>74% of eight- to </a:t>
            </a:r>
            <a:br>
              <a:rPr lang="en-GB" sz="2800" i="1" dirty="0" smtClean="0">
                <a:solidFill>
                  <a:srgbClr val="003082"/>
                </a:solidFill>
              </a:rPr>
            </a:br>
            <a:r>
              <a:rPr lang="en-GB" sz="2800" i="1" dirty="0" smtClean="0">
                <a:solidFill>
                  <a:srgbClr val="003082"/>
                </a:solidFill>
              </a:rPr>
              <a:t>11-year-olds has access to a tablet at home</a:t>
            </a:r>
            <a:endParaRPr lang="en-GB" sz="2800" dirty="0"/>
          </a:p>
        </p:txBody>
      </p:sp>
      <p:sp>
        <p:nvSpPr>
          <p:cNvPr id="8" name="TextBox 7"/>
          <p:cNvSpPr txBox="1"/>
          <p:nvPr/>
        </p:nvSpPr>
        <p:spPr>
          <a:xfrm>
            <a:off x="5292080" y="1523638"/>
            <a:ext cx="2880320" cy="2677656"/>
          </a:xfrm>
          <a:prstGeom prst="rect">
            <a:avLst/>
          </a:prstGeom>
          <a:noFill/>
        </p:spPr>
        <p:txBody>
          <a:bodyPr wrap="square" rtlCol="0">
            <a:spAutoFit/>
          </a:bodyPr>
          <a:lstStyle/>
          <a:p>
            <a:pPr algn="ctr"/>
            <a:r>
              <a:rPr lang="en-GB" sz="2800" i="1" dirty="0" smtClean="0">
                <a:solidFill>
                  <a:srgbClr val="003082"/>
                </a:solidFill>
              </a:rPr>
              <a:t>63% of children have a smartphone before they start secondary school</a:t>
            </a:r>
            <a:endParaRPr lang="en-GB" sz="2800" dirty="0"/>
          </a:p>
        </p:txBody>
      </p:sp>
      <p:sp>
        <p:nvSpPr>
          <p:cNvPr id="9" name="TextBox 8"/>
          <p:cNvSpPr txBox="1"/>
          <p:nvPr/>
        </p:nvSpPr>
        <p:spPr>
          <a:xfrm>
            <a:off x="1090539" y="2492896"/>
            <a:ext cx="3744416" cy="1384995"/>
          </a:xfrm>
          <a:prstGeom prst="rect">
            <a:avLst/>
          </a:prstGeom>
          <a:noFill/>
        </p:spPr>
        <p:txBody>
          <a:bodyPr wrap="square" rtlCol="0">
            <a:spAutoFit/>
          </a:bodyPr>
          <a:lstStyle/>
          <a:p>
            <a:pPr algn="ctr"/>
            <a:r>
              <a:rPr lang="en-GB" sz="2800" i="1" dirty="0" smtClean="0">
                <a:solidFill>
                  <a:srgbClr val="003082"/>
                </a:solidFill>
              </a:rPr>
              <a:t>23% of children are seen on the internet before they’re born</a:t>
            </a:r>
            <a:endParaRPr lang="en-GB" sz="2800" dirty="0"/>
          </a:p>
        </p:txBody>
      </p:sp>
    </p:spTree>
    <p:extLst>
      <p:ext uri="{BB962C8B-B14F-4D97-AF65-F5344CB8AC3E}">
        <p14:creationId xmlns:p14="http://schemas.microsoft.com/office/powerpoint/2010/main" val="398781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subTnLst>
                                    <p:animClr clrSpc="rgb" dir="cw">
                                      <p:cBhvr override="childStyle">
                                        <p:cTn dur="1" fill="hold" display="0" masterRel="nextClick" afterEffect="1"/>
                                        <p:tgtEl>
                                          <p:spTgt spid="4"/>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subTnLst>
                                    <p:animClr clrSpc="rgb" dir="cw">
                                      <p:cBhvr override="childStyle">
                                        <p:cTn dur="1" fill="hold" display="0" masterRel="nextClick" afterEffect="1"/>
                                        <p:tgtEl>
                                          <p:spTgt spid="5"/>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subTnLst>
                                    <p:animClr clrSpc="rgb" dir="cw">
                                      <p:cBhvr override="childStyle">
                                        <p:cTn dur="1" fill="hold" display="0" masterRel="nextClick" afterEffect="1"/>
                                        <p:tgtEl>
                                          <p:spTgt spid="6"/>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subTnLst>
                                    <p:animClr clrSpc="rgb" dir="cw">
                                      <p:cBhvr override="childStyle">
                                        <p:cTn dur="1" fill="hold" display="0" masterRel="nextClick" afterEffect="1"/>
                                        <p:tgtEl>
                                          <p:spTgt spid="8"/>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changing for children? </a:t>
            </a:r>
            <a:endParaRPr lang="en-GB" dirty="0"/>
          </a:p>
        </p:txBody>
      </p:sp>
      <p:sp>
        <p:nvSpPr>
          <p:cNvPr id="3" name="Content Placeholder 2"/>
          <p:cNvSpPr>
            <a:spLocks noGrp="1"/>
          </p:cNvSpPr>
          <p:nvPr>
            <p:ph idx="1"/>
          </p:nvPr>
        </p:nvSpPr>
        <p:spPr/>
        <p:txBody>
          <a:bodyPr/>
          <a:lstStyle/>
          <a:p>
            <a:r>
              <a:rPr lang="en-GB" dirty="0" smtClean="0"/>
              <a:t>Health-related behaviour questionnaire in Solihull</a:t>
            </a:r>
          </a:p>
          <a:p>
            <a:r>
              <a:rPr lang="en-GB" b="1" dirty="0"/>
              <a:t>Y</a:t>
            </a:r>
            <a:r>
              <a:rPr lang="en-GB" b="1" dirty="0" smtClean="0"/>
              <a:t>ear 2</a:t>
            </a:r>
            <a:endParaRPr lang="en-GB" b="1" dirty="0"/>
          </a:p>
        </p:txBody>
      </p:sp>
      <p:sp>
        <p:nvSpPr>
          <p:cNvPr id="4" name="TextBox 3"/>
          <p:cNvSpPr txBox="1"/>
          <p:nvPr/>
        </p:nvSpPr>
        <p:spPr>
          <a:xfrm>
            <a:off x="4788024" y="2132856"/>
            <a:ext cx="4104456" cy="954107"/>
          </a:xfrm>
          <a:prstGeom prst="rect">
            <a:avLst/>
          </a:prstGeom>
          <a:noFill/>
        </p:spPr>
        <p:txBody>
          <a:bodyPr wrap="square" rtlCol="0">
            <a:spAutoFit/>
          </a:bodyPr>
          <a:lstStyle/>
          <a:p>
            <a:pPr algn="ctr"/>
            <a:r>
              <a:rPr lang="en-GB" sz="2800" i="1" dirty="0" smtClean="0">
                <a:solidFill>
                  <a:srgbClr val="003082"/>
                </a:solidFill>
              </a:rPr>
              <a:t>78% use the internet for playing games</a:t>
            </a:r>
            <a:endParaRPr lang="en-GB" sz="2800" dirty="0"/>
          </a:p>
        </p:txBody>
      </p:sp>
      <p:sp>
        <p:nvSpPr>
          <p:cNvPr id="5" name="TextBox 4"/>
          <p:cNvSpPr txBox="1"/>
          <p:nvPr/>
        </p:nvSpPr>
        <p:spPr>
          <a:xfrm>
            <a:off x="395536" y="2596961"/>
            <a:ext cx="3528392" cy="1384995"/>
          </a:xfrm>
          <a:prstGeom prst="rect">
            <a:avLst/>
          </a:prstGeom>
          <a:noFill/>
        </p:spPr>
        <p:txBody>
          <a:bodyPr wrap="square" rtlCol="0">
            <a:spAutoFit/>
          </a:bodyPr>
          <a:lstStyle/>
          <a:p>
            <a:pPr algn="ctr"/>
            <a:r>
              <a:rPr lang="en-GB" sz="2800" i="1" dirty="0" smtClean="0">
                <a:solidFill>
                  <a:srgbClr val="003082"/>
                </a:solidFill>
              </a:rPr>
              <a:t>36% go </a:t>
            </a:r>
            <a:r>
              <a:rPr lang="en-GB" sz="2800" i="1" dirty="0">
                <a:solidFill>
                  <a:srgbClr val="003082"/>
                </a:solidFill>
              </a:rPr>
              <a:t>on internet when parents not in </a:t>
            </a:r>
            <a:r>
              <a:rPr lang="en-GB" sz="2800" i="1" dirty="0" smtClean="0">
                <a:solidFill>
                  <a:srgbClr val="003082"/>
                </a:solidFill>
              </a:rPr>
              <a:t>room</a:t>
            </a:r>
            <a:endParaRPr lang="en-GB" sz="2800" i="1" dirty="0">
              <a:solidFill>
                <a:srgbClr val="003082"/>
              </a:solidFill>
            </a:endParaRPr>
          </a:p>
        </p:txBody>
      </p:sp>
      <p:sp>
        <p:nvSpPr>
          <p:cNvPr id="6" name="TextBox 5"/>
          <p:cNvSpPr txBox="1"/>
          <p:nvPr/>
        </p:nvSpPr>
        <p:spPr>
          <a:xfrm>
            <a:off x="4067944" y="5255622"/>
            <a:ext cx="4680520" cy="523220"/>
          </a:xfrm>
          <a:prstGeom prst="rect">
            <a:avLst/>
          </a:prstGeom>
          <a:noFill/>
        </p:spPr>
        <p:txBody>
          <a:bodyPr wrap="square" rtlCol="0">
            <a:spAutoFit/>
          </a:bodyPr>
          <a:lstStyle/>
          <a:p>
            <a:pPr algn="ctr"/>
            <a:r>
              <a:rPr lang="en-GB" sz="2800" i="1" dirty="0" smtClean="0">
                <a:solidFill>
                  <a:srgbClr val="003082"/>
                </a:solidFill>
              </a:rPr>
              <a:t>12% use Facebook or </a:t>
            </a:r>
            <a:r>
              <a:rPr lang="en-GB" sz="2800" i="1" dirty="0" err="1" smtClean="0">
                <a:solidFill>
                  <a:srgbClr val="003082"/>
                </a:solidFill>
              </a:rPr>
              <a:t>Bebo</a:t>
            </a:r>
            <a:endParaRPr lang="en-GB" sz="2800" dirty="0"/>
          </a:p>
        </p:txBody>
      </p:sp>
      <p:sp>
        <p:nvSpPr>
          <p:cNvPr id="7" name="TextBox 6"/>
          <p:cNvSpPr txBox="1"/>
          <p:nvPr/>
        </p:nvSpPr>
        <p:spPr>
          <a:xfrm>
            <a:off x="4207768" y="3117819"/>
            <a:ext cx="4680520" cy="954107"/>
          </a:xfrm>
          <a:prstGeom prst="rect">
            <a:avLst/>
          </a:prstGeom>
          <a:noFill/>
        </p:spPr>
        <p:txBody>
          <a:bodyPr wrap="square" rtlCol="0">
            <a:spAutoFit/>
          </a:bodyPr>
          <a:lstStyle/>
          <a:p>
            <a:pPr algn="ctr"/>
            <a:r>
              <a:rPr lang="en-GB" sz="2800" i="1" dirty="0" smtClean="0">
                <a:solidFill>
                  <a:srgbClr val="003082"/>
                </a:solidFill>
              </a:rPr>
              <a:t>8% chat to people online that they’ve never met</a:t>
            </a:r>
            <a:endParaRPr lang="en-GB" sz="2800" dirty="0"/>
          </a:p>
        </p:txBody>
      </p:sp>
      <p:sp>
        <p:nvSpPr>
          <p:cNvPr id="8" name="TextBox 7"/>
          <p:cNvSpPr txBox="1"/>
          <p:nvPr/>
        </p:nvSpPr>
        <p:spPr>
          <a:xfrm>
            <a:off x="251520" y="4899190"/>
            <a:ext cx="3528392" cy="1384995"/>
          </a:xfrm>
          <a:prstGeom prst="rect">
            <a:avLst/>
          </a:prstGeom>
          <a:noFill/>
        </p:spPr>
        <p:txBody>
          <a:bodyPr wrap="square" rtlCol="0">
            <a:spAutoFit/>
          </a:bodyPr>
          <a:lstStyle/>
          <a:p>
            <a:pPr algn="ctr"/>
            <a:r>
              <a:rPr lang="en-GB" sz="2800" i="1" dirty="0" smtClean="0">
                <a:solidFill>
                  <a:srgbClr val="003082"/>
                </a:solidFill>
              </a:rPr>
              <a:t>62% say that their parents/carers have rules for use</a:t>
            </a:r>
            <a:endParaRPr lang="en-GB" sz="2800" dirty="0"/>
          </a:p>
        </p:txBody>
      </p:sp>
      <p:sp>
        <p:nvSpPr>
          <p:cNvPr id="9" name="TextBox 8"/>
          <p:cNvSpPr txBox="1"/>
          <p:nvPr/>
        </p:nvSpPr>
        <p:spPr>
          <a:xfrm>
            <a:off x="1968860" y="3976974"/>
            <a:ext cx="4680520" cy="954107"/>
          </a:xfrm>
          <a:prstGeom prst="rect">
            <a:avLst/>
          </a:prstGeom>
          <a:noFill/>
        </p:spPr>
        <p:txBody>
          <a:bodyPr wrap="square" rtlCol="0">
            <a:spAutoFit/>
          </a:bodyPr>
          <a:lstStyle/>
          <a:p>
            <a:pPr algn="ctr"/>
            <a:r>
              <a:rPr lang="en-GB" sz="2800" i="1" dirty="0" smtClean="0">
                <a:solidFill>
                  <a:srgbClr val="003082"/>
                </a:solidFill>
              </a:rPr>
              <a:t>67% have </a:t>
            </a:r>
            <a:r>
              <a:rPr lang="en-GB" sz="2800" i="1" dirty="0">
                <a:solidFill>
                  <a:srgbClr val="003082"/>
                </a:solidFill>
              </a:rPr>
              <a:t>been told how to stay safe if chatting </a:t>
            </a:r>
            <a:r>
              <a:rPr lang="en-GB" sz="2800" i="1" dirty="0" smtClean="0">
                <a:solidFill>
                  <a:srgbClr val="003082"/>
                </a:solidFill>
              </a:rPr>
              <a:t>online</a:t>
            </a:r>
            <a:endParaRPr lang="en-GB" sz="2800" dirty="0"/>
          </a:p>
        </p:txBody>
      </p:sp>
    </p:spTree>
    <p:extLst>
      <p:ext uri="{BB962C8B-B14F-4D97-AF65-F5344CB8AC3E}">
        <p14:creationId xmlns:p14="http://schemas.microsoft.com/office/powerpoint/2010/main" val="319085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subTnLst>
                                    <p:animClr clrSpc="rgb" dir="cw">
                                      <p:cBhvr override="childStyle">
                                        <p:cTn dur="1" fill="hold" display="0" masterRel="nextClick" afterEffect="1"/>
                                        <p:tgtEl>
                                          <p:spTgt spid="4"/>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subTnLst>
                                    <p:animClr clrSpc="rgb" dir="cw">
                                      <p:cBhvr override="childStyle">
                                        <p:cTn dur="1" fill="hold" display="0" masterRel="nextClick" afterEffect="1"/>
                                        <p:tgtEl>
                                          <p:spTgt spid="5"/>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subTnLst>
                                    <p:animClr clrSpc="rgb" dir="cw">
                                      <p:cBhvr override="childStyle">
                                        <p:cTn dur="1" fill="hold" display="0" masterRel="nextClick" afterEffect="1"/>
                                        <p:tgtEl>
                                          <p:spTgt spid="6"/>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subTnLst>
                                    <p:animClr clrSpc="rgb" dir="cw">
                                      <p:cBhvr override="childStyle">
                                        <p:cTn dur="1" fill="hold" display="0" masterRel="nextClick" afterEffect="1"/>
                                        <p:tgtEl>
                                          <p:spTgt spid="7"/>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subTnLst>
                                    <p:animClr clrSpc="rgb" dir="cw">
                                      <p:cBhvr override="childStyle">
                                        <p:cTn dur="1" fill="hold" display="0" masterRel="nextClick" afterEffect="1"/>
                                        <p:tgtEl>
                                          <p:spTgt spid="8"/>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changing for children? </a:t>
            </a:r>
          </a:p>
        </p:txBody>
      </p:sp>
      <p:sp>
        <p:nvSpPr>
          <p:cNvPr id="3" name="Content Placeholder 2"/>
          <p:cNvSpPr>
            <a:spLocks noGrp="1"/>
          </p:cNvSpPr>
          <p:nvPr>
            <p:ph idx="1"/>
          </p:nvPr>
        </p:nvSpPr>
        <p:spPr/>
        <p:txBody>
          <a:bodyPr/>
          <a:lstStyle/>
          <a:p>
            <a:r>
              <a:rPr lang="en-GB" dirty="0"/>
              <a:t>Health-related behaviour questionnaire in Solihull</a:t>
            </a:r>
          </a:p>
          <a:p>
            <a:r>
              <a:rPr lang="en-GB" b="1" dirty="0"/>
              <a:t>Year </a:t>
            </a:r>
            <a:r>
              <a:rPr lang="en-GB" b="1" dirty="0" smtClean="0"/>
              <a:t>4 and year 6</a:t>
            </a:r>
            <a:endParaRPr lang="en-GB" b="1" dirty="0"/>
          </a:p>
          <a:p>
            <a:endParaRPr lang="en-GB" dirty="0"/>
          </a:p>
        </p:txBody>
      </p:sp>
      <p:sp>
        <p:nvSpPr>
          <p:cNvPr id="10" name="TextBox 9"/>
          <p:cNvSpPr txBox="1"/>
          <p:nvPr/>
        </p:nvSpPr>
        <p:spPr>
          <a:xfrm>
            <a:off x="4788024" y="2132856"/>
            <a:ext cx="4104456" cy="954107"/>
          </a:xfrm>
          <a:prstGeom prst="rect">
            <a:avLst/>
          </a:prstGeom>
          <a:noFill/>
        </p:spPr>
        <p:txBody>
          <a:bodyPr wrap="square" rtlCol="0">
            <a:spAutoFit/>
          </a:bodyPr>
          <a:lstStyle/>
          <a:p>
            <a:pPr algn="ctr"/>
            <a:r>
              <a:rPr lang="en-GB" sz="2800" i="1" dirty="0" smtClean="0">
                <a:solidFill>
                  <a:srgbClr val="003082"/>
                </a:solidFill>
              </a:rPr>
              <a:t>84% use the internet for playing games</a:t>
            </a:r>
            <a:endParaRPr lang="en-GB" sz="2800" dirty="0"/>
          </a:p>
        </p:txBody>
      </p:sp>
      <p:sp>
        <p:nvSpPr>
          <p:cNvPr id="11" name="TextBox 10"/>
          <p:cNvSpPr txBox="1"/>
          <p:nvPr/>
        </p:nvSpPr>
        <p:spPr>
          <a:xfrm>
            <a:off x="238224" y="2492896"/>
            <a:ext cx="4333775" cy="954107"/>
          </a:xfrm>
          <a:prstGeom prst="rect">
            <a:avLst/>
          </a:prstGeom>
          <a:noFill/>
        </p:spPr>
        <p:txBody>
          <a:bodyPr wrap="square" rtlCol="0">
            <a:spAutoFit/>
          </a:bodyPr>
          <a:lstStyle/>
          <a:p>
            <a:pPr algn="ctr"/>
            <a:r>
              <a:rPr lang="en-GB" sz="2800" i="1" dirty="0" smtClean="0">
                <a:solidFill>
                  <a:srgbClr val="003082"/>
                </a:solidFill>
              </a:rPr>
              <a:t>62% go </a:t>
            </a:r>
            <a:r>
              <a:rPr lang="en-GB" sz="2800" i="1" dirty="0">
                <a:solidFill>
                  <a:srgbClr val="003082"/>
                </a:solidFill>
              </a:rPr>
              <a:t>on internet when parents not in </a:t>
            </a:r>
            <a:r>
              <a:rPr lang="en-GB" sz="2800" i="1" dirty="0" smtClean="0">
                <a:solidFill>
                  <a:srgbClr val="003082"/>
                </a:solidFill>
              </a:rPr>
              <a:t>room </a:t>
            </a:r>
            <a:endParaRPr lang="en-GB" sz="2800" i="1" dirty="0">
              <a:solidFill>
                <a:srgbClr val="003082"/>
              </a:solidFill>
            </a:endParaRPr>
          </a:p>
        </p:txBody>
      </p:sp>
      <p:sp>
        <p:nvSpPr>
          <p:cNvPr id="13" name="TextBox 12"/>
          <p:cNvSpPr txBox="1"/>
          <p:nvPr/>
        </p:nvSpPr>
        <p:spPr>
          <a:xfrm>
            <a:off x="4463480" y="3193809"/>
            <a:ext cx="4680520" cy="954107"/>
          </a:xfrm>
          <a:prstGeom prst="rect">
            <a:avLst/>
          </a:prstGeom>
          <a:noFill/>
        </p:spPr>
        <p:txBody>
          <a:bodyPr wrap="square" rtlCol="0">
            <a:spAutoFit/>
          </a:bodyPr>
          <a:lstStyle/>
          <a:p>
            <a:pPr algn="ctr"/>
            <a:r>
              <a:rPr lang="en-GB" sz="2800" i="1" dirty="0" smtClean="0">
                <a:solidFill>
                  <a:srgbClr val="003082"/>
                </a:solidFill>
              </a:rPr>
              <a:t>15% chat to people online that they’ve never met</a:t>
            </a:r>
            <a:endParaRPr lang="en-GB" sz="2800" dirty="0"/>
          </a:p>
        </p:txBody>
      </p:sp>
      <p:sp>
        <p:nvSpPr>
          <p:cNvPr id="14" name="TextBox 13"/>
          <p:cNvSpPr txBox="1"/>
          <p:nvPr/>
        </p:nvSpPr>
        <p:spPr>
          <a:xfrm>
            <a:off x="395536" y="4886581"/>
            <a:ext cx="3240360" cy="1384995"/>
          </a:xfrm>
          <a:prstGeom prst="rect">
            <a:avLst/>
          </a:prstGeom>
          <a:noFill/>
        </p:spPr>
        <p:txBody>
          <a:bodyPr wrap="square" rtlCol="0">
            <a:spAutoFit/>
          </a:bodyPr>
          <a:lstStyle/>
          <a:p>
            <a:pPr algn="ctr"/>
            <a:r>
              <a:rPr lang="en-GB" sz="2800" i="1" dirty="0" smtClean="0">
                <a:solidFill>
                  <a:srgbClr val="003082"/>
                </a:solidFill>
              </a:rPr>
              <a:t>73% say that their parents/carers have rules for use</a:t>
            </a:r>
            <a:endParaRPr lang="en-GB" sz="2800" dirty="0"/>
          </a:p>
        </p:txBody>
      </p:sp>
      <p:sp>
        <p:nvSpPr>
          <p:cNvPr id="15" name="TextBox 14"/>
          <p:cNvSpPr txBox="1"/>
          <p:nvPr/>
        </p:nvSpPr>
        <p:spPr>
          <a:xfrm>
            <a:off x="4191496" y="4644636"/>
            <a:ext cx="4680520" cy="954107"/>
          </a:xfrm>
          <a:prstGeom prst="rect">
            <a:avLst/>
          </a:prstGeom>
          <a:noFill/>
        </p:spPr>
        <p:txBody>
          <a:bodyPr wrap="square" rtlCol="0">
            <a:spAutoFit/>
          </a:bodyPr>
          <a:lstStyle/>
          <a:p>
            <a:pPr algn="ctr"/>
            <a:r>
              <a:rPr lang="en-GB" sz="2800" i="1" dirty="0" smtClean="0">
                <a:solidFill>
                  <a:srgbClr val="003082"/>
                </a:solidFill>
              </a:rPr>
              <a:t>91% have </a:t>
            </a:r>
            <a:r>
              <a:rPr lang="en-GB" sz="2800" i="1" dirty="0">
                <a:solidFill>
                  <a:srgbClr val="003082"/>
                </a:solidFill>
              </a:rPr>
              <a:t>been told how to stay safe if chatting </a:t>
            </a:r>
            <a:r>
              <a:rPr lang="en-GB" sz="2800" i="1" dirty="0" smtClean="0">
                <a:solidFill>
                  <a:srgbClr val="003082"/>
                </a:solidFill>
              </a:rPr>
              <a:t>online </a:t>
            </a:r>
            <a:endParaRPr lang="en-GB" sz="2800" dirty="0"/>
          </a:p>
        </p:txBody>
      </p:sp>
      <p:sp>
        <p:nvSpPr>
          <p:cNvPr id="16" name="TextBox 15"/>
          <p:cNvSpPr txBox="1"/>
          <p:nvPr/>
        </p:nvSpPr>
        <p:spPr>
          <a:xfrm>
            <a:off x="503622" y="3455418"/>
            <a:ext cx="4261768" cy="1384995"/>
          </a:xfrm>
          <a:prstGeom prst="rect">
            <a:avLst/>
          </a:prstGeom>
          <a:noFill/>
        </p:spPr>
        <p:txBody>
          <a:bodyPr wrap="square" rtlCol="0">
            <a:spAutoFit/>
          </a:bodyPr>
          <a:lstStyle/>
          <a:p>
            <a:pPr algn="ctr"/>
            <a:r>
              <a:rPr lang="en-GB" sz="2800" i="1" dirty="0" smtClean="0">
                <a:solidFill>
                  <a:srgbClr val="003082"/>
                </a:solidFill>
              </a:rPr>
              <a:t>3% have had </a:t>
            </a:r>
            <a:r>
              <a:rPr lang="en-GB" sz="2800" i="1" dirty="0">
                <a:solidFill>
                  <a:srgbClr val="003082"/>
                </a:solidFill>
              </a:rPr>
              <a:t>received a chat message that scared or upset </a:t>
            </a:r>
            <a:r>
              <a:rPr lang="en-GB" sz="2800" i="1" dirty="0" smtClean="0">
                <a:solidFill>
                  <a:srgbClr val="003082"/>
                </a:solidFill>
              </a:rPr>
              <a:t>them</a:t>
            </a:r>
            <a:endParaRPr lang="en-GB" sz="2800" i="1" dirty="0">
              <a:solidFill>
                <a:srgbClr val="003082"/>
              </a:solidFill>
            </a:endParaRPr>
          </a:p>
        </p:txBody>
      </p:sp>
    </p:spTree>
    <p:extLst>
      <p:ext uri="{BB962C8B-B14F-4D97-AF65-F5344CB8AC3E}">
        <p14:creationId xmlns:p14="http://schemas.microsoft.com/office/powerpoint/2010/main" val="1017867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subTnLst>
                                    <p:animClr clrSpc="rgb" dir="cw">
                                      <p:cBhvr override="childStyle">
                                        <p:cTn dur="1" fill="hold" display="0" masterRel="nextClick" afterEffect="1"/>
                                        <p:tgtEl>
                                          <p:spTgt spid="10"/>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subTnLst>
                                    <p:animClr clrSpc="rgb" dir="cw">
                                      <p:cBhvr override="childStyle">
                                        <p:cTn dur="1" fill="hold" display="0" masterRel="nextClick" afterEffect="1"/>
                                        <p:tgtEl>
                                          <p:spTgt spid="11"/>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subTnLst>
                                    <p:animClr clrSpc="rgb" dir="cw">
                                      <p:cBhvr override="childStyle">
                                        <p:cTn dur="1" fill="hold" display="0" masterRel="nextClick" afterEffect="1"/>
                                        <p:tgtEl>
                                          <p:spTgt spid="13"/>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subTnLst>
                                    <p:animClr clrSpc="rgb" dir="cw">
                                      <p:cBhvr override="childStyle">
                                        <p:cTn dur="1" fill="hold" display="0" masterRel="nextClick" afterEffect="1"/>
                                        <p:tgtEl>
                                          <p:spTgt spid="14"/>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subTnLst>
                                    <p:animClr clrSpc="rgb" dir="cw">
                                      <p:cBhvr override="childStyle">
                                        <p:cTn dur="1" fill="hold" display="0" masterRel="nextClick" afterEffect="1"/>
                                        <p:tgtEl>
                                          <p:spTgt spid="15"/>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p:bldP spid="1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Benefits </a:t>
            </a:r>
            <a:r>
              <a:rPr lang="en-GB" dirty="0"/>
              <a:t>and risks</a:t>
            </a:r>
          </a:p>
        </p:txBody>
      </p:sp>
      <p:sp>
        <p:nvSpPr>
          <p:cNvPr id="4" name="TextBox 3"/>
          <p:cNvSpPr txBox="1"/>
          <p:nvPr/>
        </p:nvSpPr>
        <p:spPr>
          <a:xfrm>
            <a:off x="3132336" y="1268760"/>
            <a:ext cx="5400600" cy="1015663"/>
          </a:xfrm>
          <a:prstGeom prst="rect">
            <a:avLst/>
          </a:prstGeom>
          <a:noFill/>
        </p:spPr>
        <p:txBody>
          <a:bodyPr wrap="square" rtlCol="0">
            <a:spAutoFit/>
          </a:bodyPr>
          <a:lstStyle/>
          <a:p>
            <a:pPr algn="ctr"/>
            <a:r>
              <a:rPr lang="en-GB" sz="6000" dirty="0">
                <a:solidFill>
                  <a:srgbClr val="003082"/>
                </a:solidFill>
              </a:rPr>
              <a:t>l</a:t>
            </a:r>
            <a:r>
              <a:rPr lang="en-GB" sz="6000" dirty="0" smtClean="0">
                <a:solidFill>
                  <a:srgbClr val="003082"/>
                </a:solidFill>
              </a:rPr>
              <a:t>earn together</a:t>
            </a:r>
            <a:endParaRPr lang="en-GB" sz="6000" dirty="0">
              <a:solidFill>
                <a:srgbClr val="003082"/>
              </a:solidFill>
            </a:endParaRPr>
          </a:p>
        </p:txBody>
      </p:sp>
      <p:sp>
        <p:nvSpPr>
          <p:cNvPr id="6" name="TextBox 5"/>
          <p:cNvSpPr txBox="1"/>
          <p:nvPr/>
        </p:nvSpPr>
        <p:spPr>
          <a:xfrm>
            <a:off x="479686" y="2459782"/>
            <a:ext cx="4752528" cy="1015663"/>
          </a:xfrm>
          <a:prstGeom prst="rect">
            <a:avLst/>
          </a:prstGeom>
          <a:noFill/>
        </p:spPr>
        <p:txBody>
          <a:bodyPr wrap="square" rtlCol="0">
            <a:spAutoFit/>
          </a:bodyPr>
          <a:lstStyle/>
          <a:p>
            <a:pPr algn="ctr"/>
            <a:r>
              <a:rPr lang="en-GB" sz="6000" dirty="0">
                <a:solidFill>
                  <a:srgbClr val="003082"/>
                </a:solidFill>
              </a:rPr>
              <a:t>f</a:t>
            </a:r>
            <a:r>
              <a:rPr lang="en-GB" sz="6000" dirty="0" smtClean="0">
                <a:solidFill>
                  <a:srgbClr val="003082"/>
                </a:solidFill>
              </a:rPr>
              <a:t>ind support</a:t>
            </a:r>
            <a:endParaRPr lang="en-GB" sz="6000" dirty="0">
              <a:solidFill>
                <a:srgbClr val="003082"/>
              </a:solidFill>
            </a:endParaRPr>
          </a:p>
        </p:txBody>
      </p:sp>
      <p:sp>
        <p:nvSpPr>
          <p:cNvPr id="7" name="TextBox 6"/>
          <p:cNvSpPr txBox="1"/>
          <p:nvPr/>
        </p:nvSpPr>
        <p:spPr>
          <a:xfrm>
            <a:off x="5004048" y="3933056"/>
            <a:ext cx="3528392" cy="1015663"/>
          </a:xfrm>
          <a:prstGeom prst="rect">
            <a:avLst/>
          </a:prstGeom>
          <a:noFill/>
        </p:spPr>
        <p:txBody>
          <a:bodyPr wrap="square" rtlCol="0">
            <a:spAutoFit/>
          </a:bodyPr>
          <a:lstStyle/>
          <a:p>
            <a:pPr algn="ctr"/>
            <a:r>
              <a:rPr lang="en-GB" sz="6000" dirty="0">
                <a:solidFill>
                  <a:srgbClr val="003082"/>
                </a:solidFill>
              </a:rPr>
              <a:t>d</a:t>
            </a:r>
            <a:r>
              <a:rPr lang="en-GB" sz="6000" dirty="0" smtClean="0">
                <a:solidFill>
                  <a:srgbClr val="003082"/>
                </a:solidFill>
              </a:rPr>
              <a:t>iscover</a:t>
            </a:r>
            <a:endParaRPr lang="en-GB" sz="6000" dirty="0">
              <a:solidFill>
                <a:srgbClr val="003082"/>
              </a:solidFill>
            </a:endParaRPr>
          </a:p>
        </p:txBody>
      </p:sp>
      <p:sp>
        <p:nvSpPr>
          <p:cNvPr id="8" name="TextBox 7"/>
          <p:cNvSpPr txBox="1"/>
          <p:nvPr/>
        </p:nvSpPr>
        <p:spPr>
          <a:xfrm>
            <a:off x="787946" y="4149080"/>
            <a:ext cx="3528392" cy="1015663"/>
          </a:xfrm>
          <a:prstGeom prst="rect">
            <a:avLst/>
          </a:prstGeom>
          <a:noFill/>
        </p:spPr>
        <p:txBody>
          <a:bodyPr wrap="square" rtlCol="0">
            <a:spAutoFit/>
          </a:bodyPr>
          <a:lstStyle/>
          <a:p>
            <a:pPr algn="ctr"/>
            <a:r>
              <a:rPr lang="en-GB" sz="6000" dirty="0">
                <a:solidFill>
                  <a:srgbClr val="003082"/>
                </a:solidFill>
              </a:rPr>
              <a:t>c</a:t>
            </a:r>
            <a:r>
              <a:rPr lang="en-GB" sz="6000" dirty="0" smtClean="0">
                <a:solidFill>
                  <a:srgbClr val="003082"/>
                </a:solidFill>
              </a:rPr>
              <a:t>onnect</a:t>
            </a:r>
            <a:endParaRPr lang="en-GB" sz="6000" dirty="0">
              <a:solidFill>
                <a:srgbClr val="003082"/>
              </a:solidFill>
            </a:endParaRPr>
          </a:p>
        </p:txBody>
      </p:sp>
      <p:sp>
        <p:nvSpPr>
          <p:cNvPr id="9" name="TextBox 8"/>
          <p:cNvSpPr txBox="1"/>
          <p:nvPr/>
        </p:nvSpPr>
        <p:spPr>
          <a:xfrm>
            <a:off x="3563888" y="5301208"/>
            <a:ext cx="3528392" cy="1015663"/>
          </a:xfrm>
          <a:prstGeom prst="rect">
            <a:avLst/>
          </a:prstGeom>
          <a:noFill/>
        </p:spPr>
        <p:txBody>
          <a:bodyPr wrap="square" rtlCol="0">
            <a:spAutoFit/>
          </a:bodyPr>
          <a:lstStyle/>
          <a:p>
            <a:pPr algn="ctr"/>
            <a:r>
              <a:rPr lang="en-GB" sz="6000" dirty="0">
                <a:solidFill>
                  <a:srgbClr val="003082"/>
                </a:solidFill>
              </a:rPr>
              <a:t>c</a:t>
            </a:r>
            <a:r>
              <a:rPr lang="en-GB" sz="6000" dirty="0" smtClean="0">
                <a:solidFill>
                  <a:srgbClr val="003082"/>
                </a:solidFill>
              </a:rPr>
              <a:t>reate</a:t>
            </a:r>
            <a:endParaRPr lang="en-GB" sz="6000" dirty="0">
              <a:solidFill>
                <a:srgbClr val="003082"/>
              </a:solidFill>
            </a:endParaRPr>
          </a:p>
        </p:txBody>
      </p:sp>
    </p:spTree>
    <p:extLst>
      <p:ext uri="{BB962C8B-B14F-4D97-AF65-F5344CB8AC3E}">
        <p14:creationId xmlns:p14="http://schemas.microsoft.com/office/powerpoint/2010/main" val="76004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200"/>
                                        <p:tgtEl>
                                          <p:spTgt spid="4"/>
                                        </p:tgtEl>
                                      </p:cBhvr>
                                    </p:animEffect>
                                  </p:childTnLst>
                                  <p:subTnLst>
                                    <p:animClr clrSpc="rgb" dir="cw">
                                      <p:cBhvr override="childStyle">
                                        <p:cTn dur="1" fill="hold" display="0" masterRel="nextClick" afterEffect="1"/>
                                        <p:tgtEl>
                                          <p:spTgt spid="4"/>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4900"/>
                                        <p:tgtEl>
                                          <p:spTgt spid="6"/>
                                        </p:tgtEl>
                                      </p:cBhvr>
                                    </p:animEffect>
                                  </p:childTnLst>
                                  <p:subTnLst>
                                    <p:animClr clrSpc="rgb" dir="cw">
                                      <p:cBhvr override="childStyle">
                                        <p:cTn dur="1" fill="hold" display="0" masterRel="nextClick" afterEffect="1"/>
                                        <p:tgtEl>
                                          <p:spTgt spid="6"/>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3800"/>
                                        <p:tgtEl>
                                          <p:spTgt spid="7"/>
                                        </p:tgtEl>
                                      </p:cBhvr>
                                    </p:animEffect>
                                  </p:childTnLst>
                                  <p:subTnLst>
                                    <p:animClr clrSpc="rgb" dir="cw">
                                      <p:cBhvr override="childStyle">
                                        <p:cTn dur="1" fill="hold" display="0" masterRel="nextClick" afterEffect="1"/>
                                        <p:tgtEl>
                                          <p:spTgt spid="7"/>
                                        </p:tgtEl>
                                        <p:attrNameLst>
                                          <p:attrName>ppt_c</p:attrName>
                                        </p:attrNameLst>
                                      </p:cBhvr>
                                      <p:to>
                                        <a:schemeClr val="hlink"/>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3300"/>
                                        <p:tgtEl>
                                          <p:spTgt spid="8"/>
                                        </p:tgtEl>
                                      </p:cBhvr>
                                    </p:animEffect>
                                  </p:childTnLst>
                                  <p:subTnLst>
                                    <p:animClr clrSpc="rgb" dir="cw">
                                      <p:cBhvr override="childStyle">
                                        <p:cTn dur="1" fill="hold" display="0" masterRel="nextClick" afterEffect="1"/>
                                        <p:tgtEl>
                                          <p:spTgt spid="8"/>
                                        </p:tgtEl>
                                        <p:attrNameLst>
                                          <p:attrName>ppt_c</p:attrName>
                                        </p:attrNameLst>
                                      </p:cBhvr>
                                      <p:to>
                                        <a:schemeClr val="hlink"/>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4100"/>
                                        <p:tgtEl>
                                          <p:spTgt spid="9"/>
                                        </p:tgtEl>
                                      </p:cBhvr>
                                    </p:animEffect>
                                  </p:childTnLst>
                                  <p:subTnLst>
                                    <p:animClr clrSpc="rgb" dir="cw">
                                      <p:cBhvr override="childStyle">
                                        <p:cTn dur="1" fill="hold" display="0" masterRel="nextClick" afterEffect="1"/>
                                        <p:tgtEl>
                                          <p:spTgt spid="9"/>
                                        </p:tgtEl>
                                        <p:attrNameLst>
                                          <p:attrName>ppt_c</p:attrName>
                                        </p:attrNameLst>
                                      </p:cBhvr>
                                      <p:to>
                                        <a:schemeClr va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1800" dirty="0" smtClean="0"/>
              <a:t/>
            </a:r>
            <a:br>
              <a:rPr lang="en-GB" sz="1800" dirty="0" smtClean="0"/>
            </a:br>
            <a:r>
              <a:rPr lang="en-GB" dirty="0" smtClean="0"/>
              <a:t>Online safety in school</a:t>
            </a:r>
            <a:endParaRPr lang="en-GB" dirty="0"/>
          </a:p>
        </p:txBody>
      </p:sp>
    </p:spTree>
    <p:extLst>
      <p:ext uri="{BB962C8B-B14F-4D97-AF65-F5344CB8AC3E}">
        <p14:creationId xmlns:p14="http://schemas.microsoft.com/office/powerpoint/2010/main" val="3295026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Safeguarding</a:t>
            </a:r>
            <a:endParaRPr lang="en-GB" dirty="0"/>
          </a:p>
        </p:txBody>
      </p:sp>
      <p:sp>
        <p:nvSpPr>
          <p:cNvPr id="3" name="Content Placeholder 2"/>
          <p:cNvSpPr>
            <a:spLocks noGrp="1"/>
          </p:cNvSpPr>
          <p:nvPr>
            <p:ph idx="1"/>
          </p:nvPr>
        </p:nvSpPr>
        <p:spPr>
          <a:xfrm>
            <a:off x="457200" y="1999381"/>
            <a:ext cx="4114800" cy="4525963"/>
          </a:xfrm>
        </p:spPr>
        <p:txBody>
          <a:bodyPr>
            <a:normAutofit/>
          </a:bodyPr>
          <a:lstStyle/>
          <a:p>
            <a:pPr marL="342900" indent="-342900">
              <a:buFont typeface="Wingdings" panose="05000000000000000000" pitchFamily="2" charset="2"/>
              <a:buChar char="§"/>
            </a:pPr>
            <a:r>
              <a:rPr lang="en-GB" sz="1600" dirty="0"/>
              <a:t>neglect</a:t>
            </a:r>
          </a:p>
          <a:p>
            <a:pPr marL="342900" indent="-342900">
              <a:buFont typeface="Wingdings" panose="05000000000000000000" pitchFamily="2" charset="2"/>
              <a:buChar char="§"/>
            </a:pPr>
            <a:r>
              <a:rPr lang="en-GB" sz="1600" dirty="0" smtClean="0"/>
              <a:t>physical </a:t>
            </a:r>
            <a:r>
              <a:rPr lang="en-GB" sz="1600" dirty="0"/>
              <a:t>abuse</a:t>
            </a:r>
          </a:p>
          <a:p>
            <a:pPr marL="342900" indent="-342900">
              <a:buFont typeface="Wingdings" panose="05000000000000000000" pitchFamily="2" charset="2"/>
              <a:buChar char="§"/>
            </a:pPr>
            <a:r>
              <a:rPr lang="en-GB" sz="1600" dirty="0" smtClean="0"/>
              <a:t>sexual </a:t>
            </a:r>
            <a:r>
              <a:rPr lang="en-GB" sz="1600" dirty="0"/>
              <a:t>abuse</a:t>
            </a:r>
          </a:p>
          <a:p>
            <a:pPr marL="342900" indent="-342900">
              <a:buFont typeface="Wingdings" panose="05000000000000000000" pitchFamily="2" charset="2"/>
              <a:buChar char="§"/>
            </a:pPr>
            <a:r>
              <a:rPr lang="en-GB" sz="1600" dirty="0" smtClean="0"/>
              <a:t>emotional </a:t>
            </a:r>
            <a:r>
              <a:rPr lang="en-GB" sz="1600" dirty="0"/>
              <a:t>abuse</a:t>
            </a:r>
          </a:p>
          <a:p>
            <a:pPr marL="342900" indent="-342900">
              <a:buFont typeface="Wingdings" panose="05000000000000000000" pitchFamily="2" charset="2"/>
              <a:buChar char="§"/>
            </a:pPr>
            <a:r>
              <a:rPr lang="en-GB" sz="1600" dirty="0" smtClean="0"/>
              <a:t>bullying</a:t>
            </a:r>
            <a:r>
              <a:rPr lang="en-GB" sz="1600" dirty="0"/>
              <a:t>, including </a:t>
            </a:r>
            <a:r>
              <a:rPr lang="en-GB" sz="1600" b="1" dirty="0"/>
              <a:t>online bullying </a:t>
            </a:r>
            <a:r>
              <a:rPr lang="en-GB" sz="1600" dirty="0"/>
              <a:t>and prejudice-based bullying</a:t>
            </a:r>
          </a:p>
          <a:p>
            <a:pPr marL="342900" indent="-342900">
              <a:buFont typeface="Wingdings" panose="05000000000000000000" pitchFamily="2" charset="2"/>
              <a:buChar char="§"/>
            </a:pPr>
            <a:r>
              <a:rPr lang="en-GB" sz="1600" dirty="0" smtClean="0"/>
              <a:t>racist</a:t>
            </a:r>
            <a:r>
              <a:rPr lang="en-GB" sz="1600" dirty="0"/>
              <a:t>, disability and homophobic or </a:t>
            </a:r>
            <a:r>
              <a:rPr lang="en-GB" sz="1600" dirty="0" err="1"/>
              <a:t>transphobic</a:t>
            </a:r>
            <a:r>
              <a:rPr lang="en-GB" sz="1600" dirty="0"/>
              <a:t> abuse</a:t>
            </a:r>
          </a:p>
          <a:p>
            <a:pPr marL="342900" indent="-342900">
              <a:buFont typeface="Wingdings" panose="05000000000000000000" pitchFamily="2" charset="2"/>
              <a:buChar char="§"/>
            </a:pPr>
            <a:r>
              <a:rPr lang="en-GB" sz="1600" dirty="0" smtClean="0"/>
              <a:t>gender-based </a:t>
            </a:r>
            <a:r>
              <a:rPr lang="en-GB" sz="1600" dirty="0"/>
              <a:t>violence/violence against women and girls</a:t>
            </a:r>
          </a:p>
          <a:p>
            <a:pPr marL="342900" indent="-342900">
              <a:buFont typeface="Wingdings" panose="05000000000000000000" pitchFamily="2" charset="2"/>
              <a:buChar char="§"/>
            </a:pPr>
            <a:r>
              <a:rPr lang="en-GB" sz="1600" dirty="0" smtClean="0"/>
              <a:t>radicalisation </a:t>
            </a:r>
            <a:r>
              <a:rPr lang="en-GB" sz="1600" dirty="0"/>
              <a:t>and/or extremist behaviour</a:t>
            </a:r>
          </a:p>
          <a:p>
            <a:pPr marL="342900" indent="-342900">
              <a:buFont typeface="Wingdings" panose="05000000000000000000" pitchFamily="2" charset="2"/>
              <a:buChar char="§"/>
            </a:pPr>
            <a:r>
              <a:rPr lang="en-GB" sz="1600" dirty="0" smtClean="0"/>
              <a:t>child </a:t>
            </a:r>
            <a:r>
              <a:rPr lang="en-GB" sz="1600" dirty="0"/>
              <a:t>sexual exploitation and trafficking</a:t>
            </a:r>
          </a:p>
          <a:p>
            <a:pPr marL="342900" indent="-342900">
              <a:buFont typeface="Wingdings" panose="05000000000000000000" pitchFamily="2" charset="2"/>
              <a:buChar char="§"/>
            </a:pPr>
            <a:r>
              <a:rPr lang="en-GB" sz="1600" dirty="0" smtClean="0"/>
              <a:t>the </a:t>
            </a:r>
            <a:r>
              <a:rPr lang="en-GB" sz="1600" dirty="0"/>
              <a:t>impact of </a:t>
            </a:r>
            <a:r>
              <a:rPr lang="en-GB" sz="1600" b="1" dirty="0"/>
              <a:t>new technologies </a:t>
            </a:r>
            <a:r>
              <a:rPr lang="en-GB" sz="1600" dirty="0"/>
              <a:t>on sexual behaviour, for example </a:t>
            </a:r>
            <a:r>
              <a:rPr lang="en-GB" sz="1600" dirty="0" smtClean="0"/>
              <a:t>sexting</a:t>
            </a:r>
            <a:endParaRPr lang="en-GB" sz="1600" dirty="0"/>
          </a:p>
        </p:txBody>
      </p:sp>
      <p:sp>
        <p:nvSpPr>
          <p:cNvPr id="4" name="Content Placeholder 2"/>
          <p:cNvSpPr txBox="1">
            <a:spLocks/>
          </p:cNvSpPr>
          <p:nvPr/>
        </p:nvSpPr>
        <p:spPr>
          <a:xfrm>
            <a:off x="4572000" y="1999381"/>
            <a:ext cx="4114800" cy="4525963"/>
          </a:xfrm>
          <a:prstGeom prst="rect">
            <a:avLst/>
          </a:prstGeom>
        </p:spPr>
        <p:txBody>
          <a:bodyPr vert="horz" lIns="91440" tIns="45720" rIns="91440" bIns="45720" rtlCol="0">
            <a:normAutofit/>
          </a:bodyPr>
          <a:lstStyle>
            <a:lvl1pPr marL="0" indent="0" algn="l" defTabSz="914400" rtl="0" eaLnBrk="1" latinLnBrk="0" hangingPunct="1">
              <a:spcBef>
                <a:spcPts val="0"/>
              </a:spcBef>
              <a:spcAft>
                <a:spcPts val="600"/>
              </a:spcAft>
              <a:buFont typeface="Arial" pitchFamily="34" charset="0"/>
              <a:buNone/>
              <a:defRPr sz="2400" kern="1200" baseline="0">
                <a:solidFill>
                  <a:schemeClr val="tx2"/>
                </a:solidFill>
                <a:latin typeface="+mn-lt"/>
                <a:ea typeface="+mn-ea"/>
                <a:cs typeface="+mn-cs"/>
              </a:defRPr>
            </a:lvl1pPr>
            <a:lvl2pPr marL="742950" indent="-285750" algn="l" defTabSz="914400" rtl="0" eaLnBrk="1" latinLnBrk="0" hangingPunct="1">
              <a:spcBef>
                <a:spcPts val="0"/>
              </a:spcBef>
              <a:spcAft>
                <a:spcPts val="1200"/>
              </a:spcAft>
              <a:buClr>
                <a:schemeClr val="tx2"/>
              </a:buClr>
              <a:buFont typeface="Wingdings" pitchFamily="2" charset="2"/>
              <a:buChar char="§"/>
              <a:defRPr sz="2400" kern="1200" baseline="0">
                <a:solidFill>
                  <a:schemeClr val="tx2"/>
                </a:solidFill>
                <a:latin typeface="+mn-lt"/>
                <a:ea typeface="+mn-ea"/>
                <a:cs typeface="+mn-cs"/>
              </a:defRPr>
            </a:lvl2pPr>
            <a:lvl3pPr marL="1143000" indent="-228600" algn="l" defTabSz="914400" rtl="0" eaLnBrk="1" latinLnBrk="0" hangingPunct="1">
              <a:spcBef>
                <a:spcPts val="0"/>
              </a:spcBef>
              <a:spcAft>
                <a:spcPts val="600"/>
              </a:spcAft>
              <a:buClr>
                <a:schemeClr val="accent5"/>
              </a:buClr>
              <a:buSzPct val="100000"/>
              <a:buFont typeface="Wingdings" pitchFamily="2" charset="2"/>
              <a:buChar char="§"/>
              <a:defRPr sz="2400" kern="1200" baseline="0">
                <a:solidFill>
                  <a:schemeClr val="accent2">
                    <a:lumMod val="50000"/>
                  </a:schemeClr>
                </a:solidFill>
                <a:latin typeface="+mn-lt"/>
                <a:ea typeface="+mn-ea"/>
                <a:cs typeface="+mn-cs"/>
              </a:defRPr>
            </a:lvl3pPr>
            <a:lvl4pPr marL="1163638" indent="0" algn="l" defTabSz="914400" rtl="0" eaLnBrk="1" latinLnBrk="0" hangingPunct="1">
              <a:spcBef>
                <a:spcPts val="0"/>
              </a:spcBef>
              <a:spcAft>
                <a:spcPts val="400"/>
              </a:spcAft>
              <a:buFont typeface="Arial" pitchFamily="34" charset="0"/>
              <a:buNone/>
              <a:defRPr sz="2000" kern="1200" baseline="0">
                <a:solidFill>
                  <a:schemeClr val="accent5"/>
                </a:solidFill>
                <a:latin typeface="+mn-lt"/>
                <a:ea typeface="+mn-ea"/>
                <a:cs typeface="+mn-cs"/>
              </a:defRPr>
            </a:lvl4pPr>
            <a:lvl5pPr marL="1163638" indent="0" algn="l" defTabSz="914400" rtl="0" eaLnBrk="1" latinLnBrk="0" hangingPunct="1">
              <a:spcBef>
                <a:spcPts val="0"/>
              </a:spcBef>
              <a:spcAft>
                <a:spcPts val="400"/>
              </a:spcAft>
              <a:buFont typeface="Arial" pitchFamily="34" charset="0"/>
              <a:buNone/>
              <a:defRPr sz="2000" kern="1200" baseline="0">
                <a:solidFill>
                  <a:schemeClr val="accent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indent="-342900">
              <a:buFont typeface="Wingdings" panose="05000000000000000000" pitchFamily="2" charset="2"/>
              <a:buChar char="§"/>
            </a:pPr>
            <a:r>
              <a:rPr lang="en-GB" sz="1600" dirty="0"/>
              <a:t>teenage relationship abuse</a:t>
            </a:r>
          </a:p>
          <a:p>
            <a:pPr marL="342900" indent="-342900">
              <a:buFont typeface="Wingdings" panose="05000000000000000000" pitchFamily="2" charset="2"/>
              <a:buChar char="§"/>
            </a:pPr>
            <a:r>
              <a:rPr lang="en-GB" sz="1600" dirty="0"/>
              <a:t>substance misuse</a:t>
            </a:r>
          </a:p>
          <a:p>
            <a:pPr marL="342900" indent="-342900">
              <a:buFont typeface="Wingdings" panose="05000000000000000000" pitchFamily="2" charset="2"/>
              <a:buChar char="§"/>
            </a:pPr>
            <a:r>
              <a:rPr lang="en-GB" sz="1600" dirty="0"/>
              <a:t>issues that may be specific to a local area or population, for example gang activity and youth violence</a:t>
            </a:r>
          </a:p>
          <a:p>
            <a:pPr marL="342900" indent="-342900">
              <a:buFont typeface="Wingdings" panose="05000000000000000000" pitchFamily="2" charset="2"/>
              <a:buChar char="§"/>
            </a:pPr>
            <a:r>
              <a:rPr lang="en-GB" sz="1600" dirty="0"/>
              <a:t>domestic violence</a:t>
            </a:r>
          </a:p>
          <a:p>
            <a:pPr marL="342900" indent="-342900">
              <a:buFont typeface="Wingdings" panose="05000000000000000000" pitchFamily="2" charset="2"/>
              <a:buChar char="§"/>
            </a:pPr>
            <a:r>
              <a:rPr lang="en-GB" sz="1600" dirty="0"/>
              <a:t>female genital mutilation</a:t>
            </a:r>
          </a:p>
          <a:p>
            <a:pPr marL="342900" indent="-342900">
              <a:buFont typeface="Wingdings" panose="05000000000000000000" pitchFamily="2" charset="2"/>
              <a:buChar char="§"/>
            </a:pPr>
            <a:r>
              <a:rPr lang="en-GB" sz="1600" dirty="0"/>
              <a:t>forced marriage</a:t>
            </a:r>
          </a:p>
          <a:p>
            <a:pPr marL="342900" indent="-342900">
              <a:buFont typeface="Wingdings" panose="05000000000000000000" pitchFamily="2" charset="2"/>
              <a:buChar char="§"/>
            </a:pPr>
            <a:r>
              <a:rPr lang="en-GB" sz="1600" dirty="0"/>
              <a:t>fabricated or induced illness</a:t>
            </a:r>
          </a:p>
          <a:p>
            <a:pPr marL="342900" indent="-342900">
              <a:buFont typeface="Wingdings" panose="05000000000000000000" pitchFamily="2" charset="2"/>
              <a:buChar char="§"/>
            </a:pPr>
            <a:r>
              <a:rPr lang="en-GB" sz="1600" dirty="0"/>
              <a:t>poor parenting, particularly in relation to babies and young children</a:t>
            </a:r>
          </a:p>
          <a:p>
            <a:pPr marL="342900" indent="-342900">
              <a:buFont typeface="Wingdings" panose="05000000000000000000" pitchFamily="2" charset="2"/>
              <a:buChar char="§"/>
            </a:pPr>
            <a:r>
              <a:rPr lang="en-GB" sz="1600" dirty="0"/>
              <a:t>other issues not listed here but that pose a risk to children, young people and vulnerable adults.</a:t>
            </a:r>
          </a:p>
        </p:txBody>
      </p:sp>
      <p:sp>
        <p:nvSpPr>
          <p:cNvPr id="5" name="Rectangle 4"/>
          <p:cNvSpPr/>
          <p:nvPr/>
        </p:nvSpPr>
        <p:spPr>
          <a:xfrm>
            <a:off x="467544" y="1268760"/>
            <a:ext cx="8424936" cy="590931"/>
          </a:xfrm>
          <a:prstGeom prst="rect">
            <a:avLst/>
          </a:prstGeom>
        </p:spPr>
        <p:txBody>
          <a:bodyPr wrap="square">
            <a:spAutoFit/>
          </a:bodyPr>
          <a:lstStyle/>
          <a:p>
            <a:endParaRPr lang="en-GB" dirty="0"/>
          </a:p>
          <a:p>
            <a:pPr>
              <a:lnSpc>
                <a:spcPct val="80000"/>
              </a:lnSpc>
              <a:spcAft>
                <a:spcPts val="600"/>
              </a:spcAft>
            </a:pPr>
            <a:r>
              <a:rPr lang="en-GB" sz="1700" b="1" dirty="0">
                <a:solidFill>
                  <a:schemeClr val="tx2"/>
                </a:solidFill>
              </a:rPr>
              <a:t>Safeguarding action may be needed to protect children and learners from: </a:t>
            </a:r>
          </a:p>
        </p:txBody>
      </p:sp>
      <p:sp>
        <p:nvSpPr>
          <p:cNvPr id="6" name="TextBox 5"/>
          <p:cNvSpPr txBox="1"/>
          <p:nvPr/>
        </p:nvSpPr>
        <p:spPr>
          <a:xfrm>
            <a:off x="-36512" y="485139"/>
            <a:ext cx="753732" cy="317009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
        <p:nvSpPr>
          <p:cNvPr id="7" name="TextBox 6"/>
          <p:cNvSpPr txBox="1"/>
          <p:nvPr/>
        </p:nvSpPr>
        <p:spPr>
          <a:xfrm>
            <a:off x="8428327" y="4579381"/>
            <a:ext cx="753732" cy="3170099"/>
          </a:xfrm>
          <a:prstGeom prst="rect">
            <a:avLst/>
          </a:prstGeom>
          <a:noFill/>
        </p:spPr>
        <p:txBody>
          <a:bodyPr wrap="none" rtlCol="0">
            <a:spAutoFit/>
          </a:bodyPr>
          <a:lstStyle/>
          <a:p>
            <a:r>
              <a:rPr lang="en-GB" sz="20000" dirty="0" smtClean="0">
                <a:solidFill>
                  <a:schemeClr val="accent5"/>
                </a:solidFill>
              </a:rPr>
              <a:t>’</a:t>
            </a:r>
            <a:endParaRPr lang="en-GB" sz="20000" dirty="0">
              <a:solidFill>
                <a:schemeClr val="accent5"/>
              </a:solidFill>
            </a:endParaRPr>
          </a:p>
        </p:txBody>
      </p:sp>
    </p:spTree>
    <p:extLst>
      <p:ext uri="{BB962C8B-B14F-4D97-AF65-F5344CB8AC3E}">
        <p14:creationId xmlns:p14="http://schemas.microsoft.com/office/powerpoint/2010/main" val="1245060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olihullCouncilC1">
      <a:dk1>
        <a:sysClr val="windowText" lastClr="000000"/>
      </a:dk1>
      <a:lt1>
        <a:sysClr val="window" lastClr="FFFFFF"/>
      </a:lt1>
      <a:dk2>
        <a:srgbClr val="003082"/>
      </a:dk2>
      <a:lt2>
        <a:srgbClr val="EEECE1"/>
      </a:lt2>
      <a:accent1>
        <a:srgbClr val="B2C0D9"/>
      </a:accent1>
      <a:accent2>
        <a:srgbClr val="F9C0C3"/>
      </a:accent2>
      <a:accent3>
        <a:srgbClr val="7F97C0"/>
      </a:accent3>
      <a:accent4>
        <a:srgbClr val="F6969B"/>
      </a:accent4>
      <a:accent5>
        <a:srgbClr val="4C6EA7"/>
      </a:accent5>
      <a:accent6>
        <a:srgbClr val="F26C73"/>
      </a:accent6>
      <a:hlink>
        <a:srgbClr val="ED2E38"/>
      </a:hlink>
      <a:folHlink>
        <a:srgbClr val="595959"/>
      </a:folHlink>
    </a:clrScheme>
    <a:fontScheme name="SolihullCouncilF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1722C115BFBB4F944ED6C85EBBE98C" ma:contentTypeVersion="0" ma:contentTypeDescription="Create a new document." ma:contentTypeScope="" ma:versionID="ed9171d1c35fa5113bb7d226bea56e9e">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E2DF4A54-786F-48CF-AFA5-C3C95BFACA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F2E9DD8-625A-49CF-99EE-109F4CF0DC69}">
  <ds:schemaRefs>
    <ds:schemaRef ds:uri="http://schemas.microsoft.com/sharepoint/v3/contenttype/forms"/>
  </ds:schemaRefs>
</ds:datastoreItem>
</file>

<file path=customXml/itemProps3.xml><?xml version="1.0" encoding="utf-8"?>
<ds:datastoreItem xmlns:ds="http://schemas.openxmlformats.org/officeDocument/2006/customXml" ds:itemID="{39412EF8-22FE-4E44-8669-C7D0F501CAD3}">
  <ds:schemaRefs>
    <ds:schemaRef ds:uri="http://schemas.openxmlformats.org/package/2006/metadata/core-properties"/>
    <ds:schemaRef ds:uri="http://schemas.microsoft.com/office/2006/metadata/properties"/>
    <ds:schemaRef ds:uri="http://www.w3.org/XML/1998/namespace"/>
    <ds:schemaRef ds:uri="http://purl.org/dc/elements/1.1/"/>
    <ds:schemaRef ds:uri="http://schemas.microsoft.com/office/2006/documentManagement/types"/>
    <ds:schemaRef ds:uri="http://purl.org/dc/term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1327</TotalTime>
  <Words>877</Words>
  <Application>Microsoft Office PowerPoint</Application>
  <PresentationFormat>On-screen Show (4:3)</PresentationFormat>
  <Paragraphs>173</Paragraphs>
  <Slides>24</Slides>
  <Notes>16</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Solihull online safety toolkit Online safety  for parents and carers</vt:lpstr>
      <vt:lpstr>What is online safety?</vt:lpstr>
      <vt:lpstr> The world is changing</vt:lpstr>
      <vt:lpstr>What is changing for children?</vt:lpstr>
      <vt:lpstr>What is changing for children? </vt:lpstr>
      <vt:lpstr>What is changing for children? </vt:lpstr>
      <vt:lpstr>Benefits and risks</vt:lpstr>
      <vt:lpstr> Online safety in school</vt:lpstr>
      <vt:lpstr>Safeguarding</vt:lpstr>
      <vt:lpstr>Effectiveness of safeguarding arrangements</vt:lpstr>
      <vt:lpstr>Effectiveness of safeguarding arrangements</vt:lpstr>
      <vt:lpstr>Effectiveness of safeguarding arrangements</vt:lpstr>
      <vt:lpstr>Effectiveness of safeguarding arrangements</vt:lpstr>
      <vt:lpstr> Online safety outside school</vt:lpstr>
      <vt:lpstr>What are the issues outside school? </vt:lpstr>
      <vt:lpstr>Social networking</vt:lpstr>
      <vt:lpstr>Social networking</vt:lpstr>
      <vt:lpstr>Gaming - PEGI</vt:lpstr>
      <vt:lpstr>Gaming - online</vt:lpstr>
      <vt:lpstr>Phones</vt:lpstr>
      <vt:lpstr>Tablets</vt:lpstr>
      <vt:lpstr>Think about boundaries and rules</vt:lpstr>
      <vt:lpstr>Think about your digital footprint</vt:lpstr>
      <vt:lpstr>Questions?</vt:lpstr>
    </vt:vector>
  </TitlesOfParts>
  <Company>Solihull MBC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E-dafet</dc:title>
  <dc:creator>David Butt</dc:creator>
  <cp:lastModifiedBy>Butt, David (Childrens Services - Solihull MBC)</cp:lastModifiedBy>
  <cp:revision>88</cp:revision>
  <cp:lastPrinted>2014-11-10T09:32:32Z</cp:lastPrinted>
  <dcterms:created xsi:type="dcterms:W3CDTF">2014-09-16T07:08:01Z</dcterms:created>
  <dcterms:modified xsi:type="dcterms:W3CDTF">2016-06-16T10:52:12Z</dcterms:modified>
</cp:coreProperties>
</file>