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6" r:id="rId2"/>
    <p:sldId id="270" r:id="rId3"/>
    <p:sldId id="311" r:id="rId4"/>
    <p:sldId id="297" r:id="rId5"/>
    <p:sldId id="298" r:id="rId6"/>
    <p:sldId id="309" r:id="rId7"/>
    <p:sldId id="322" r:id="rId8"/>
    <p:sldId id="307" r:id="rId9"/>
    <p:sldId id="317" r:id="rId10"/>
    <p:sldId id="272" r:id="rId11"/>
    <p:sldId id="275" r:id="rId12"/>
    <p:sldId id="308" r:id="rId13"/>
    <p:sldId id="313" r:id="rId14"/>
    <p:sldId id="312" r:id="rId15"/>
    <p:sldId id="323" r:id="rId16"/>
    <p:sldId id="306" r:id="rId17"/>
    <p:sldId id="302" r:id="rId18"/>
    <p:sldId id="315" r:id="rId19"/>
    <p:sldId id="303" r:id="rId20"/>
    <p:sldId id="314" r:id="rId21"/>
    <p:sldId id="319" r:id="rId22"/>
    <p:sldId id="320" r:id="rId23"/>
    <p:sldId id="321" r:id="rId24"/>
    <p:sldId id="316" r:id="rId25"/>
    <p:sldId id="296" r:id="rId26"/>
    <p:sldId id="293"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89" autoAdjust="0"/>
    <p:restoredTop sz="71262" autoAdjust="0"/>
  </p:normalViewPr>
  <p:slideViewPr>
    <p:cSldViewPr showGuides="1">
      <p:cViewPr>
        <p:scale>
          <a:sx n="75" d="100"/>
          <a:sy n="75" d="100"/>
        </p:scale>
        <p:origin x="-1008" y="474"/>
      </p:cViewPr>
      <p:guideLst>
        <p:guide orient="horz" pos="2160"/>
        <p:guide pos="2880"/>
      </p:guideLst>
    </p:cSldViewPr>
  </p:slideViewPr>
  <p:outlineViewPr>
    <p:cViewPr>
      <p:scale>
        <a:sx n="33" d="100"/>
        <a:sy n="33" d="100"/>
      </p:scale>
      <p:origin x="0" y="2820"/>
    </p:cViewPr>
  </p:outlineViewPr>
  <p:notesTextViewPr>
    <p:cViewPr>
      <p:scale>
        <a:sx n="125" d="100"/>
        <a:sy n="125" d="100"/>
      </p:scale>
      <p:origin x="0" y="0"/>
    </p:cViewPr>
  </p:notesTextViewPr>
  <p:sorterViewPr>
    <p:cViewPr>
      <p:scale>
        <a:sx n="100" d="100"/>
        <a:sy n="100" d="100"/>
      </p:scale>
      <p:origin x="0" y="0"/>
    </p:cViewPr>
  </p:sorterViewPr>
  <p:notesViewPr>
    <p:cSldViewPr showGuides="1">
      <p:cViewPr>
        <p:scale>
          <a:sx n="125" d="100"/>
          <a:sy n="125" d="100"/>
        </p:scale>
        <p:origin x="-1152" y="180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C940905-1ECE-4988-B8C4-4F12E2CDDA71}" type="datetimeFigureOut">
              <a:rPr lang="en-GB" smtClean="0"/>
              <a:t>19/03/2017</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1F1DF35-46E2-4CE0-876B-7F19C780ED62}" type="slidenum">
              <a:rPr lang="en-GB" smtClean="0"/>
              <a:t>‹#›</a:t>
            </a:fld>
            <a:endParaRPr lang="en-GB" dirty="0"/>
          </a:p>
        </p:txBody>
      </p:sp>
    </p:spTree>
    <p:extLst>
      <p:ext uri="{BB962C8B-B14F-4D97-AF65-F5344CB8AC3E}">
        <p14:creationId xmlns:p14="http://schemas.microsoft.com/office/powerpoint/2010/main" val="18696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66E3968-1809-4596-BA4F-F11D85D5170B}" type="datetimeFigureOut">
              <a:rPr lang="en-GB" smtClean="0"/>
              <a:t>19/03/2017</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99F780B-E8AA-4223-A3BB-988CA9A21A63}" type="slidenum">
              <a:rPr lang="en-GB" smtClean="0"/>
              <a:t>‹#›</a:t>
            </a:fld>
            <a:endParaRPr lang="en-GB" dirty="0"/>
          </a:p>
        </p:txBody>
      </p:sp>
    </p:spTree>
    <p:extLst>
      <p:ext uri="{BB962C8B-B14F-4D97-AF65-F5344CB8AC3E}">
        <p14:creationId xmlns:p14="http://schemas.microsoft.com/office/powerpoint/2010/main" val="408737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Welcome [remember any housekeeping]</a:t>
            </a:r>
          </a:p>
          <a:p>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Working together to keep children safe and to be the best they can be</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We don’t have all the answers – but want to raise some questions. </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Because there often aren’t clear answers and you (as parents) need to find the right answers for you and your children.</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Invite questions as you go?  Short ones?  Pick up detailed issues after?</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99F780B-E8AA-4223-A3BB-988CA9A21A63}" type="slidenum">
              <a:rPr lang="en-GB" smtClean="0"/>
              <a:t>1</a:t>
            </a:fld>
            <a:endParaRPr lang="en-GB" dirty="0"/>
          </a:p>
        </p:txBody>
      </p:sp>
    </p:spTree>
    <p:extLst>
      <p:ext uri="{BB962C8B-B14F-4D97-AF65-F5344CB8AC3E}">
        <p14:creationId xmlns:p14="http://schemas.microsoft.com/office/powerpoint/2010/main" val="45882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Emphasise </a:t>
            </a:r>
            <a:r>
              <a:rPr lang="en-GB" b="1" baseline="0" dirty="0" smtClean="0">
                <a:latin typeface="Arial" panose="020B0604020202020204" pitchFamily="34" charset="0"/>
                <a:cs typeface="Arial" panose="020B0604020202020204" pitchFamily="34" charset="0"/>
              </a:rPr>
              <a:t>protected and feel safe</a:t>
            </a:r>
            <a:r>
              <a:rPr lang="en-GB" b="0" baseline="0" dirty="0" smtClean="0">
                <a:latin typeface="Arial" panose="020B0604020202020204" pitchFamily="34" charset="0"/>
                <a:cs typeface="Arial" panose="020B0604020202020204" pitchFamily="34" charset="0"/>
              </a:rPr>
              <a:t>.</a:t>
            </a:r>
          </a:p>
          <a:p>
            <a:r>
              <a:rPr lang="en-GB" b="0" baseline="0" dirty="0" smtClean="0">
                <a:latin typeface="Arial" panose="020B0604020202020204" pitchFamily="34" charset="0"/>
                <a:cs typeface="Arial" panose="020B0604020202020204" pitchFamily="34" charset="0"/>
              </a:rPr>
              <a:t>All staff involved – as an example, pupils often turn to other staff – perhaps lunchtime staff – when worried.  </a:t>
            </a:r>
            <a:r>
              <a:rPr lang="en-GB" b="0" i="1" baseline="0" dirty="0" smtClean="0">
                <a:latin typeface="Arial" panose="020B0604020202020204" pitchFamily="34" charset="0"/>
                <a:cs typeface="Arial" panose="020B0604020202020204" pitchFamily="34" charset="0"/>
              </a:rPr>
              <a:t>‘What would you do if a child came to you with…’?</a:t>
            </a:r>
            <a:endParaRPr lang="en-GB" b="1" i="1" baseline="0" dirty="0" smtClean="0">
              <a:latin typeface="Arial" panose="020B0604020202020204" pitchFamily="34" charset="0"/>
              <a:cs typeface="Arial" panose="020B0604020202020204" pitchFamily="34" charset="0"/>
            </a:endParaRP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b="1" strike="noStrike" dirty="0"/>
          </a:p>
        </p:txBody>
      </p:sp>
      <p:sp>
        <p:nvSpPr>
          <p:cNvPr id="4" name="Slide Number Placeholder 3"/>
          <p:cNvSpPr>
            <a:spLocks noGrp="1"/>
          </p:cNvSpPr>
          <p:nvPr>
            <p:ph type="sldNum" sz="quarter" idx="10"/>
          </p:nvPr>
        </p:nvSpPr>
        <p:spPr/>
        <p:txBody>
          <a:bodyPr/>
          <a:lstStyle/>
          <a:p>
            <a:fld id="{0F6CC1B8-8BFF-49A4-9729-D77A8FB3B207}" type="slidenum">
              <a:rPr lang="en-GB" smtClean="0"/>
              <a:t>10</a:t>
            </a:fld>
            <a:endParaRPr lang="en-GB" dirty="0"/>
          </a:p>
        </p:txBody>
      </p:sp>
    </p:spTree>
    <p:extLst>
      <p:ext uri="{BB962C8B-B14F-4D97-AF65-F5344CB8AC3E}">
        <p14:creationId xmlns:p14="http://schemas.microsoft.com/office/powerpoint/2010/main" val="321494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Online safety is not computing, looked at across the curriculum.</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Staff need how to keep themselves safe as well as pupils.</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Office staff, dinner staff, ground staff, volunteers, clubs…</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Governors – role in checking and monitoring</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Engaging parents and carers – people here are helping with the school’s Ofsted.</a:t>
            </a:r>
          </a:p>
          <a:p>
            <a:endParaRPr lang="en-GB" b="0" baseline="0" dirty="0" smtClean="0">
              <a:latin typeface="Arial" panose="020B0604020202020204" pitchFamily="34" charset="0"/>
              <a:cs typeface="Arial" panose="020B0604020202020204" pitchFamily="34" charset="0"/>
            </a:endParaRP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0F6CC1B8-8BFF-49A4-9729-D77A8FB3B207}" type="slidenum">
              <a:rPr lang="en-GB" smtClean="0"/>
              <a:t>11</a:t>
            </a:fld>
            <a:endParaRPr lang="en-GB" dirty="0"/>
          </a:p>
        </p:txBody>
      </p:sp>
    </p:spTree>
    <p:extLst>
      <p:ext uri="{BB962C8B-B14F-4D97-AF65-F5344CB8AC3E}">
        <p14:creationId xmlns:p14="http://schemas.microsoft.com/office/powerpoint/2010/main" val="273470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General </a:t>
            </a:r>
          </a:p>
          <a:p>
            <a:r>
              <a:rPr lang="en-GB" dirty="0" smtClean="0"/>
              <a:t>Age ratings on internet games and sites are not ‘legal’.</a:t>
            </a:r>
            <a:r>
              <a:rPr lang="en-GB" baseline="0" dirty="0" smtClean="0"/>
              <a:t>  Many (those that are 13) are to meet US data-protection law about holding children’s data.</a:t>
            </a:r>
          </a:p>
          <a:p>
            <a:endParaRPr lang="en-GB" baseline="0" dirty="0" smtClean="0"/>
          </a:p>
          <a:p>
            <a:r>
              <a:rPr lang="en-GB" dirty="0" smtClean="0"/>
              <a:t>Parents actually</a:t>
            </a:r>
            <a:r>
              <a:rPr lang="en-GB" baseline="0" dirty="0" smtClean="0"/>
              <a:t> need to decide what’s right for their children.</a:t>
            </a:r>
          </a:p>
          <a:p>
            <a:endParaRPr lang="en-GB" baseline="0" dirty="0" smtClean="0"/>
          </a:p>
          <a:p>
            <a:r>
              <a:rPr lang="en-GB" baseline="0" dirty="0" smtClean="0"/>
              <a:t>Sticking to the age rating is often unsustainable – in face of peer-pressure.  </a:t>
            </a:r>
            <a:r>
              <a:rPr lang="en-GB" i="1" baseline="0" dirty="0" smtClean="0"/>
              <a:t>Instagram</a:t>
            </a:r>
            <a:r>
              <a:rPr lang="en-GB" baseline="0" dirty="0" smtClean="0"/>
              <a:t> or </a:t>
            </a:r>
            <a:r>
              <a:rPr lang="en-GB" i="1" baseline="0" dirty="0" smtClean="0"/>
              <a:t>WhatsApp</a:t>
            </a:r>
            <a:r>
              <a:rPr lang="en-GB" baseline="0" dirty="0" smtClean="0"/>
              <a:t> are actually used by the </a:t>
            </a:r>
            <a:r>
              <a:rPr lang="en-GB" b="1" baseline="0" dirty="0" smtClean="0"/>
              <a:t>vast</a:t>
            </a:r>
            <a:r>
              <a:rPr lang="en-GB" baseline="0" dirty="0" smtClean="0"/>
              <a:t> majority of years five and six pupils.</a:t>
            </a:r>
          </a:p>
          <a:p>
            <a:endParaRPr lang="en-GB" baseline="0" dirty="0" smtClean="0"/>
          </a:p>
          <a:p>
            <a:r>
              <a:rPr lang="en-GB" dirty="0" smtClean="0"/>
              <a:t>But it’s your decision about what’s</a:t>
            </a:r>
            <a:r>
              <a:rPr lang="en-GB" baseline="0" dirty="0" smtClean="0"/>
              <a:t> right for you and your child.</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latin typeface="Arial" panose="020B0604020202020204" pitchFamily="34" charset="0"/>
                <a:cs typeface="Arial" panose="020B0604020202020204" pitchFamily="34" charset="0"/>
              </a:rPr>
              <a:t>School-specific</a:t>
            </a:r>
          </a:p>
          <a:p>
            <a:endParaRPr lang="en-GB" dirty="0" smtClean="0"/>
          </a:p>
        </p:txBody>
      </p:sp>
      <p:sp>
        <p:nvSpPr>
          <p:cNvPr id="4" name="Slide Number Placeholder 3"/>
          <p:cNvSpPr>
            <a:spLocks noGrp="1"/>
          </p:cNvSpPr>
          <p:nvPr>
            <p:ph type="sldNum" sz="quarter" idx="10"/>
          </p:nvPr>
        </p:nvSpPr>
        <p:spPr/>
        <p:txBody>
          <a:bodyPr/>
          <a:lstStyle/>
          <a:p>
            <a:fld id="{199F780B-E8AA-4223-A3BB-988CA9A21A63}" type="slidenum">
              <a:rPr lang="en-GB" smtClean="0"/>
              <a:t>12</a:t>
            </a:fld>
            <a:endParaRPr lang="en-GB" dirty="0"/>
          </a:p>
        </p:txBody>
      </p:sp>
    </p:spTree>
    <p:extLst>
      <p:ext uri="{BB962C8B-B14F-4D97-AF65-F5344CB8AC3E}">
        <p14:creationId xmlns:p14="http://schemas.microsoft.com/office/powerpoint/2010/main" val="45882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Why do issues outside school matter to schools?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Issues that happen outside can spill over into schools – they can affect relationships </a:t>
            </a:r>
            <a:r>
              <a:rPr lang="en-GB" b="0" i="1" baseline="0" dirty="0" smtClean="0">
                <a:latin typeface="Arial" panose="020B0604020202020204" pitchFamily="34" charset="0"/>
                <a:cs typeface="Arial" panose="020B0604020202020204" pitchFamily="34" charset="0"/>
              </a:rPr>
              <a:t>and learning </a:t>
            </a:r>
            <a:r>
              <a:rPr lang="en-GB" b="0" baseline="0" dirty="0" smtClean="0">
                <a:latin typeface="Arial" panose="020B0604020202020204" pitchFamily="34" charset="0"/>
                <a:cs typeface="Arial" panose="020B0604020202020204" pitchFamily="34" charset="0"/>
              </a:rPr>
              <a:t>in schools.  </a:t>
            </a:r>
          </a:p>
          <a:p>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Gaming</a:t>
            </a:r>
            <a:r>
              <a:rPr lang="en-GB" b="0" baseline="0" dirty="0" smtClean="0">
                <a:latin typeface="Arial" panose="020B0604020202020204" pitchFamily="34" charset="0"/>
                <a:cs typeface="Arial" panose="020B0604020202020204" pitchFamily="34" charset="0"/>
              </a:rPr>
              <a:t> example – children can learn to use profanity by playing 18-rated games.  And use it in the playground.</a:t>
            </a: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Social media/tablets </a:t>
            </a:r>
            <a:r>
              <a:rPr lang="en-GB" b="0" baseline="0" dirty="0" smtClean="0">
                <a:latin typeface="Arial" panose="020B0604020202020204" pitchFamily="34" charset="0"/>
                <a:cs typeface="Arial" panose="020B0604020202020204" pitchFamily="34" charset="0"/>
              </a:rPr>
              <a:t>example – a friendship group issue resulting from what happens at home, on devices supplied by parents, using apps condoned by parents can affect learning for the whole group – not even just those in the friendship group.</a:t>
            </a: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Mobile phones </a:t>
            </a:r>
            <a:r>
              <a:rPr lang="en-GB" b="0" baseline="0" dirty="0" smtClean="0">
                <a:latin typeface="Arial" panose="020B0604020202020204" pitchFamily="34" charset="0"/>
                <a:cs typeface="Arial" panose="020B0604020202020204" pitchFamily="34" charset="0"/>
              </a:rPr>
              <a:t>example – surreptitiously bringing mobile phone in is a common way of showing off to peers</a:t>
            </a: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Content – being exposed to unsuitable material and sharing it at school</a:t>
            </a: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Contact with unsuitable people.  Not necessarily paedophiles – incredibly rare – but older children/teenagers when gaming is much more common.  This can lead to issues with profanity and attitudes. </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r>
              <a:rPr lang="en-GB" b="0" baseline="0" dirty="0" smtClean="0">
                <a:latin typeface="Arial" panose="020B0604020202020204" pitchFamily="34" charset="0"/>
                <a:cs typeface="Arial" panose="020B0604020202020204" pitchFamily="34" charset="0"/>
              </a:rPr>
              <a:t>Text</a:t>
            </a: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13</a:t>
            </a:fld>
            <a:endParaRPr lang="en-GB" dirty="0"/>
          </a:p>
        </p:txBody>
      </p:sp>
    </p:spTree>
    <p:extLst>
      <p:ext uri="{BB962C8B-B14F-4D97-AF65-F5344CB8AC3E}">
        <p14:creationId xmlns:p14="http://schemas.microsoft.com/office/powerpoint/2010/main" val="80875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dirty="0" smtClean="0">
                <a:latin typeface="Arial" panose="020B0604020202020204" pitchFamily="34" charset="0"/>
                <a:cs typeface="Arial" panose="020B0604020202020204" pitchFamily="34" charset="0"/>
              </a:rPr>
              <a:t>There are often panics</a:t>
            </a:r>
            <a:r>
              <a:rPr lang="en-GB" baseline="0" dirty="0" smtClean="0">
                <a:latin typeface="Arial" panose="020B0604020202020204" pitchFamily="34" charset="0"/>
                <a:cs typeface="Arial" panose="020B0604020202020204" pitchFamily="34" charset="0"/>
              </a:rPr>
              <a:t> around particular apps.  The app is rarely (almost never) the issue – it is more often how the app is being use that is causing the issue.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Mention the panic around </a:t>
            </a:r>
            <a:r>
              <a:rPr lang="en-GB" i="1" baseline="0" dirty="0" smtClean="0">
                <a:latin typeface="Arial" panose="020B0604020202020204" pitchFamily="34" charset="0"/>
                <a:cs typeface="Arial" panose="020B0604020202020204" pitchFamily="34" charset="0"/>
              </a:rPr>
              <a:t>Oovoo</a:t>
            </a:r>
            <a:r>
              <a:rPr lang="en-GB" baseline="0" dirty="0" smtClean="0">
                <a:latin typeface="Arial" panose="020B0604020202020204" pitchFamily="34" charset="0"/>
                <a:cs typeface="Arial" panose="020B0604020202020204" pitchFamily="34" charset="0"/>
              </a:rPr>
              <a:t> – people were advised to delete it as a particularly bad risk.</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thousands of similar apps all that can be (mis)used in similar ways.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Blaming the app can be dangerous – deleting an app may give a false sense of security – other apps can be misused in the same way.  It’s about behaviour.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And apps’ popularity change all the time.  </a:t>
            </a:r>
          </a:p>
          <a:p>
            <a:endParaRPr lang="en-GB"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14</a:t>
            </a:fld>
            <a:endParaRPr lang="en-GB" dirty="0"/>
          </a:p>
        </p:txBody>
      </p:sp>
    </p:spTree>
    <p:extLst>
      <p:ext uri="{BB962C8B-B14F-4D97-AF65-F5344CB8AC3E}">
        <p14:creationId xmlns:p14="http://schemas.microsoft.com/office/powerpoint/2010/main" val="16969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dirty="0" smtClean="0">
                <a:latin typeface="Arial" panose="020B0604020202020204" pitchFamily="34" charset="0"/>
                <a:cs typeface="Arial" panose="020B0604020202020204" pitchFamily="34" charset="0"/>
              </a:rPr>
              <a:t>This is an example of what you can learn from the internet</a:t>
            </a:r>
            <a:r>
              <a:rPr lang="en-GB" baseline="0" dirty="0" smtClean="0">
                <a:latin typeface="Arial" panose="020B0604020202020204" pitchFamily="34" charset="0"/>
                <a:cs typeface="Arial" panose="020B0604020202020204" pitchFamily="34" charset="0"/>
              </a:rPr>
              <a:t> and how you find supportive information.</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NSPCC</a:t>
            </a:r>
            <a:r>
              <a:rPr lang="en-GB" b="1" baseline="0" dirty="0" smtClean="0">
                <a:latin typeface="Arial" panose="020B0604020202020204" pitchFamily="34" charset="0"/>
                <a:cs typeface="Arial" panose="020B0604020202020204" pitchFamily="34" charset="0"/>
              </a:rPr>
              <a:t> Net Aware </a:t>
            </a:r>
            <a:r>
              <a:rPr lang="en-GB" baseline="0" dirty="0" smtClean="0">
                <a:latin typeface="Arial" panose="020B0604020202020204" pitchFamily="34" charset="0"/>
                <a:cs typeface="Arial" panose="020B0604020202020204" pitchFamily="34" charset="0"/>
              </a:rPr>
              <a:t>– 50 social media apps compared and evaluated by experts, parents and children. Aimed at parents of 8-12 year-old children but still useful to others.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Step through Instagram app as example – currently an issue in many schools. </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29% of 8-12 year-old children think Instagram can be risky.</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Age ratings – supplier/expert/child/parent – rarely match – but parents often give the lowest age-rating.  In this case children game 13+, parents 11+.  </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See comments from children and parents – example about watching hashtags.  Do we all know about hashtags on Instagram? </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There’s a category rating system – varies with app – compare with DeviantArt, Ask.FM and Call of Duty: Black Ops Zombies.  Which </a:t>
            </a:r>
            <a:r>
              <a:rPr lang="en-GB" b="1" baseline="0" dirty="0" smtClean="0">
                <a:latin typeface="Arial" panose="020B0604020202020204" pitchFamily="34" charset="0"/>
                <a:cs typeface="Arial" panose="020B0604020202020204" pitchFamily="34" charset="0"/>
              </a:rPr>
              <a:t>is</a:t>
            </a:r>
            <a:r>
              <a:rPr lang="en-GB" baseline="0" dirty="0" smtClean="0">
                <a:latin typeface="Arial" panose="020B0604020202020204" pitchFamily="34" charset="0"/>
                <a:cs typeface="Arial" panose="020B0604020202020204" pitchFamily="34" charset="0"/>
              </a:rPr>
              <a:t> played by some 8-12 year olds…</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School</a:t>
            </a:r>
            <a:r>
              <a:rPr lang="en-GB" b="1" baseline="0" dirty="0" smtClean="0">
                <a:latin typeface="Arial" panose="020B0604020202020204" pitchFamily="34" charset="0"/>
                <a:cs typeface="Arial" panose="020B0604020202020204" pitchFamily="34" charset="0"/>
              </a:rPr>
              <a:t> specific</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99F780B-E8AA-4223-A3BB-988CA9A21A63}" type="slidenum">
              <a:rPr lang="en-GB" smtClean="0"/>
              <a:t>15</a:t>
            </a:fld>
            <a:endParaRPr lang="en-GB" dirty="0"/>
          </a:p>
        </p:txBody>
      </p:sp>
    </p:spTree>
    <p:extLst>
      <p:ext uri="{BB962C8B-B14F-4D97-AF65-F5344CB8AC3E}">
        <p14:creationId xmlns:p14="http://schemas.microsoft.com/office/powerpoint/2010/main" val="351096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What might you think about?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Age-appropriate – refer back to last slide.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Restrict privacy settings – to friends? Friends of friends? Public?  Each app is different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‘Be you child’s ‘friend’’ – they can use social media if you are a friend (promise not to embarrass) and can see what’s going on.</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Links to games can leak personal data – using a social media account as a game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Individual service providers off service-specific advice eg Facebook Safety Centre.  Search for advice on the internet?  </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Parents might need to agree device checks? Check out what the device is being used for? When younger perhaps?</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99F780B-E8AA-4223-A3BB-988CA9A21A63}" type="slidenum">
              <a:rPr lang="en-GB" smtClean="0"/>
              <a:t>16</a:t>
            </a:fld>
            <a:endParaRPr lang="en-GB" dirty="0"/>
          </a:p>
        </p:txBody>
      </p:sp>
    </p:spTree>
    <p:extLst>
      <p:ext uri="{BB962C8B-B14F-4D97-AF65-F5344CB8AC3E}">
        <p14:creationId xmlns:p14="http://schemas.microsoft.com/office/powerpoint/2010/main" val="265528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Explain PEGI ratings system</a:t>
            </a: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It’s actually illegal for a shop to sell a game to an underage child.  But not illegal for parent/carer to buy on child’s behalf.</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Not like BBC after watershed.  Can be extremely violent – find out some content from game like </a:t>
            </a:r>
            <a:r>
              <a:rPr lang="en-GB" b="0" i="1" baseline="0" dirty="0" smtClean="0">
                <a:latin typeface="Arial" panose="020B0604020202020204" pitchFamily="34" charset="0"/>
                <a:cs typeface="Arial" panose="020B0604020202020204" pitchFamily="34" charset="0"/>
              </a:rPr>
              <a:t>Grand Theft Auto </a:t>
            </a:r>
            <a:r>
              <a:rPr lang="en-GB" b="0" baseline="0" dirty="0" smtClean="0">
                <a:latin typeface="Arial" panose="020B0604020202020204" pitchFamily="34" charset="0"/>
                <a:cs typeface="Arial" panose="020B0604020202020204" pitchFamily="34" charset="0"/>
              </a:rPr>
              <a:t>(4 or 5).  </a:t>
            </a:r>
            <a:br>
              <a:rPr lang="en-GB" b="0" baseline="0" dirty="0" smtClean="0">
                <a:latin typeface="Arial" panose="020B0604020202020204" pitchFamily="34" charset="0"/>
                <a:cs typeface="Arial" panose="020B0604020202020204" pitchFamily="34" charset="0"/>
              </a:rPr>
            </a:br>
            <a:r>
              <a:rPr lang="en-GB" b="0" baseline="0" dirty="0" smtClean="0">
                <a:latin typeface="Arial" panose="020B0604020202020204" pitchFamily="34" charset="0"/>
                <a:cs typeface="Arial" panose="020B0604020202020204" pitchFamily="34" charset="0"/>
              </a:rPr>
              <a:t/>
            </a:r>
            <a:br>
              <a:rPr lang="en-GB" b="0" baseline="0" dirty="0" smtClean="0">
                <a:latin typeface="Arial" panose="020B0604020202020204" pitchFamily="34" charset="0"/>
                <a:cs typeface="Arial" panose="020B0604020202020204" pitchFamily="34" charset="0"/>
              </a:rPr>
            </a:br>
            <a:r>
              <a:rPr lang="en-GB" b="0" baseline="0" dirty="0" smtClean="0">
                <a:latin typeface="Arial" panose="020B0604020202020204" pitchFamily="34" charset="0"/>
                <a:cs typeface="Arial" panose="020B0604020202020204" pitchFamily="34" charset="0"/>
              </a:rPr>
              <a:t>Wikipedia on </a:t>
            </a:r>
            <a:r>
              <a:rPr lang="en-GB" b="1" baseline="0" dirty="0" smtClean="0">
                <a:latin typeface="Arial" panose="020B0604020202020204" pitchFamily="34" charset="0"/>
                <a:cs typeface="Arial" panose="020B0604020202020204" pitchFamily="34" charset="0"/>
              </a:rPr>
              <a:t>GTA5</a:t>
            </a:r>
            <a:r>
              <a:rPr lang="en-GB" b="0" baseline="0" dirty="0" smtClean="0">
                <a:latin typeface="Arial" panose="020B0604020202020204" pitchFamily="34" charset="0"/>
                <a:cs typeface="Arial" panose="020B0604020202020204" pitchFamily="34" charset="0"/>
              </a:rPr>
              <a:t>  </a:t>
            </a:r>
            <a:r>
              <a:rPr lang="en-GB" b="0" i="1" baseline="0" dirty="0" smtClean="0">
                <a:latin typeface="Arial" panose="020B0604020202020204" pitchFamily="34" charset="0"/>
                <a:cs typeface="Arial" panose="020B0604020202020204" pitchFamily="34" charset="0"/>
              </a:rPr>
              <a:t>“</a:t>
            </a:r>
            <a:r>
              <a:rPr lang="en-GB" sz="1200" b="0" i="1" kern="1200" dirty="0" smtClean="0">
                <a:solidFill>
                  <a:schemeClr val="tx1"/>
                </a:solidFill>
                <a:effectLst/>
                <a:latin typeface="+mn-lt"/>
                <a:ea typeface="+mn-ea"/>
                <a:cs typeface="+mn-cs"/>
              </a:rPr>
              <a:t>A segment in the latest instalment caused controversy for scenes containing player initiated torture. The mission "By the Book" features graphic depictions of kneecapping, electrocution, dental extraction and waterboarding, and the player is required to perform the acts in order to progress in the game.”</a:t>
            </a:r>
            <a:endParaRPr lang="en-GB" b="0" i="1" baseline="0" dirty="0" smtClean="0">
              <a:latin typeface="Arial" panose="020B0604020202020204" pitchFamily="34" charset="0"/>
              <a:cs typeface="Arial" panose="020B0604020202020204" pitchFamily="34" charset="0"/>
            </a:endParaRP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17</a:t>
            </a:fld>
            <a:endParaRPr lang="en-GB" dirty="0"/>
          </a:p>
        </p:txBody>
      </p:sp>
    </p:spTree>
    <p:extLst>
      <p:ext uri="{BB962C8B-B14F-4D97-AF65-F5344CB8AC3E}">
        <p14:creationId xmlns:p14="http://schemas.microsoft.com/office/powerpoint/2010/main" val="207547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Age appropriate - do you want a child to be exposed to unsuitable materials?  Use age-rating as a good guide?</a:t>
            </a:r>
          </a:p>
          <a:p>
            <a:r>
              <a:rPr lang="en-GB" b="0" baseline="0" dirty="0" smtClean="0">
                <a:latin typeface="Arial" panose="020B0604020202020204" pitchFamily="34" charset="0"/>
                <a:cs typeface="Arial" panose="020B0604020202020204" pitchFamily="34" charset="0"/>
              </a:rPr>
              <a:t>Some consoles – like Xbox 360 – can be restricted to stop users playing games above certain age ratings.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Some parents encourage children to use an anonymous nickname rather than the child’s actual name</a:t>
            </a:r>
          </a:p>
          <a:p>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You can dictate who the child games online with – restrict to those you know?  Especially with younger children? Consider gaming with only people you know in real life.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Online gaming – children can chat and give stuff away about them, where they live, etc.  Make children aware of privacy?  Strategies to deflect questions?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Headsets – profanity/ bad language from others.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Report any problems/misuse/abuse/bullying.</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18</a:t>
            </a:fld>
            <a:endParaRPr lang="en-GB" dirty="0"/>
          </a:p>
        </p:txBody>
      </p:sp>
    </p:spTree>
    <p:extLst>
      <p:ext uri="{BB962C8B-B14F-4D97-AF65-F5344CB8AC3E}">
        <p14:creationId xmlns:p14="http://schemas.microsoft.com/office/powerpoint/2010/main" val="284231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Phones are small and easy to use surreptitiously.</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Smart phone give unsupervised internet access – by default.  And to all apps like Instagram and Whatsapp…</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Image sharing/sexting/bullying needs to be </a:t>
            </a:r>
            <a:r>
              <a:rPr lang="en-GB" b="0" i="1" baseline="0" dirty="0" smtClean="0">
                <a:latin typeface="Arial" panose="020B0604020202020204" pitchFamily="34" charset="0"/>
                <a:cs typeface="Arial" panose="020B0604020202020204" pitchFamily="34" charset="0"/>
              </a:rPr>
              <a:t>appropriately </a:t>
            </a:r>
            <a:r>
              <a:rPr lang="en-GB" b="0" baseline="0" dirty="0" smtClean="0">
                <a:latin typeface="Arial" panose="020B0604020202020204" pitchFamily="34" charset="0"/>
                <a:cs typeface="Arial" panose="020B0604020202020204" pitchFamily="34" charset="0"/>
              </a:rPr>
              <a:t>discussed </a:t>
            </a:r>
            <a:r>
              <a:rPr lang="en-GB" b="1" baseline="0" dirty="0" smtClean="0">
                <a:latin typeface="Arial" panose="020B0604020202020204" pitchFamily="34" charset="0"/>
                <a:cs typeface="Arial" panose="020B0604020202020204" pitchFamily="34" charset="0"/>
              </a:rPr>
              <a:t>before</a:t>
            </a:r>
            <a:r>
              <a:rPr lang="en-GB" b="0" baseline="0" dirty="0" smtClean="0">
                <a:latin typeface="Arial" panose="020B0604020202020204" pitchFamily="34" charset="0"/>
                <a:cs typeface="Arial" panose="020B0604020202020204" pitchFamily="34" charset="0"/>
              </a:rPr>
              <a:t>.</a:t>
            </a:r>
          </a:p>
          <a:p>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Location sharing can be good or bad – you need to be conscious of it.  It can be nice to know where</a:t>
            </a:r>
            <a:r>
              <a:rPr lang="en-GB" b="0" dirty="0" smtClean="0">
                <a:latin typeface="Arial" panose="020B0604020202020204" pitchFamily="34" charset="0"/>
                <a:cs typeface="Arial" panose="020B0604020202020204" pitchFamily="34" charset="0"/>
              </a:rPr>
              <a:t> you teenage child is.  </a:t>
            </a:r>
            <a:r>
              <a:rPr lang="en-GB" dirty="0" smtClean="0">
                <a:latin typeface="Arial" panose="020B0604020202020204" pitchFamily="34" charset="0"/>
                <a:cs typeface="Arial" panose="020B0604020202020204" pitchFamily="34" charset="0"/>
              </a:rPr>
              <a:t>When does the child have rights to privacy?</a:t>
            </a:r>
            <a:endParaRPr lang="en-GB" b="0" baseline="0" dirty="0" smtClean="0">
              <a:latin typeface="Arial" panose="020B0604020202020204" pitchFamily="34" charset="0"/>
              <a:cs typeface="Arial" panose="020B0604020202020204" pitchFamily="34" charset="0"/>
            </a:endParaRP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Text messaging at night? Leave phones downstairs?</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19</a:t>
            </a:fld>
            <a:endParaRPr lang="en-GB" dirty="0"/>
          </a:p>
        </p:txBody>
      </p:sp>
    </p:spTree>
    <p:extLst>
      <p:ext uri="{BB962C8B-B14F-4D97-AF65-F5344CB8AC3E}">
        <p14:creationId xmlns:p14="http://schemas.microsoft.com/office/powerpoint/2010/main" val="418782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The session does not really focus on technology and how to use it but touches on it.</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Is technology good or bad?  Or is it neutral, depending on how it’s used?  For good?  Or bad?</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Explain safeguarding briefly.  </a:t>
            </a:r>
          </a:p>
          <a:p>
            <a:pPr marL="0" indent="0">
              <a:buFont typeface="Wingdings" panose="05000000000000000000" pitchFamily="2" charset="2"/>
              <a:buNone/>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Explain behaviour – doing the right thing and making the right choices: both when people are watching and when they aren’t. </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Some things are probably not right right at age five – for example having a mobile phone – but are probably right at age 15.  Parents need to decide when something is right for their children. </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Generally, we accept risks and know how to </a:t>
            </a:r>
            <a:r>
              <a:rPr lang="en-GB" b="1" baseline="0" dirty="0" smtClean="0">
                <a:latin typeface="Arial" panose="020B0604020202020204" pitchFamily="34" charset="0"/>
                <a:cs typeface="Arial" panose="020B0604020202020204" pitchFamily="34" charset="0"/>
              </a:rPr>
              <a:t>deal with </a:t>
            </a:r>
            <a:r>
              <a:rPr lang="en-GB" b="0" baseline="0" dirty="0" smtClean="0">
                <a:latin typeface="Arial" panose="020B0604020202020204" pitchFamily="34" charset="0"/>
                <a:cs typeface="Arial" panose="020B0604020202020204" pitchFamily="34" charset="0"/>
              </a:rPr>
              <a:t>them, not just </a:t>
            </a:r>
            <a:r>
              <a:rPr lang="en-GB" b="1" baseline="0" dirty="0" smtClean="0">
                <a:latin typeface="Arial" panose="020B0604020202020204" pitchFamily="34" charset="0"/>
                <a:cs typeface="Arial" panose="020B0604020202020204" pitchFamily="34" charset="0"/>
              </a:rPr>
              <a:t>avoid</a:t>
            </a:r>
            <a:r>
              <a:rPr lang="en-GB" b="0" baseline="0" dirty="0" smtClean="0">
                <a:latin typeface="Arial" panose="020B0604020202020204" pitchFamily="34" charset="0"/>
                <a:cs typeface="Arial" panose="020B0604020202020204" pitchFamily="34" charset="0"/>
              </a:rPr>
              <a:t> them.  We teach our children to cross roads.  Keeping child safe online is the same.</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F6CC1B8-8BFF-49A4-9729-D77A8FB3B207}" type="slidenum">
              <a:rPr lang="en-GB" smtClean="0"/>
              <a:t>2</a:t>
            </a:fld>
            <a:endParaRPr lang="en-GB" dirty="0"/>
          </a:p>
        </p:txBody>
      </p:sp>
    </p:spTree>
    <p:extLst>
      <p:ext uri="{BB962C8B-B14F-4D97-AF65-F5344CB8AC3E}">
        <p14:creationId xmlns:p14="http://schemas.microsoft.com/office/powerpoint/2010/main" val="2830416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Talk about controls in more detail later – overlaps with phones as well.</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Dressing appropriately when making video calls? Using video calls with others around – impact on others? </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In app purchases – games can be free but can be charges during use.  Check you’ve set it up right.  Some parents get bills for hundred of pounds.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What happens if one of your children’s friends visits and want access to your wi-fi?  And remember that wherever you (older, more independent) child goes they may get internet access.</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20</a:t>
            </a:fld>
            <a:endParaRPr lang="en-GB" dirty="0"/>
          </a:p>
        </p:txBody>
      </p:sp>
    </p:spTree>
    <p:extLst>
      <p:ext uri="{BB962C8B-B14F-4D97-AF65-F5344CB8AC3E}">
        <p14:creationId xmlns:p14="http://schemas.microsoft.com/office/powerpoint/2010/main" val="72912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This shows how do make changes to an iPad.  You can do similar on an Android tablet.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General &gt; Restrictions &gt; put in passcode &gt; switch off apps and functions &gt; </a:t>
            </a:r>
          </a:p>
          <a:p>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Can restrict in-app purchases</a:t>
            </a: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Can restrict to particular web sites as well – good for very young children</a:t>
            </a: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Can restrict age-rating for apps</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You can also lock a tablet (in accessibility) to a particular app, so that you can’t exit from the app without putting in a password.</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21</a:t>
            </a:fld>
            <a:endParaRPr lang="en-GB" dirty="0"/>
          </a:p>
        </p:txBody>
      </p:sp>
    </p:spTree>
    <p:extLst>
      <p:ext uri="{BB962C8B-B14F-4D97-AF65-F5344CB8AC3E}">
        <p14:creationId xmlns:p14="http://schemas.microsoft.com/office/powerpoint/2010/main" val="215753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endParaRPr lang="en-GB" b="0" baseline="0" dirty="0" smtClean="0">
              <a:latin typeface="Arial" panose="020B0604020202020204" pitchFamily="34" charset="0"/>
              <a:cs typeface="Arial" panose="020B0604020202020204" pitchFamily="34" charset="0"/>
            </a:endParaRPr>
          </a:p>
          <a:p>
            <a:r>
              <a:rPr lang="en-GB" dirty="0" smtClean="0"/>
              <a:t>Reassure, reassure, reassure.</a:t>
            </a:r>
          </a:p>
          <a:p>
            <a:endParaRPr lang="en-GB" dirty="0" smtClean="0"/>
          </a:p>
          <a:p>
            <a:r>
              <a:rPr lang="en-GB" dirty="0" smtClean="0"/>
              <a:t>As an example, In</a:t>
            </a:r>
            <a:r>
              <a:rPr lang="en-GB" baseline="0" dirty="0" smtClean="0"/>
              <a:t> very minor cases the </a:t>
            </a:r>
            <a:r>
              <a:rPr lang="en-GB" b="1" baseline="0" dirty="0" smtClean="0"/>
              <a:t>school</a:t>
            </a:r>
            <a:r>
              <a:rPr lang="en-GB" baseline="0" dirty="0" smtClean="0"/>
              <a:t> might find it helpful to know a child has had a scary/nasty fright and might be a upset at school for a bit.</a:t>
            </a:r>
          </a:p>
          <a:p>
            <a:endParaRPr lang="en-GB" baseline="0" dirty="0" smtClean="0"/>
          </a:p>
          <a:p>
            <a:r>
              <a:rPr lang="en-GB" b="1" baseline="0" dirty="0" smtClean="0"/>
              <a:t>Service providers  </a:t>
            </a:r>
            <a:r>
              <a:rPr lang="en-GB" baseline="0" dirty="0" smtClean="0"/>
              <a:t>may take action where under-age children are involved (YouTube and age ratings as an example) – search ‘</a:t>
            </a:r>
            <a:r>
              <a:rPr lang="en-GB" b="1" baseline="0" dirty="0" smtClean="0"/>
              <a:t>service provider’s name</a:t>
            </a:r>
            <a:r>
              <a:rPr lang="en-GB" baseline="0" dirty="0" smtClean="0"/>
              <a:t>’ and ‘</a:t>
            </a:r>
            <a:r>
              <a:rPr lang="en-GB" b="1" baseline="0" dirty="0" smtClean="0"/>
              <a:t>report</a:t>
            </a:r>
            <a:r>
              <a:rPr lang="en-GB" b="0" baseline="0" dirty="0" smtClean="0"/>
              <a:t>’</a:t>
            </a:r>
            <a:r>
              <a:rPr lang="en-GB" baseline="0" dirty="0" smtClean="0"/>
              <a:t>.  Service providers can sometimes care about their image and negative publicity.  Sometimes not.</a:t>
            </a:r>
            <a:endParaRPr lang="en-GB" dirty="0" smtClean="0"/>
          </a:p>
          <a:p>
            <a:endParaRPr lang="en-GB" dirty="0" smtClean="0"/>
          </a:p>
          <a:p>
            <a:r>
              <a:rPr lang="en-GB" dirty="0" smtClean="0"/>
              <a:t>NSPCC – again, as an example – have a</a:t>
            </a:r>
            <a:r>
              <a:rPr lang="en-GB" baseline="0" dirty="0" smtClean="0"/>
              <a:t> helpline to support all issues around online safety – including advice on how to control device settings.</a:t>
            </a:r>
          </a:p>
          <a:p>
            <a:endParaRPr lang="en-GB" baseline="0" dirty="0" smtClean="0"/>
          </a:p>
          <a:p>
            <a:r>
              <a:rPr lang="en-GB" baseline="0" dirty="0" smtClean="0"/>
              <a:t>Explain who CEOP are and the report abuse button.</a:t>
            </a:r>
          </a:p>
          <a:p>
            <a:endParaRPr lang="en-GB" baseline="0" dirty="0" smtClean="0"/>
          </a:p>
          <a:p>
            <a:r>
              <a:rPr lang="en-GB" baseline="0" dirty="0" smtClean="0"/>
              <a:t>999 in an emergency – a child has left to meet a stranger is an emergency.</a:t>
            </a:r>
          </a:p>
          <a:p>
            <a:endParaRPr lang="en-GB" baseline="0" dirty="0" smtClean="0"/>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22</a:t>
            </a:fld>
            <a:endParaRPr lang="en-GB" dirty="0"/>
          </a:p>
        </p:txBody>
      </p:sp>
    </p:spTree>
    <p:extLst>
      <p:ext uri="{BB962C8B-B14F-4D97-AF65-F5344CB8AC3E}">
        <p14:creationId xmlns:p14="http://schemas.microsoft.com/office/powerpoint/2010/main" val="345083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General</a:t>
            </a:r>
          </a:p>
          <a:p>
            <a:r>
              <a:rPr lang="en-GB" dirty="0" smtClean="0"/>
              <a:t>Reassure, reassure, reassure.</a:t>
            </a:r>
          </a:p>
          <a:p>
            <a:endParaRPr lang="en-GB" dirty="0" smtClean="0"/>
          </a:p>
          <a:p>
            <a:r>
              <a:rPr lang="en-GB" dirty="0" smtClean="0"/>
              <a:t>As an example, In</a:t>
            </a:r>
            <a:r>
              <a:rPr lang="en-GB" baseline="0" dirty="0" smtClean="0"/>
              <a:t> very minor cases the </a:t>
            </a:r>
            <a:r>
              <a:rPr lang="en-GB" b="1" baseline="0" dirty="0" smtClean="0"/>
              <a:t>school</a:t>
            </a:r>
            <a:r>
              <a:rPr lang="en-GB" baseline="0" dirty="0" smtClean="0"/>
              <a:t> might find it helpful to know a child has had a scary/nasty fright and might be a upset at school for a bit.</a:t>
            </a:r>
          </a:p>
          <a:p>
            <a:endParaRPr lang="en-GB" baseline="0" dirty="0" smtClean="0"/>
          </a:p>
          <a:p>
            <a:r>
              <a:rPr lang="en-GB" b="1" baseline="0" dirty="0" smtClean="0"/>
              <a:t>Service providers  </a:t>
            </a:r>
            <a:r>
              <a:rPr lang="en-GB" baseline="0" dirty="0" smtClean="0"/>
              <a:t>may take action where under-age children are involved (YouTube and age ratings as an example) – search ‘</a:t>
            </a:r>
            <a:r>
              <a:rPr lang="en-GB" b="1" baseline="0" dirty="0" smtClean="0"/>
              <a:t>service provider’s name</a:t>
            </a:r>
            <a:r>
              <a:rPr lang="en-GB" baseline="0" dirty="0" smtClean="0"/>
              <a:t>’ and ‘</a:t>
            </a:r>
            <a:r>
              <a:rPr lang="en-GB" b="1" baseline="0" dirty="0" smtClean="0"/>
              <a:t>report</a:t>
            </a:r>
            <a:r>
              <a:rPr lang="en-GB" b="0" baseline="0" dirty="0" smtClean="0"/>
              <a:t>’</a:t>
            </a:r>
            <a:r>
              <a:rPr lang="en-GB" baseline="0" dirty="0" smtClean="0"/>
              <a:t>.  Service providers can sometimes care about their image and negative publicity.  Sometimes not.</a:t>
            </a:r>
            <a:endParaRPr lang="en-GB" dirty="0" smtClean="0"/>
          </a:p>
          <a:p>
            <a:endParaRPr lang="en-GB" dirty="0" smtClean="0"/>
          </a:p>
          <a:p>
            <a:r>
              <a:rPr lang="en-GB" dirty="0" smtClean="0"/>
              <a:t>NSPCC – again, as an example – have a</a:t>
            </a:r>
            <a:r>
              <a:rPr lang="en-GB" baseline="0" dirty="0" smtClean="0"/>
              <a:t> helpline to support all issues around online safety – including advice on how to control device settings.</a:t>
            </a:r>
          </a:p>
          <a:p>
            <a:endParaRPr lang="en-GB" baseline="0" dirty="0" smtClean="0"/>
          </a:p>
          <a:p>
            <a:r>
              <a:rPr lang="en-GB" baseline="0" dirty="0" smtClean="0"/>
              <a:t>Explain who CEOP are and the report abuse button.</a:t>
            </a:r>
          </a:p>
          <a:p>
            <a:endParaRPr lang="en-GB" baseline="0" dirty="0" smtClean="0"/>
          </a:p>
          <a:p>
            <a:r>
              <a:rPr lang="en-GB" baseline="0" dirty="0" smtClean="0"/>
              <a:t>999 in an emergency – a child has left to meet a stranger is an emergency.</a:t>
            </a:r>
          </a:p>
          <a:p>
            <a:endParaRPr lang="en-GB" b="0" baseline="0" dirty="0" smtClean="0"/>
          </a:p>
          <a:p>
            <a:r>
              <a:rPr lang="en-GB" b="1" baseline="0" dirty="0" smtClean="0"/>
              <a:t>School-specific</a:t>
            </a:r>
          </a:p>
          <a:p>
            <a:endParaRPr lang="en-GB" b="0" baseline="0" dirty="0" smtClean="0"/>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23</a:t>
            </a:fld>
            <a:endParaRPr lang="en-GB" dirty="0"/>
          </a:p>
        </p:txBody>
      </p:sp>
    </p:spTree>
    <p:extLst>
      <p:ext uri="{BB962C8B-B14F-4D97-AF65-F5344CB8AC3E}">
        <p14:creationId xmlns:p14="http://schemas.microsoft.com/office/powerpoint/2010/main" val="1114121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Time restrictions?  Many parents look at an hour on weeknights and a couple of hours a day at weekends.</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Manners – no devices at mealtimes?</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Buying rule – integrate into pocket money regime?</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Compare rules with other parents – so children don’t try to play parents’ rules against each other.</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baseline="0" dirty="0" smtClean="0">
                <a:latin typeface="Arial" panose="020B0604020202020204" pitchFamily="34" charset="0"/>
                <a:cs typeface="Arial" panose="020B0604020202020204" pitchFamily="34" charset="0"/>
              </a:rPr>
              <a:t>Don’t give your children rules you can’t/won’t follow – lead by example?</a:t>
            </a:r>
          </a:p>
          <a:p>
            <a:pPr marL="171450" indent="-171450">
              <a:buFont typeface="Arial" panose="020B0604020202020204" pitchFamily="34" charset="0"/>
              <a:buChar char="•"/>
            </a:pPr>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199F780B-E8AA-4223-A3BB-988CA9A21A63}" type="slidenum">
              <a:rPr lang="en-GB" smtClean="0"/>
              <a:t>24</a:t>
            </a:fld>
            <a:endParaRPr lang="en-GB" dirty="0"/>
          </a:p>
        </p:txBody>
      </p:sp>
    </p:spTree>
    <p:extLst>
      <p:ext uri="{BB962C8B-B14F-4D97-AF65-F5344CB8AC3E}">
        <p14:creationId xmlns:p14="http://schemas.microsoft.com/office/powerpoint/2010/main" val="4207485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0" indent="0">
              <a:buFontTx/>
              <a:buNone/>
            </a:pPr>
            <a:r>
              <a:rPr lang="en-GB" dirty="0" smtClean="0">
                <a:latin typeface="Arial" panose="020B0604020202020204" pitchFamily="34" charset="0"/>
                <a:cs typeface="Arial" panose="020B0604020202020204" pitchFamily="34" charset="0"/>
              </a:rPr>
              <a:t>Do I look</a:t>
            </a:r>
            <a:r>
              <a:rPr lang="en-GB" baseline="0" dirty="0" smtClean="0">
                <a:latin typeface="Arial" panose="020B0604020202020204" pitchFamily="34" charset="0"/>
                <a:cs typeface="Arial" panose="020B0604020202020204" pitchFamily="34" charset="0"/>
              </a:rPr>
              <a:t> like a good person if I say this?  Or mean</a:t>
            </a:r>
            <a:r>
              <a:rPr lang="en-GB" dirty="0" smtClean="0">
                <a:latin typeface="Arial" panose="020B0604020202020204" pitchFamily="34" charset="0"/>
                <a:cs typeface="Arial" panose="020B0604020202020204" pitchFamily="34" charset="0"/>
              </a:rPr>
              <a:t>?</a:t>
            </a:r>
          </a:p>
          <a:p>
            <a:pPr marL="0" indent="0">
              <a:buFontTx/>
              <a:buNone/>
            </a:pPr>
            <a:endParaRPr lang="en-GB" dirty="0" smtClean="0">
              <a:latin typeface="Arial" panose="020B0604020202020204" pitchFamily="34" charset="0"/>
              <a:cs typeface="Arial" panose="020B0604020202020204" pitchFamily="34" charset="0"/>
            </a:endParaRPr>
          </a:p>
          <a:p>
            <a:pPr marL="0" indent="0">
              <a:buFontTx/>
              <a:buNone/>
            </a:pPr>
            <a:r>
              <a:rPr lang="en-GB" dirty="0" smtClean="0">
                <a:latin typeface="Arial" panose="020B0604020202020204" pitchFamily="34" charset="0"/>
                <a:cs typeface="Arial" panose="020B0604020202020204" pitchFamily="34" charset="0"/>
              </a:rPr>
              <a:t>Am I trolling?  Am I gossiping?</a:t>
            </a:r>
          </a:p>
          <a:p>
            <a:pPr marL="0" indent="0">
              <a:buFontTx/>
              <a:buNone/>
            </a:pPr>
            <a:endParaRPr lang="en-GB" dirty="0" smtClean="0">
              <a:latin typeface="Arial" panose="020B0604020202020204" pitchFamily="34" charset="0"/>
              <a:cs typeface="Arial" panose="020B0604020202020204" pitchFamily="34" charset="0"/>
            </a:endParaRPr>
          </a:p>
          <a:p>
            <a:pPr marL="0" indent="0">
              <a:buFontTx/>
              <a:buNone/>
            </a:pPr>
            <a:r>
              <a:rPr lang="en-GB" dirty="0" smtClean="0">
                <a:latin typeface="Arial" panose="020B0604020202020204" pitchFamily="34" charset="0"/>
                <a:cs typeface="Arial" panose="020B0604020202020204" pitchFamily="34" charset="0"/>
              </a:rPr>
              <a:t>Am I about to tell the world my house is empty because I’ve checked</a:t>
            </a:r>
            <a:r>
              <a:rPr lang="en-GB" baseline="0" dirty="0" smtClean="0">
                <a:latin typeface="Arial" panose="020B0604020202020204" pitchFamily="34" charset="0"/>
                <a:cs typeface="Arial" panose="020B0604020202020204" pitchFamily="34" charset="0"/>
              </a:rPr>
              <a:t> in at the airport</a:t>
            </a:r>
            <a:r>
              <a:rPr lang="en-GB" dirty="0" smtClean="0">
                <a:latin typeface="Arial" panose="020B0604020202020204" pitchFamily="34" charset="0"/>
                <a:cs typeface="Arial" panose="020B0604020202020204" pitchFamily="34" charset="0"/>
              </a:rPr>
              <a:t>?</a:t>
            </a:r>
          </a:p>
          <a:p>
            <a:pPr marL="0" indent="0">
              <a:buFontTx/>
              <a:buNone/>
            </a:pPr>
            <a:endParaRPr lang="en-GB" dirty="0" smtClean="0">
              <a:latin typeface="Arial" panose="020B0604020202020204" pitchFamily="34" charset="0"/>
              <a:cs typeface="Arial" panose="020B0604020202020204" pitchFamily="34" charset="0"/>
            </a:endParaRPr>
          </a:p>
          <a:p>
            <a:pPr marL="0" indent="0">
              <a:buFontTx/>
              <a:buNone/>
            </a:pPr>
            <a:r>
              <a:rPr lang="en-GB" dirty="0" smtClean="0">
                <a:latin typeface="Arial" panose="020B0604020202020204" pitchFamily="34" charset="0"/>
                <a:cs typeface="Arial" panose="020B0604020202020204" pitchFamily="34" charset="0"/>
              </a:rPr>
              <a:t>What would I feel</a:t>
            </a:r>
            <a:r>
              <a:rPr lang="en-GB" baseline="0" dirty="0" smtClean="0">
                <a:latin typeface="Arial" panose="020B0604020202020204" pitchFamily="34" charset="0"/>
                <a:cs typeface="Arial" panose="020B0604020202020204" pitchFamily="34" charset="0"/>
              </a:rPr>
              <a:t> if it was on the front page of </a:t>
            </a:r>
            <a:r>
              <a:rPr lang="en-GB" i="1" baseline="0" dirty="0" smtClean="0">
                <a:latin typeface="Arial" panose="020B0604020202020204" pitchFamily="34" charset="0"/>
                <a:cs typeface="Arial" panose="020B0604020202020204" pitchFamily="34" charset="0"/>
              </a:rPr>
              <a:t>The Solihull Times</a:t>
            </a:r>
            <a:r>
              <a:rPr lang="en-GB" baseline="0" dirty="0" smtClean="0">
                <a:latin typeface="Arial" panose="020B0604020202020204" pitchFamily="34" charset="0"/>
                <a:cs typeface="Arial" panose="020B0604020202020204" pitchFamily="34" charset="0"/>
              </a:rPr>
              <a:t>?</a:t>
            </a:r>
          </a:p>
          <a:p>
            <a:pPr marL="0" indent="0">
              <a:buFontTx/>
              <a:buNone/>
            </a:pPr>
            <a:endParaRPr lang="en-GB" dirty="0" smtClean="0">
              <a:latin typeface="Arial" panose="020B0604020202020204" pitchFamily="34" charset="0"/>
              <a:cs typeface="Arial" panose="020B0604020202020204" pitchFamily="34" charset="0"/>
            </a:endParaRPr>
          </a:p>
          <a:p>
            <a:pPr marL="0" indent="0">
              <a:buFontTx/>
              <a:buNone/>
            </a:pPr>
            <a:r>
              <a:rPr lang="en-GB" dirty="0" smtClean="0">
                <a:latin typeface="Arial" panose="020B0604020202020204" pitchFamily="34" charset="0"/>
                <a:cs typeface="Arial" panose="020B0604020202020204" pitchFamily="34" charset="0"/>
              </a:rPr>
              <a:t>Footprints fade.  Tattoos don’t.  A lot of stuff on the internet is indelible. </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pPr marL="0" indent="0">
              <a:buFontTx/>
              <a:buNone/>
            </a:pPr>
            <a:endParaRPr lang="en-GB" dirty="0" smtClean="0"/>
          </a:p>
          <a:p>
            <a:endParaRPr lang="en-GB" b="1" dirty="0"/>
          </a:p>
        </p:txBody>
      </p:sp>
      <p:sp>
        <p:nvSpPr>
          <p:cNvPr id="4" name="Slide Number Placeholder 3"/>
          <p:cNvSpPr>
            <a:spLocks noGrp="1"/>
          </p:cNvSpPr>
          <p:nvPr>
            <p:ph type="sldNum" sz="quarter" idx="10"/>
          </p:nvPr>
        </p:nvSpPr>
        <p:spPr/>
        <p:txBody>
          <a:bodyPr/>
          <a:lstStyle/>
          <a:p>
            <a:fld id="{199F780B-E8AA-4223-A3BB-988CA9A21A63}" type="slidenum">
              <a:rPr lang="en-GB" smtClean="0"/>
              <a:t>25</a:t>
            </a:fld>
            <a:endParaRPr lang="en-GB" dirty="0"/>
          </a:p>
        </p:txBody>
      </p:sp>
    </p:spTree>
    <p:extLst>
      <p:ext uri="{BB962C8B-B14F-4D97-AF65-F5344CB8AC3E}">
        <p14:creationId xmlns:p14="http://schemas.microsoft.com/office/powerpoint/2010/main" val="329645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Text</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r>
              <a:rPr lang="en-GB" b="0" baseline="0" dirty="0" smtClean="0">
                <a:latin typeface="Arial" panose="020B0604020202020204" pitchFamily="34" charset="0"/>
                <a:cs typeface="Arial" panose="020B0604020202020204" pitchFamily="34" charset="0"/>
              </a:rPr>
              <a:t>Text</a:t>
            </a: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26</a:t>
            </a:fld>
            <a:endParaRPr lang="en-GB" dirty="0"/>
          </a:p>
        </p:txBody>
      </p:sp>
    </p:spTree>
    <p:extLst>
      <p:ext uri="{BB962C8B-B14F-4D97-AF65-F5344CB8AC3E}">
        <p14:creationId xmlns:p14="http://schemas.microsoft.com/office/powerpoint/2010/main" val="40298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endParaRPr lang="en-GB" b="1"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Some examples</a:t>
            </a:r>
          </a:p>
          <a:p>
            <a:pPr marL="171450" indent="-171450">
              <a:buFont typeface="Wingdings" panose="05000000000000000000" pitchFamily="2" charset="2"/>
              <a:buChar char="§"/>
            </a:pPr>
            <a:r>
              <a:rPr lang="en-GB" dirty="0" smtClean="0">
                <a:latin typeface="Arial" panose="020B0604020202020204" pitchFamily="34" charset="0"/>
                <a:cs typeface="Arial" panose="020B0604020202020204" pitchFamily="34" charset="0"/>
              </a:rPr>
              <a:t>The first VHS</a:t>
            </a:r>
            <a:r>
              <a:rPr lang="en-GB" baseline="0" dirty="0" smtClean="0">
                <a:latin typeface="Arial" panose="020B0604020202020204" pitchFamily="34" charset="0"/>
                <a:cs typeface="Arial" panose="020B0604020202020204" pitchFamily="34" charset="0"/>
              </a:rPr>
              <a:t> video recorder was sold in the UK in 1978 – now a redundant technology. </a:t>
            </a:r>
          </a:p>
          <a:p>
            <a:pPr marL="171450" indent="-171450">
              <a:buFont typeface="Wingdings" panose="05000000000000000000" pitchFamily="2" charset="2"/>
              <a:buChar char="§"/>
            </a:pPr>
            <a:r>
              <a:rPr lang="en-GB" dirty="0" smtClean="0">
                <a:latin typeface="Arial" panose="020B0604020202020204" pitchFamily="34" charset="0"/>
                <a:cs typeface="Arial" panose="020B0604020202020204" pitchFamily="34" charset="0"/>
              </a:rPr>
              <a:t>The first audio CD was released in 1982</a:t>
            </a:r>
            <a:r>
              <a:rPr lang="en-GB" baseline="0" dirty="0" smtClean="0">
                <a:latin typeface="Arial" panose="020B0604020202020204" pitchFamily="34" charset="0"/>
                <a:cs typeface="Arial" panose="020B0604020202020204" pitchFamily="34" charset="0"/>
              </a:rPr>
              <a:t> – now a dying technology.</a:t>
            </a:r>
            <a:endParaRPr lang="en-GB"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dirty="0" smtClean="0">
                <a:latin typeface="Arial" panose="020B0604020202020204" pitchFamily="34" charset="0"/>
                <a:cs typeface="Arial" panose="020B0604020202020204" pitchFamily="34" charset="0"/>
              </a:rPr>
              <a:t>The</a:t>
            </a:r>
            <a:r>
              <a:rPr lang="en-GB" baseline="0" dirty="0" smtClean="0">
                <a:latin typeface="Arial" panose="020B0604020202020204" pitchFamily="34" charset="0"/>
                <a:cs typeface="Arial" panose="020B0604020202020204" pitchFamily="34" charset="0"/>
              </a:rPr>
              <a:t> first commercial ISP (AOL) launched in 1989.</a:t>
            </a: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Wikipedia launched in 2001.  </a:t>
            </a: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iPhone launched in 2007.</a:t>
            </a:r>
          </a:p>
          <a:p>
            <a:endParaRPr lang="en-GB"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The world that children are growing up in is not the same world as the one we grew up in.</a:t>
            </a:r>
          </a:p>
          <a:p>
            <a:endParaRPr lang="en-GB" b="1"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3</a:t>
            </a:fld>
            <a:endParaRPr lang="en-GB" dirty="0"/>
          </a:p>
        </p:txBody>
      </p:sp>
    </p:spTree>
    <p:extLst>
      <p:ext uri="{BB962C8B-B14F-4D97-AF65-F5344CB8AC3E}">
        <p14:creationId xmlns:p14="http://schemas.microsoft.com/office/powerpoint/2010/main" val="45882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171450" indent="-171450">
              <a:buFont typeface="Wingdings" panose="05000000000000000000" pitchFamily="2" charset="2"/>
              <a:buChar char="§"/>
            </a:pPr>
            <a:r>
              <a:rPr lang="en-GB" dirty="0" smtClean="0">
                <a:latin typeface="Arial" panose="020B0604020202020204" pitchFamily="34" charset="0"/>
                <a:cs typeface="Arial" panose="020B0604020202020204" pitchFamily="34" charset="0"/>
              </a:rPr>
              <a:t>What do</a:t>
            </a:r>
            <a:r>
              <a:rPr lang="en-GB" baseline="0" dirty="0" smtClean="0">
                <a:latin typeface="Arial" panose="020B0604020202020204" pitchFamily="34" charset="0"/>
                <a:cs typeface="Arial" panose="020B0604020202020204" pitchFamily="34" charset="0"/>
              </a:rPr>
              <a:t> parents/carers think of each statistic? Not necessarily bad?</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Perhaps ask for shows of hands for some – number of families with tablets?</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1 in 10 five-year-olds with a mobile?  Too young?  What about year six?  Year seven at secondary school?  Remember benefits as children become independent with </a:t>
            </a:r>
            <a:r>
              <a:rPr lang="en-GB" i="1" baseline="0" dirty="0" smtClean="0">
                <a:latin typeface="Arial" panose="020B0604020202020204" pitchFamily="34" charset="0"/>
                <a:cs typeface="Arial" panose="020B0604020202020204" pitchFamily="34" charset="0"/>
              </a:rPr>
              <a:t>‘Mum/dad – I’ve got home safely’</a:t>
            </a:r>
            <a:r>
              <a:rPr lang="en-GB" i="0" baseline="0" dirty="0" smtClean="0">
                <a:latin typeface="Arial" panose="020B0604020202020204" pitchFamily="34" charset="0"/>
                <a:cs typeface="Arial" panose="020B0604020202020204" pitchFamily="34" charset="0"/>
              </a:rPr>
              <a:t> ,for example.</a:t>
            </a:r>
            <a:endParaRPr lang="en-GB" i="1"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Question – when do children start to travel/be alone in any way?  Walking to school alone?  Is that a guide for when they start to need their own mobile phone?</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[23% of children are seen on the internet before they’re born is prenatal scans published on Facebook]  When do you think children have rights not to be put in their parents’ Facebook pages? Or grandparents…</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b="1" baseline="0" dirty="0" smtClean="0"/>
          </a:p>
          <a:p>
            <a:endParaRPr lang="en-GB" baseline="0" dirty="0" smtClean="0"/>
          </a:p>
        </p:txBody>
      </p:sp>
      <p:sp>
        <p:nvSpPr>
          <p:cNvPr id="4" name="Slide Number Placeholder 3"/>
          <p:cNvSpPr>
            <a:spLocks noGrp="1"/>
          </p:cNvSpPr>
          <p:nvPr>
            <p:ph type="sldNum" sz="quarter" idx="10"/>
          </p:nvPr>
        </p:nvSpPr>
        <p:spPr/>
        <p:txBody>
          <a:bodyPr/>
          <a:lstStyle/>
          <a:p>
            <a:fld id="{199F780B-E8AA-4223-A3BB-988CA9A21A63}" type="slidenum">
              <a:rPr lang="en-GB" smtClean="0"/>
              <a:t>4</a:t>
            </a:fld>
            <a:endParaRPr lang="en-GB" dirty="0"/>
          </a:p>
        </p:txBody>
      </p:sp>
    </p:spTree>
    <p:extLst>
      <p:ext uri="{BB962C8B-B14F-4D97-AF65-F5344CB8AC3E}">
        <p14:creationId xmlns:p14="http://schemas.microsoft.com/office/powerpoint/2010/main" val="26625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One third of children on internet when parents not in room.  Tablets make this harder to enforce than previously with PCs.  This means we need to focus more on getting children to do the right things rather than restrict them – this is a big change in the last 10 years.</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8% chatting online could be a problem but not necessarily.  Club Penguin (for example) has fixed, pre-defined, statements that children can use to message other users.</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12% on Facebook is not good.  Higher in some schools. Often aided by older siblings without parents’ knowledge.</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[67% being told how to stay safe is not good enough?]</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smtClean="0"/>
          </a:p>
        </p:txBody>
      </p:sp>
      <p:sp>
        <p:nvSpPr>
          <p:cNvPr id="4" name="Slide Number Placeholder 3"/>
          <p:cNvSpPr>
            <a:spLocks noGrp="1"/>
          </p:cNvSpPr>
          <p:nvPr>
            <p:ph type="sldNum" sz="quarter" idx="10"/>
          </p:nvPr>
        </p:nvSpPr>
        <p:spPr/>
        <p:txBody>
          <a:bodyPr/>
          <a:lstStyle/>
          <a:p>
            <a:fld id="{199F780B-E8AA-4223-A3BB-988CA9A21A63}" type="slidenum">
              <a:rPr lang="en-GB" smtClean="0"/>
              <a:t>5</a:t>
            </a:fld>
            <a:endParaRPr lang="en-GB" dirty="0"/>
          </a:p>
        </p:txBody>
      </p:sp>
    </p:spTree>
    <p:extLst>
      <p:ext uri="{BB962C8B-B14F-4D97-AF65-F5344CB8AC3E}">
        <p14:creationId xmlns:p14="http://schemas.microsoft.com/office/powerpoint/2010/main" val="383154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Percentage of children gaming has dropped slightly in the last two years.</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Increase in percentage with rules in place and who have been told how to stay safe.</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3% of children is roughly one child in each class – that feels more real than a percentage.</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Netflix and other streaming services is new.  18 films?  Explicit lyrics on Spotify?  </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What about illegal devices and file sharing?  Do you as a parent legitimise breaking the law?  How does that transfer into other areas?  As they get older?</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6</a:t>
            </a:fld>
            <a:endParaRPr lang="en-GB" dirty="0"/>
          </a:p>
        </p:txBody>
      </p:sp>
    </p:spTree>
    <p:extLst>
      <p:ext uri="{BB962C8B-B14F-4D97-AF65-F5344CB8AC3E}">
        <p14:creationId xmlns:p14="http://schemas.microsoft.com/office/powerpoint/2010/main" val="188084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i="1" dirty="0" smtClean="0">
                <a:latin typeface="Arial" panose="020B0604020202020204" pitchFamily="34" charset="0"/>
                <a:cs typeface="Arial" panose="020B0604020202020204" pitchFamily="34" charset="0"/>
              </a:rPr>
              <a:t>Emphasise that the online world is </a:t>
            </a:r>
            <a:r>
              <a:rPr lang="en-GB" i="1" baseline="0" dirty="0" smtClean="0">
                <a:latin typeface="Arial" panose="020B0604020202020204" pitchFamily="34" charset="0"/>
                <a:cs typeface="Arial" panose="020B0604020202020204" pitchFamily="34" charset="0"/>
              </a:rPr>
              <a:t>(on balance) </a:t>
            </a:r>
            <a:r>
              <a:rPr lang="en-GB" i="1" dirty="0" smtClean="0">
                <a:latin typeface="Arial" panose="020B0604020202020204" pitchFamily="34" charset="0"/>
                <a:cs typeface="Arial" panose="020B0604020202020204" pitchFamily="34" charset="0"/>
              </a:rPr>
              <a:t>a</a:t>
            </a:r>
            <a:r>
              <a:rPr lang="en-GB" i="1" baseline="0" dirty="0" smtClean="0">
                <a:latin typeface="Arial" panose="020B0604020202020204" pitchFamily="34" charset="0"/>
                <a:cs typeface="Arial" panose="020B0604020202020204" pitchFamily="34" charset="0"/>
              </a:rPr>
              <a:t> positive thing that offers children many, many, good things.</a:t>
            </a:r>
          </a:p>
          <a:p>
            <a:endParaRPr lang="en-GB" i="1"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Children have opportunities to learn – including independently – than previous generations did.  Compare Wikipedia with Encyclopaedia Britannica</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Children can find help – with getting help on how to do more with Minecraft at seven to being able to access emotional information through teenage years.</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It can just be fun – gaming, chatting, watching and making.  But keep it in its place – not 10 hours a day.</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Discover new things</a:t>
            </a:r>
          </a:p>
          <a:p>
            <a:pPr marL="171450" indent="-171450">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aseline="0" dirty="0" smtClean="0">
                <a:latin typeface="Arial" panose="020B0604020202020204" pitchFamily="34" charset="0"/>
                <a:cs typeface="Arial" panose="020B0604020202020204" pitchFamily="34" charset="0"/>
              </a:rPr>
              <a:t>Connect to people in new ways – schools using video-conferencing across the world, learning about different people and cultures.  Or Skyping with Nasa scientists or arctic explorers or even Vikings.  </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aseline="0" dirty="0" smtClean="0">
              <a:latin typeface="Arial" panose="020B0604020202020204" pitchFamily="34" charset="0"/>
              <a:cs typeface="Arial" panose="020B0604020202020204"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199F780B-E8AA-4223-A3BB-988CA9A21A63}" type="slidenum">
              <a:rPr lang="en-GB" smtClean="0"/>
              <a:t>7</a:t>
            </a:fld>
            <a:endParaRPr lang="en-GB" dirty="0"/>
          </a:p>
        </p:txBody>
      </p:sp>
    </p:spTree>
    <p:extLst>
      <p:ext uri="{BB962C8B-B14F-4D97-AF65-F5344CB8AC3E}">
        <p14:creationId xmlns:p14="http://schemas.microsoft.com/office/powerpoint/2010/main" val="56773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Look at what happens in schools – when children are in our care.</a:t>
            </a:r>
          </a:p>
          <a:p>
            <a:endParaRPr lang="en-GB" b="0" baseline="0" dirty="0" smtClean="0">
              <a:latin typeface="Arial" panose="020B0604020202020204" pitchFamily="34" charset="0"/>
              <a:cs typeface="Arial" panose="020B0604020202020204" pitchFamily="34" charset="0"/>
            </a:endParaRPr>
          </a:p>
          <a:p>
            <a:r>
              <a:rPr lang="en-GB" b="0" i="1" baseline="0" dirty="0" smtClean="0">
                <a:latin typeface="Arial" panose="020B0604020202020204" pitchFamily="34" charset="0"/>
                <a:cs typeface="Arial" panose="020B0604020202020204" pitchFamily="34" charset="0"/>
              </a:rPr>
              <a:t>Keeping children safe when they’re in our care and preparing them for when they’re not.</a:t>
            </a:r>
          </a:p>
          <a:p>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As example, schools must have appropriate filtering/monitoring in place – part of </a:t>
            </a:r>
            <a:r>
              <a:rPr lang="en-GB" b="0" i="1" baseline="0" dirty="0" smtClean="0">
                <a:latin typeface="Arial" panose="020B0604020202020204" pitchFamily="34" charset="0"/>
                <a:cs typeface="Arial" panose="020B0604020202020204" pitchFamily="34" charset="0"/>
              </a:rPr>
              <a:t>Keeping children safe in education</a:t>
            </a:r>
            <a:r>
              <a:rPr lang="en-GB" b="0" baseline="0" dirty="0" smtClean="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[All internet access is filtered in primary schools where they are supported by Solihull Council – no child can get to Facebook – they’re not old enough]</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Role of Ofsted inspection</a:t>
            </a: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Online safety is part of safeguarding</a:t>
            </a:r>
          </a:p>
          <a:p>
            <a:pPr marL="171450" indent="-171450">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0" baseline="0" dirty="0" smtClean="0">
                <a:latin typeface="Arial" panose="020B0604020202020204" pitchFamily="34" charset="0"/>
                <a:cs typeface="Arial" panose="020B0604020202020204" pitchFamily="34" charset="0"/>
              </a:rPr>
              <a:t>[Online safety is not just part of computing?]</a:t>
            </a:r>
          </a:p>
          <a:p>
            <a:pPr marL="171450" indent="-171450">
              <a:buFont typeface="Wingdings" panose="05000000000000000000" pitchFamily="2" charset="2"/>
              <a:buChar char="§"/>
            </a:pPr>
            <a:r>
              <a:rPr lang="en-GB" b="0" baseline="0" dirty="0" smtClean="0">
                <a:latin typeface="Arial" panose="020B0604020202020204" pitchFamily="34" charset="0"/>
                <a:cs typeface="Arial" panose="020B0604020202020204" pitchFamily="34" charset="0"/>
              </a:rPr>
              <a:t>[Online safety is cross-curricular and linked to PSHE?]</a:t>
            </a:r>
          </a:p>
          <a:p>
            <a:pPr marL="0" indent="0">
              <a:buFont typeface="Wingdings" panose="05000000000000000000" pitchFamily="2" charset="2"/>
              <a:buNone/>
            </a:pPr>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8</a:t>
            </a:fld>
            <a:endParaRPr lang="en-GB" dirty="0"/>
          </a:p>
        </p:txBody>
      </p:sp>
    </p:spTree>
    <p:extLst>
      <p:ext uri="{BB962C8B-B14F-4D97-AF65-F5344CB8AC3E}">
        <p14:creationId xmlns:p14="http://schemas.microsoft.com/office/powerpoint/2010/main" val="45882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General</a:t>
            </a:r>
          </a:p>
          <a:p>
            <a:r>
              <a:rPr lang="en-GB" b="0" baseline="0" dirty="0" smtClean="0">
                <a:latin typeface="Arial" panose="020B0604020202020204" pitchFamily="34" charset="0"/>
                <a:cs typeface="Arial" panose="020B0604020202020204" pitchFamily="34" charset="0"/>
              </a:rPr>
              <a:t>Online safety is only mentioned a couple of times.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Important as can underpin/enable other safeguarding issues.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Sexting is an increasingly important issue to address – perceived by parents as a secondary age issue but it’s important to address privacy appropriately younger to get good habits (real issues in schools with year five pupils Skyping from their baths)</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School-specific</a:t>
            </a:r>
          </a:p>
          <a:p>
            <a:endParaRPr lang="en-GB" b="0"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9</a:t>
            </a:fld>
            <a:endParaRPr lang="en-GB" dirty="0"/>
          </a:p>
        </p:txBody>
      </p:sp>
    </p:spTree>
    <p:extLst>
      <p:ext uri="{BB962C8B-B14F-4D97-AF65-F5344CB8AC3E}">
        <p14:creationId xmlns:p14="http://schemas.microsoft.com/office/powerpoint/2010/main" val="64248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3847558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48568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90343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aseline="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spcAft>
                <a:spcPts val="600"/>
              </a:spcAft>
              <a:buNone/>
              <a:defRPr sz="2400" baseline="0">
                <a:solidFill>
                  <a:schemeClr val="tx2"/>
                </a:solidFill>
              </a:defRPr>
            </a:lvl1pPr>
            <a:lvl2pPr marL="742950" indent="-285750">
              <a:spcBef>
                <a:spcPts val="0"/>
              </a:spcBef>
              <a:spcAft>
                <a:spcPts val="1200"/>
              </a:spcAft>
              <a:buClr>
                <a:schemeClr val="tx2"/>
              </a:buClr>
              <a:buFont typeface="Wingdings" pitchFamily="2" charset="2"/>
              <a:buChar char="§"/>
              <a:defRPr sz="2400" baseline="0">
                <a:solidFill>
                  <a:schemeClr val="tx2"/>
                </a:solidFill>
              </a:defRPr>
            </a:lvl2pPr>
            <a:lvl3pPr marL="1143000" indent="-228600">
              <a:spcBef>
                <a:spcPts val="0"/>
              </a:spcBef>
              <a:spcAft>
                <a:spcPts val="600"/>
              </a:spcAft>
              <a:buClr>
                <a:schemeClr val="accent5"/>
              </a:buClr>
              <a:buSzPct val="100000"/>
              <a:buFont typeface="Wingdings" pitchFamily="2" charset="2"/>
              <a:buChar char="§"/>
              <a:defRPr baseline="0">
                <a:solidFill>
                  <a:schemeClr val="accent2">
                    <a:lumMod val="50000"/>
                  </a:schemeClr>
                </a:solidFill>
              </a:defRPr>
            </a:lvl3pPr>
            <a:lvl4pPr marL="1163638" indent="0">
              <a:spcBef>
                <a:spcPts val="0"/>
              </a:spcBef>
              <a:spcAft>
                <a:spcPts val="400"/>
              </a:spcAft>
              <a:buNone/>
              <a:defRPr baseline="0">
                <a:solidFill>
                  <a:schemeClr val="accent5"/>
                </a:solidFill>
              </a:defRPr>
            </a:lvl4pPr>
            <a:lvl5pPr marL="1163638" indent="0">
              <a:spcBef>
                <a:spcPts val="0"/>
              </a:spcBef>
              <a:spcAft>
                <a:spcPts val="400"/>
              </a:spcAft>
              <a:buNone/>
              <a:defRPr baseline="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2419166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420279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7799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352606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36886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324675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171715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815E-1FD9-4650-93A4-E91CDFB87327}" type="datetimeFigureOut">
              <a:rPr lang="en-GB" smtClean="0"/>
              <a:t>19/03/2017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dirty="0"/>
          </a:p>
        </p:txBody>
      </p:sp>
    </p:spTree>
    <p:extLst>
      <p:ext uri="{BB962C8B-B14F-4D97-AF65-F5344CB8AC3E}">
        <p14:creationId xmlns:p14="http://schemas.microsoft.com/office/powerpoint/2010/main" val="318663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8815E-1FD9-4650-93A4-E91CDFB87327}" type="datetimeFigureOut">
              <a:rPr lang="en-GB" smtClean="0"/>
              <a:t>19/03/2017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63FF0-C4AB-44C3-83A7-1D95AF120062}"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021288"/>
            <a:ext cx="1621536" cy="640080"/>
          </a:xfrm>
          <a:prstGeom prst="rect">
            <a:avLst/>
          </a:prstGeom>
        </p:spPr>
      </p:pic>
    </p:spTree>
    <p:extLst>
      <p:ext uri="{BB962C8B-B14F-4D97-AF65-F5344CB8AC3E}">
        <p14:creationId xmlns:p14="http://schemas.microsoft.com/office/powerpoint/2010/main" val="213655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www.net-aware.org.uk/"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1800" dirty="0" smtClean="0"/>
              <a:t>Solihull online safety toolkit</a:t>
            </a:r>
            <a:br>
              <a:rPr lang="en-GB" sz="1800" dirty="0" smtClean="0"/>
            </a:br>
            <a:r>
              <a:rPr lang="en-GB" dirty="0" smtClean="0"/>
              <a:t>Online safety </a:t>
            </a:r>
            <a:br>
              <a:rPr lang="en-GB" dirty="0" smtClean="0"/>
            </a:br>
            <a:r>
              <a:rPr lang="en-GB" dirty="0" smtClean="0"/>
              <a:t>for parents and carers</a:t>
            </a:r>
            <a:endParaRPr lang="en-GB" dirty="0"/>
          </a:p>
        </p:txBody>
      </p:sp>
      <p:sp>
        <p:nvSpPr>
          <p:cNvPr id="3" name="Subtitle 2"/>
          <p:cNvSpPr>
            <a:spLocks noGrp="1"/>
          </p:cNvSpPr>
          <p:nvPr>
            <p:ph type="subTitle" idx="1"/>
          </p:nvPr>
        </p:nvSpPr>
        <p:spPr/>
        <p:txBody>
          <a:bodyPr>
            <a:normAutofit/>
          </a:bodyPr>
          <a:lstStyle/>
          <a:p>
            <a:r>
              <a:rPr lang="en-GB" dirty="0" smtClean="0"/>
              <a:t>School name</a:t>
            </a:r>
          </a:p>
          <a:p>
            <a:r>
              <a:rPr lang="en-GB" sz="1400" dirty="0" smtClean="0"/>
              <a:t>Date</a:t>
            </a:r>
          </a:p>
          <a:p>
            <a:endParaRPr lang="en-GB" sz="1400" dirty="0"/>
          </a:p>
          <a:p>
            <a:r>
              <a:rPr lang="en-GB" sz="1400" b="1" dirty="0" smtClean="0"/>
              <a:t>Presenter’s name</a:t>
            </a:r>
          </a:p>
          <a:p>
            <a:r>
              <a:rPr lang="en-GB" sz="1400" dirty="0" smtClean="0"/>
              <a:t>Presenter’s email address</a:t>
            </a:r>
            <a:endParaRPr lang="en-GB" sz="1400" dirty="0"/>
          </a:p>
        </p:txBody>
      </p:sp>
    </p:spTree>
    <p:extLst>
      <p:ext uri="{BB962C8B-B14F-4D97-AF65-F5344CB8AC3E}">
        <p14:creationId xmlns:p14="http://schemas.microsoft.com/office/powerpoint/2010/main" val="2503980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3082"/>
                </a:solidFill>
              </a:rPr>
              <a:t>Effectiveness of safeguarding arrangements</a:t>
            </a:r>
            <a:endParaRPr lang="en-GB" sz="3600" dirty="0"/>
          </a:p>
        </p:txBody>
      </p:sp>
      <p:sp>
        <p:nvSpPr>
          <p:cNvPr id="3" name="Content Placeholder 2"/>
          <p:cNvSpPr>
            <a:spLocks noGrp="1"/>
          </p:cNvSpPr>
          <p:nvPr>
            <p:ph idx="1"/>
          </p:nvPr>
        </p:nvSpPr>
        <p:spPr>
          <a:xfrm>
            <a:off x="899592" y="1600200"/>
            <a:ext cx="7427168" cy="4525963"/>
          </a:xfrm>
        </p:spPr>
        <p:txBody>
          <a:bodyPr>
            <a:normAutofit fontScale="85000" lnSpcReduction="10000"/>
          </a:bodyPr>
          <a:lstStyle/>
          <a:p>
            <a:pPr>
              <a:lnSpc>
                <a:spcPct val="150000"/>
              </a:lnSpc>
            </a:pPr>
            <a:r>
              <a:rPr lang="en-GB" sz="2000" i="1" dirty="0"/>
              <a:t>Children </a:t>
            </a:r>
            <a:r>
              <a:rPr lang="en-GB" sz="2000" i="1" dirty="0" smtClean="0"/>
              <a:t>and learners are </a:t>
            </a:r>
            <a:r>
              <a:rPr lang="en-GB" sz="2000" b="1" i="1" dirty="0" smtClean="0"/>
              <a:t>protected</a:t>
            </a:r>
            <a:r>
              <a:rPr lang="en-GB" sz="2000" i="1" dirty="0" smtClean="0"/>
              <a:t> and </a:t>
            </a:r>
            <a:r>
              <a:rPr lang="en-GB" sz="2000" b="1" i="1" dirty="0" smtClean="0"/>
              <a:t>feel safe</a:t>
            </a:r>
            <a:r>
              <a:rPr lang="en-GB" sz="2000" i="1" dirty="0" smtClean="0"/>
              <a:t>.</a:t>
            </a:r>
            <a:endParaRPr lang="en-GB" sz="2000" i="1" dirty="0"/>
          </a:p>
          <a:p>
            <a:pPr>
              <a:lnSpc>
                <a:spcPct val="150000"/>
              </a:lnSpc>
            </a:pPr>
            <a:endParaRPr lang="en-GB" sz="2000" i="1" dirty="0"/>
          </a:p>
          <a:p>
            <a:pPr>
              <a:lnSpc>
                <a:spcPct val="150000"/>
              </a:lnSpc>
            </a:pPr>
            <a:r>
              <a:rPr lang="en-GB" sz="2000" i="1" dirty="0"/>
              <a:t>Children and learners are protected and helped </a:t>
            </a:r>
            <a:r>
              <a:rPr lang="en-GB" sz="2000" b="1" i="1" dirty="0"/>
              <a:t>to keep themselves safe </a:t>
            </a:r>
            <a:r>
              <a:rPr lang="en-GB" sz="2000" i="1" dirty="0"/>
              <a:t>from bullying, homophobic behaviour, racism, sexism and other forms of discrimination. </a:t>
            </a:r>
            <a:endParaRPr lang="en-GB" sz="2000" i="1" dirty="0" smtClean="0"/>
          </a:p>
          <a:p>
            <a:pPr>
              <a:lnSpc>
                <a:spcPct val="150000"/>
              </a:lnSpc>
            </a:pPr>
            <a:endParaRPr lang="en-GB" sz="2000" i="1" dirty="0"/>
          </a:p>
          <a:p>
            <a:pPr>
              <a:lnSpc>
                <a:spcPct val="150000"/>
              </a:lnSpc>
            </a:pPr>
            <a:r>
              <a:rPr lang="en-GB" sz="2000" i="1" dirty="0" smtClean="0"/>
              <a:t>Staff </a:t>
            </a:r>
            <a:r>
              <a:rPr lang="en-GB" sz="2000" i="1" dirty="0"/>
              <a:t>and other adults working within the setting are clear about </a:t>
            </a:r>
            <a:r>
              <a:rPr lang="en-GB" sz="2000" b="1" i="1" dirty="0"/>
              <a:t>procedures where they are concerned </a:t>
            </a:r>
            <a:r>
              <a:rPr lang="en-GB" sz="2000" i="1" dirty="0"/>
              <a:t>about the safety of a child or learner. There is a named and designated lead who is enabled to play an effective role in </a:t>
            </a:r>
            <a:r>
              <a:rPr lang="en-GB" sz="2000" b="1" i="1" dirty="0"/>
              <a:t>pursuing concerns </a:t>
            </a:r>
            <a:r>
              <a:rPr lang="en-GB" sz="2000" i="1" dirty="0"/>
              <a:t>and protecting children and learners.</a:t>
            </a:r>
            <a:endParaRPr lang="en-GB" sz="2000" i="1" dirty="0" smtClean="0"/>
          </a:p>
        </p:txBody>
      </p:sp>
      <p:sp>
        <p:nvSpPr>
          <p:cNvPr id="6" name="TextBox 5"/>
          <p:cNvSpPr txBox="1"/>
          <p:nvPr/>
        </p:nvSpPr>
        <p:spPr>
          <a:xfrm>
            <a:off x="7929644" y="4941168"/>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11" name="TextBox 10"/>
          <p:cNvSpPr txBox="1"/>
          <p:nvPr/>
        </p:nvSpPr>
        <p:spPr>
          <a:xfrm>
            <a:off x="615187" y="1196752"/>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7" name="TextBox 6"/>
          <p:cNvSpPr txBox="1"/>
          <p:nvPr/>
        </p:nvSpPr>
        <p:spPr>
          <a:xfrm>
            <a:off x="5796136" y="1380549"/>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9" name="TextBox 8"/>
          <p:cNvSpPr txBox="1"/>
          <p:nvPr/>
        </p:nvSpPr>
        <p:spPr>
          <a:xfrm>
            <a:off x="611560" y="3688526"/>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8" name="TextBox 7"/>
          <p:cNvSpPr txBox="1"/>
          <p:nvPr/>
        </p:nvSpPr>
        <p:spPr>
          <a:xfrm>
            <a:off x="611560" y="2158095"/>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10" name="TextBox 9"/>
          <p:cNvSpPr txBox="1"/>
          <p:nvPr/>
        </p:nvSpPr>
        <p:spPr>
          <a:xfrm>
            <a:off x="2267744" y="2966508"/>
            <a:ext cx="458780" cy="1569660"/>
          </a:xfrm>
          <a:prstGeom prst="rect">
            <a:avLst/>
          </a:prstGeom>
          <a:noFill/>
        </p:spPr>
        <p:txBody>
          <a:bodyPr wrap="none" rtlCol="0">
            <a:spAutoFit/>
          </a:bodyPr>
          <a:lstStyle/>
          <a:p>
            <a:r>
              <a:rPr lang="en-GB" sz="9600" dirty="0" smtClean="0">
                <a:solidFill>
                  <a:schemeClr val="accent5"/>
                </a:solidFill>
              </a:rPr>
              <a:t>’</a:t>
            </a:r>
            <a:endParaRPr lang="en-GB" sz="9600" dirty="0">
              <a:solidFill>
                <a:schemeClr val="accent5"/>
              </a:solidFill>
            </a:endParaRPr>
          </a:p>
        </p:txBody>
      </p:sp>
      <p:sp>
        <p:nvSpPr>
          <p:cNvPr id="12" name="TextBox 11"/>
          <p:cNvSpPr txBox="1"/>
          <p:nvPr/>
        </p:nvSpPr>
        <p:spPr>
          <a:xfrm>
            <a:off x="467544" y="6093296"/>
            <a:ext cx="4824536" cy="400110"/>
          </a:xfrm>
          <a:prstGeom prst="rect">
            <a:avLst/>
          </a:prstGeom>
          <a:noFill/>
        </p:spPr>
        <p:txBody>
          <a:bodyPr wrap="square" rtlCol="0">
            <a:spAutoFit/>
          </a:bodyPr>
          <a:lstStyle/>
          <a:p>
            <a:r>
              <a:rPr lang="en-GB" sz="1000" i="1" dirty="0" smtClean="0">
                <a:solidFill>
                  <a:srgbClr val="003082"/>
                </a:solidFill>
              </a:rPr>
              <a:t>Inspecting </a:t>
            </a:r>
            <a:r>
              <a:rPr lang="en-GB" sz="1000" i="1" dirty="0">
                <a:solidFill>
                  <a:srgbClr val="003082"/>
                </a:solidFill>
              </a:rPr>
              <a:t>safeguarding in early years, education and skills </a:t>
            </a:r>
            <a:r>
              <a:rPr lang="en-GB" sz="1000" i="1" dirty="0" smtClean="0">
                <a:solidFill>
                  <a:srgbClr val="003082"/>
                </a:solidFill>
              </a:rPr>
              <a:t>settings</a:t>
            </a:r>
            <a:endParaRPr lang="en-GB" sz="1000" dirty="0">
              <a:solidFill>
                <a:srgbClr val="003082"/>
              </a:solidFill>
            </a:endParaRPr>
          </a:p>
          <a:p>
            <a:r>
              <a:rPr lang="en-GB" sz="1000" b="1" dirty="0" smtClean="0">
                <a:solidFill>
                  <a:srgbClr val="003082"/>
                </a:solidFill>
              </a:rPr>
              <a:t>Ofsted</a:t>
            </a:r>
            <a:r>
              <a:rPr lang="en-GB" sz="1000" dirty="0" smtClean="0">
                <a:solidFill>
                  <a:srgbClr val="003082"/>
                </a:solidFill>
              </a:rPr>
              <a:t>, September 2016</a:t>
            </a:r>
            <a:endParaRPr lang="en-GB" sz="1000" dirty="0"/>
          </a:p>
        </p:txBody>
      </p:sp>
    </p:spTree>
    <p:extLst>
      <p:ext uri="{BB962C8B-B14F-4D97-AF65-F5344CB8AC3E}">
        <p14:creationId xmlns:p14="http://schemas.microsoft.com/office/powerpoint/2010/main" val="1098043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082"/>
                </a:solidFill>
              </a:rPr>
              <a:t>Effectiveness of safeguarding </a:t>
            </a:r>
            <a:r>
              <a:rPr lang="en-GB" dirty="0" smtClean="0">
                <a:solidFill>
                  <a:srgbClr val="003082"/>
                </a:solidFill>
              </a:rPr>
              <a:t>arrangements</a:t>
            </a:r>
            <a:endParaRPr lang="en-GB" dirty="0"/>
          </a:p>
        </p:txBody>
      </p:sp>
      <p:sp>
        <p:nvSpPr>
          <p:cNvPr id="3" name="Content Placeholder 2"/>
          <p:cNvSpPr>
            <a:spLocks noGrp="1"/>
          </p:cNvSpPr>
          <p:nvPr>
            <p:ph idx="1"/>
          </p:nvPr>
        </p:nvSpPr>
        <p:spPr/>
        <p:txBody>
          <a:bodyPr>
            <a:normAutofit/>
          </a:bodyPr>
          <a:lstStyle/>
          <a:p>
            <a:r>
              <a:rPr lang="en-GB" dirty="0"/>
              <a:t>All areas of school are considered</a:t>
            </a:r>
          </a:p>
          <a:p>
            <a:endParaRPr lang="en-GB" dirty="0"/>
          </a:p>
          <a:p>
            <a:pPr marL="457200" indent="-457200">
              <a:buFont typeface="Wingdings" panose="05000000000000000000" pitchFamily="2" charset="2"/>
              <a:buChar char="§"/>
            </a:pPr>
            <a:r>
              <a:rPr lang="en-GB" dirty="0"/>
              <a:t>Pupils</a:t>
            </a:r>
          </a:p>
          <a:p>
            <a:pPr marL="457200" indent="-457200">
              <a:buFont typeface="Wingdings" panose="05000000000000000000" pitchFamily="2" charset="2"/>
              <a:buChar char="§"/>
            </a:pPr>
            <a:r>
              <a:rPr lang="en-GB" dirty="0"/>
              <a:t>Staff </a:t>
            </a:r>
          </a:p>
          <a:p>
            <a:pPr marL="457200" indent="-457200">
              <a:buFont typeface="Wingdings" panose="05000000000000000000" pitchFamily="2" charset="2"/>
              <a:buChar char="§"/>
            </a:pPr>
            <a:r>
              <a:rPr lang="en-GB" dirty="0"/>
              <a:t>Wider school community</a:t>
            </a:r>
          </a:p>
          <a:p>
            <a:pPr marL="457200" indent="-457200">
              <a:buFont typeface="Wingdings" panose="05000000000000000000" pitchFamily="2" charset="2"/>
              <a:buChar char="§"/>
            </a:pPr>
            <a:r>
              <a:rPr lang="en-GB" dirty="0"/>
              <a:t>Governors</a:t>
            </a:r>
          </a:p>
          <a:p>
            <a:pPr marL="457200" indent="-457200">
              <a:buFont typeface="Wingdings" panose="05000000000000000000" pitchFamily="2" charset="2"/>
              <a:buChar char="§"/>
            </a:pPr>
            <a:r>
              <a:rPr lang="en-GB" dirty="0"/>
              <a:t>Parents and </a:t>
            </a:r>
            <a:r>
              <a:rPr lang="en-GB" dirty="0" smtClean="0"/>
              <a:t>carers</a:t>
            </a:r>
            <a:endParaRPr lang="en-GB" dirty="0"/>
          </a:p>
        </p:txBody>
      </p:sp>
    </p:spTree>
    <p:extLst>
      <p:ext uri="{BB962C8B-B14F-4D97-AF65-F5344CB8AC3E}">
        <p14:creationId xmlns:p14="http://schemas.microsoft.com/office/powerpoint/2010/main" val="99227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800" dirty="0" smtClean="0"/>
              <a:t/>
            </a:r>
            <a:br>
              <a:rPr lang="en-GB" sz="1800" dirty="0" smtClean="0"/>
            </a:br>
            <a:r>
              <a:rPr lang="en-GB" dirty="0" smtClean="0"/>
              <a:t>Online safety outside school</a:t>
            </a:r>
            <a:endParaRPr lang="en-GB" dirty="0"/>
          </a:p>
        </p:txBody>
      </p:sp>
    </p:spTree>
    <p:extLst>
      <p:ext uri="{BB962C8B-B14F-4D97-AF65-F5344CB8AC3E}">
        <p14:creationId xmlns:p14="http://schemas.microsoft.com/office/powerpoint/2010/main" val="241404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issues outside school? </a:t>
            </a:r>
            <a:endParaRPr lang="en-GB" dirty="0"/>
          </a:p>
        </p:txBody>
      </p:sp>
      <p:sp>
        <p:nvSpPr>
          <p:cNvPr id="4" name="TextBox 3"/>
          <p:cNvSpPr txBox="1"/>
          <p:nvPr/>
        </p:nvSpPr>
        <p:spPr>
          <a:xfrm>
            <a:off x="5004048" y="1196752"/>
            <a:ext cx="3528392" cy="1015663"/>
          </a:xfrm>
          <a:prstGeom prst="rect">
            <a:avLst/>
          </a:prstGeom>
          <a:noFill/>
        </p:spPr>
        <p:txBody>
          <a:bodyPr wrap="square" rtlCol="0">
            <a:spAutoFit/>
          </a:bodyPr>
          <a:lstStyle/>
          <a:p>
            <a:pPr algn="ctr"/>
            <a:r>
              <a:rPr lang="en-GB" sz="6000" dirty="0">
                <a:solidFill>
                  <a:srgbClr val="003082"/>
                </a:solidFill>
              </a:rPr>
              <a:t>g</a:t>
            </a:r>
            <a:r>
              <a:rPr lang="en-GB" sz="6000" dirty="0" smtClean="0">
                <a:solidFill>
                  <a:srgbClr val="003082"/>
                </a:solidFill>
              </a:rPr>
              <a:t>aming</a:t>
            </a:r>
            <a:endParaRPr lang="en-GB" sz="6000" dirty="0">
              <a:solidFill>
                <a:srgbClr val="003082"/>
              </a:solidFill>
            </a:endParaRPr>
          </a:p>
        </p:txBody>
      </p:sp>
      <p:sp>
        <p:nvSpPr>
          <p:cNvPr id="5" name="TextBox 4"/>
          <p:cNvSpPr txBox="1"/>
          <p:nvPr/>
        </p:nvSpPr>
        <p:spPr>
          <a:xfrm>
            <a:off x="288907" y="2405220"/>
            <a:ext cx="8676550" cy="1015663"/>
          </a:xfrm>
          <a:prstGeom prst="rect">
            <a:avLst/>
          </a:prstGeom>
          <a:noFill/>
        </p:spPr>
        <p:txBody>
          <a:bodyPr wrap="square" rtlCol="0">
            <a:spAutoFit/>
          </a:bodyPr>
          <a:lstStyle/>
          <a:p>
            <a:pPr algn="ctr"/>
            <a:r>
              <a:rPr lang="en-GB" sz="6000" dirty="0">
                <a:solidFill>
                  <a:srgbClr val="003082"/>
                </a:solidFill>
              </a:rPr>
              <a:t>s</a:t>
            </a:r>
            <a:r>
              <a:rPr lang="en-GB" sz="6000" dirty="0" smtClean="0">
                <a:solidFill>
                  <a:srgbClr val="003082"/>
                </a:solidFill>
              </a:rPr>
              <a:t>ocial </a:t>
            </a:r>
            <a:r>
              <a:rPr lang="en-GB" sz="6000" dirty="0">
                <a:solidFill>
                  <a:srgbClr val="003082"/>
                </a:solidFill>
              </a:rPr>
              <a:t>media/networking</a:t>
            </a:r>
          </a:p>
        </p:txBody>
      </p:sp>
      <p:sp>
        <p:nvSpPr>
          <p:cNvPr id="6" name="TextBox 5"/>
          <p:cNvSpPr txBox="1"/>
          <p:nvPr/>
        </p:nvSpPr>
        <p:spPr>
          <a:xfrm>
            <a:off x="467544" y="1490286"/>
            <a:ext cx="3528392" cy="1015663"/>
          </a:xfrm>
          <a:prstGeom prst="rect">
            <a:avLst/>
          </a:prstGeom>
          <a:noFill/>
        </p:spPr>
        <p:txBody>
          <a:bodyPr wrap="square" rtlCol="0">
            <a:spAutoFit/>
          </a:bodyPr>
          <a:lstStyle/>
          <a:p>
            <a:pPr algn="ctr"/>
            <a:r>
              <a:rPr lang="en-GB" sz="6000" dirty="0">
                <a:solidFill>
                  <a:srgbClr val="003082"/>
                </a:solidFill>
              </a:rPr>
              <a:t>t</a:t>
            </a:r>
            <a:r>
              <a:rPr lang="en-GB" sz="6000" dirty="0" smtClean="0">
                <a:solidFill>
                  <a:srgbClr val="003082"/>
                </a:solidFill>
              </a:rPr>
              <a:t>ablets</a:t>
            </a:r>
            <a:endParaRPr lang="en-GB" sz="6000" dirty="0">
              <a:solidFill>
                <a:srgbClr val="003082"/>
              </a:solidFill>
            </a:endParaRPr>
          </a:p>
        </p:txBody>
      </p:sp>
      <p:sp>
        <p:nvSpPr>
          <p:cNvPr id="7" name="TextBox 6"/>
          <p:cNvSpPr txBox="1"/>
          <p:nvPr/>
        </p:nvSpPr>
        <p:spPr>
          <a:xfrm>
            <a:off x="2915816" y="3501008"/>
            <a:ext cx="5616624" cy="1015663"/>
          </a:xfrm>
          <a:prstGeom prst="rect">
            <a:avLst/>
          </a:prstGeom>
          <a:noFill/>
        </p:spPr>
        <p:txBody>
          <a:bodyPr wrap="square" rtlCol="0">
            <a:spAutoFit/>
          </a:bodyPr>
          <a:lstStyle/>
          <a:p>
            <a:pPr algn="ctr"/>
            <a:r>
              <a:rPr lang="en-GB" sz="6000" dirty="0">
                <a:solidFill>
                  <a:srgbClr val="003082"/>
                </a:solidFill>
              </a:rPr>
              <a:t>m</a:t>
            </a:r>
            <a:r>
              <a:rPr lang="en-GB" sz="6000" dirty="0" smtClean="0">
                <a:solidFill>
                  <a:srgbClr val="003082"/>
                </a:solidFill>
              </a:rPr>
              <a:t>obile phones</a:t>
            </a:r>
            <a:endParaRPr lang="en-GB" sz="6000" dirty="0">
              <a:solidFill>
                <a:srgbClr val="003082"/>
              </a:solidFill>
            </a:endParaRPr>
          </a:p>
        </p:txBody>
      </p:sp>
      <p:sp>
        <p:nvSpPr>
          <p:cNvPr id="8" name="TextBox 7"/>
          <p:cNvSpPr txBox="1"/>
          <p:nvPr/>
        </p:nvSpPr>
        <p:spPr>
          <a:xfrm>
            <a:off x="323528" y="4573577"/>
            <a:ext cx="5760640" cy="1015663"/>
          </a:xfrm>
          <a:prstGeom prst="rect">
            <a:avLst/>
          </a:prstGeom>
          <a:noFill/>
        </p:spPr>
        <p:txBody>
          <a:bodyPr wrap="square" rtlCol="0">
            <a:spAutoFit/>
          </a:bodyPr>
          <a:lstStyle/>
          <a:p>
            <a:pPr algn="ctr"/>
            <a:r>
              <a:rPr lang="en-GB" sz="6000" dirty="0">
                <a:solidFill>
                  <a:srgbClr val="003082"/>
                </a:solidFill>
              </a:rPr>
              <a:t>c</a:t>
            </a:r>
            <a:r>
              <a:rPr lang="en-GB" sz="6000" dirty="0" smtClean="0">
                <a:solidFill>
                  <a:srgbClr val="003082"/>
                </a:solidFill>
              </a:rPr>
              <a:t>ontent</a:t>
            </a:r>
            <a:endParaRPr lang="en-GB" sz="6000" dirty="0">
              <a:solidFill>
                <a:srgbClr val="003082"/>
              </a:solidFill>
            </a:endParaRPr>
          </a:p>
        </p:txBody>
      </p:sp>
      <p:sp>
        <p:nvSpPr>
          <p:cNvPr id="9" name="TextBox 8"/>
          <p:cNvSpPr txBox="1"/>
          <p:nvPr/>
        </p:nvSpPr>
        <p:spPr>
          <a:xfrm>
            <a:off x="3707904" y="5589240"/>
            <a:ext cx="3528392" cy="1015663"/>
          </a:xfrm>
          <a:prstGeom prst="rect">
            <a:avLst/>
          </a:prstGeom>
          <a:noFill/>
        </p:spPr>
        <p:txBody>
          <a:bodyPr wrap="square" rtlCol="0">
            <a:spAutoFit/>
          </a:bodyPr>
          <a:lstStyle/>
          <a:p>
            <a:pPr algn="ctr"/>
            <a:r>
              <a:rPr lang="en-GB" sz="6000" dirty="0">
                <a:solidFill>
                  <a:srgbClr val="003082"/>
                </a:solidFill>
              </a:rPr>
              <a:t>c</a:t>
            </a:r>
            <a:r>
              <a:rPr lang="en-GB" sz="6000" dirty="0" smtClean="0">
                <a:solidFill>
                  <a:srgbClr val="003082"/>
                </a:solidFill>
              </a:rPr>
              <a:t>ontact</a:t>
            </a:r>
            <a:endParaRPr lang="en-GB" sz="6000" dirty="0">
              <a:solidFill>
                <a:srgbClr val="003082"/>
              </a:solidFill>
            </a:endParaRPr>
          </a:p>
        </p:txBody>
      </p:sp>
    </p:spTree>
    <p:extLst>
      <p:ext uri="{BB962C8B-B14F-4D97-AF65-F5344CB8AC3E}">
        <p14:creationId xmlns:p14="http://schemas.microsoft.com/office/powerpoint/2010/main" val="37531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7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7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8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3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1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media/networking</a:t>
            </a:r>
            <a:endParaRPr lang="en-GB" dirty="0"/>
          </a:p>
        </p:txBody>
      </p:sp>
      <p:pic>
        <p:nvPicPr>
          <p:cNvPr id="4" name="Content Placeholder 3"/>
          <p:cNvPicPr>
            <a:picLocks noGrp="1" noChangeAspect="1"/>
          </p:cNvPicPr>
          <p:nvPr>
            <p:ph idx="1"/>
          </p:nvPr>
        </p:nvPicPr>
        <p:blipFill>
          <a:blip r:embed="rId3"/>
          <a:stretch>
            <a:fillRect/>
          </a:stretch>
        </p:blipFill>
        <p:spPr>
          <a:xfrm>
            <a:off x="2971731" y="3987012"/>
            <a:ext cx="1188232" cy="1188232"/>
          </a:xfrm>
          <a:prstGeom prst="rect">
            <a:avLst/>
          </a:prstGeom>
        </p:spPr>
      </p:pic>
      <p:pic>
        <p:nvPicPr>
          <p:cNvPr id="6" name="Picture 5"/>
          <p:cNvPicPr>
            <a:picLocks noChangeAspect="1"/>
          </p:cNvPicPr>
          <p:nvPr/>
        </p:nvPicPr>
        <p:blipFill>
          <a:blip r:embed="rId4"/>
          <a:stretch>
            <a:fillRect/>
          </a:stretch>
        </p:blipFill>
        <p:spPr>
          <a:xfrm>
            <a:off x="2845767" y="1607278"/>
            <a:ext cx="1440160" cy="1440160"/>
          </a:xfrm>
          <a:prstGeom prst="rect">
            <a:avLst/>
          </a:prstGeom>
        </p:spPr>
      </p:pic>
      <p:pic>
        <p:nvPicPr>
          <p:cNvPr id="8" name="Picture 7"/>
          <p:cNvPicPr>
            <a:picLocks noChangeAspect="1"/>
          </p:cNvPicPr>
          <p:nvPr/>
        </p:nvPicPr>
        <p:blipFill>
          <a:blip r:embed="rId5"/>
          <a:stretch>
            <a:fillRect/>
          </a:stretch>
        </p:blipFill>
        <p:spPr>
          <a:xfrm>
            <a:off x="4875968" y="1695222"/>
            <a:ext cx="1264272" cy="1264272"/>
          </a:xfrm>
          <a:prstGeom prst="rect">
            <a:avLst/>
          </a:prstGeom>
        </p:spPr>
      </p:pic>
      <p:pic>
        <p:nvPicPr>
          <p:cNvPr id="9" name="Picture 8"/>
          <p:cNvPicPr>
            <a:picLocks noChangeAspect="1"/>
          </p:cNvPicPr>
          <p:nvPr/>
        </p:nvPicPr>
        <p:blipFill>
          <a:blip r:embed="rId6"/>
          <a:stretch>
            <a:fillRect/>
          </a:stretch>
        </p:blipFill>
        <p:spPr>
          <a:xfrm>
            <a:off x="4932040" y="4005064"/>
            <a:ext cx="1152128" cy="1152128"/>
          </a:xfrm>
          <a:prstGeom prst="rect">
            <a:avLst/>
          </a:prstGeom>
        </p:spPr>
      </p:pic>
      <p:pic>
        <p:nvPicPr>
          <p:cNvPr id="12" name="Picture 11"/>
          <p:cNvPicPr>
            <a:picLocks noChangeAspect="1"/>
          </p:cNvPicPr>
          <p:nvPr/>
        </p:nvPicPr>
        <p:blipFill rotWithShape="1">
          <a:blip r:embed="rId7"/>
          <a:srcRect l="25831" t="21859" r="26863" b="21391"/>
          <a:stretch/>
        </p:blipFill>
        <p:spPr>
          <a:xfrm>
            <a:off x="988687" y="1676185"/>
            <a:ext cx="1264272" cy="1264272"/>
          </a:xfrm>
          <a:prstGeom prst="rect">
            <a:avLst/>
          </a:prstGeom>
        </p:spPr>
      </p:pic>
      <p:pic>
        <p:nvPicPr>
          <p:cNvPr id="13" name="Picture 12"/>
          <p:cNvPicPr>
            <a:picLocks noChangeAspect="1"/>
          </p:cNvPicPr>
          <p:nvPr/>
        </p:nvPicPr>
        <p:blipFill>
          <a:blip r:embed="rId8"/>
          <a:stretch>
            <a:fillRect/>
          </a:stretch>
        </p:blipFill>
        <p:spPr>
          <a:xfrm>
            <a:off x="940155" y="3888402"/>
            <a:ext cx="1419243" cy="1385452"/>
          </a:xfrm>
          <a:prstGeom prst="rect">
            <a:avLst/>
          </a:prstGeom>
        </p:spPr>
      </p:pic>
      <p:pic>
        <p:nvPicPr>
          <p:cNvPr id="15" name="Picture 14"/>
          <p:cNvPicPr>
            <a:picLocks noChangeAspect="1"/>
          </p:cNvPicPr>
          <p:nvPr/>
        </p:nvPicPr>
        <p:blipFill rotWithShape="1">
          <a:blip r:embed="rId9"/>
          <a:srcRect l="21324" t="7134" r="21324" b="7134"/>
          <a:stretch/>
        </p:blipFill>
        <p:spPr>
          <a:xfrm>
            <a:off x="6812038" y="1683198"/>
            <a:ext cx="1250246" cy="1250246"/>
          </a:xfrm>
          <a:prstGeom prst="rect">
            <a:avLst/>
          </a:prstGeom>
        </p:spPr>
      </p:pic>
      <p:pic>
        <p:nvPicPr>
          <p:cNvPr id="18" name="Picture 17"/>
          <p:cNvPicPr>
            <a:picLocks noChangeAspect="1"/>
          </p:cNvPicPr>
          <p:nvPr/>
        </p:nvPicPr>
        <p:blipFill>
          <a:blip r:embed="rId10"/>
          <a:stretch>
            <a:fillRect/>
          </a:stretch>
        </p:blipFill>
        <p:spPr>
          <a:xfrm>
            <a:off x="6795960" y="3970666"/>
            <a:ext cx="1220924" cy="1220924"/>
          </a:xfrm>
          <a:prstGeom prst="rect">
            <a:avLst/>
          </a:prstGeom>
        </p:spPr>
      </p:pic>
    </p:spTree>
    <p:extLst>
      <p:ext uri="{BB962C8B-B14F-4D97-AF65-F5344CB8AC3E}">
        <p14:creationId xmlns:p14="http://schemas.microsoft.com/office/powerpoint/2010/main" val="1450835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 advice – </a:t>
            </a:r>
            <a:r>
              <a:rPr lang="en-GB" i="1" dirty="0"/>
              <a:t>NSPCC Net </a:t>
            </a:r>
            <a:r>
              <a:rPr lang="en-GB" i="1" dirty="0" smtClean="0"/>
              <a:t>Aware</a:t>
            </a:r>
            <a:endParaRPr lang="en-GB" i="1" dirty="0"/>
          </a:p>
        </p:txBody>
      </p:sp>
      <p:sp>
        <p:nvSpPr>
          <p:cNvPr id="3" name="Content Placeholder 2"/>
          <p:cNvSpPr>
            <a:spLocks noGrp="1"/>
          </p:cNvSpPr>
          <p:nvPr>
            <p:ph idx="1"/>
          </p:nvPr>
        </p:nvSpPr>
        <p:spPr/>
        <p:txBody>
          <a:bodyPr/>
          <a:lstStyle/>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
            </a:endParaRPr>
          </a:p>
          <a:p>
            <a:r>
              <a:rPr lang="en-GB" dirty="0" smtClean="0">
                <a:hlinkClick r:id=""/>
              </a:rPr>
              <a:t>https</a:t>
            </a:r>
            <a:r>
              <a:rPr lang="en-GB" dirty="0">
                <a:hlinkClick r:id="rId3"/>
              </a:rPr>
              <a:t>://www.net-aware.org.uk</a:t>
            </a:r>
            <a:r>
              <a:rPr lang="en-GB" dirty="0" smtClean="0">
                <a:hlinkClick r:id="rId3"/>
              </a:rPr>
              <a:t>/</a:t>
            </a:r>
            <a:r>
              <a:rPr lang="en-GB" dirty="0" smtClean="0"/>
              <a:t> </a:t>
            </a:r>
            <a:endParaRPr lang="en-GB"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218013"/>
            <a:ext cx="4659462" cy="352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217612"/>
            <a:ext cx="749776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217612"/>
            <a:ext cx="16668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8848" y="604836"/>
            <a:ext cx="4353036"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441" y="1279524"/>
            <a:ext cx="6392863"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598" y="1888981"/>
            <a:ext cx="7569821" cy="351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7984" y="1275105"/>
            <a:ext cx="635476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385" y="1217612"/>
            <a:ext cx="4392488" cy="33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7704" y="1855785"/>
            <a:ext cx="3886834" cy="315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392348"/>
            <a:ext cx="3919290" cy="319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500"/>
                                        <p:tgtEl>
                                          <p:spTgt spid="4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5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fade">
                                      <p:cBhvr>
                                        <p:cTn id="42" dur="500"/>
                                        <p:tgtEl>
                                          <p:spTgt spid="41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3"/>
                                        </p:tgtEl>
                                        <p:attrNameLst>
                                          <p:attrName>style.visibility</p:attrName>
                                        </p:attrNameLst>
                                      </p:cBhvr>
                                      <p:to>
                                        <p:strVal val="visible"/>
                                      </p:to>
                                    </p:set>
                                    <p:animEffect transition="in" filter="fade">
                                      <p:cBhvr>
                                        <p:cTn id="4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a:t>
            </a:r>
            <a:r>
              <a:rPr lang="en-GB" dirty="0"/>
              <a:t>media/networking</a:t>
            </a:r>
          </a:p>
        </p:txBody>
      </p:sp>
      <p:sp>
        <p:nvSpPr>
          <p:cNvPr id="4" name="TextBox 3"/>
          <p:cNvSpPr txBox="1"/>
          <p:nvPr/>
        </p:nvSpPr>
        <p:spPr>
          <a:xfrm>
            <a:off x="0" y="1417638"/>
            <a:ext cx="4680520" cy="1200329"/>
          </a:xfrm>
          <a:prstGeom prst="rect">
            <a:avLst/>
          </a:prstGeom>
          <a:noFill/>
        </p:spPr>
        <p:txBody>
          <a:bodyPr wrap="square" rtlCol="0">
            <a:spAutoFit/>
          </a:bodyPr>
          <a:lstStyle/>
          <a:p>
            <a:pPr algn="ctr"/>
            <a:r>
              <a:rPr lang="en-GB" sz="3600" i="1" dirty="0" smtClean="0">
                <a:solidFill>
                  <a:srgbClr val="003082"/>
                </a:solidFill>
              </a:rPr>
              <a:t>Make it </a:t>
            </a:r>
            <a:br>
              <a:rPr lang="en-GB" sz="3600" i="1" dirty="0" smtClean="0">
                <a:solidFill>
                  <a:srgbClr val="003082"/>
                </a:solidFill>
              </a:rPr>
            </a:br>
            <a:r>
              <a:rPr lang="en-GB" sz="3600" i="1" dirty="0" smtClean="0">
                <a:solidFill>
                  <a:srgbClr val="003082"/>
                </a:solidFill>
              </a:rPr>
              <a:t>age-appropriate</a:t>
            </a:r>
            <a:endParaRPr lang="en-GB" sz="3600" dirty="0"/>
          </a:p>
        </p:txBody>
      </p:sp>
      <p:sp>
        <p:nvSpPr>
          <p:cNvPr id="5" name="TextBox 4"/>
          <p:cNvSpPr txBox="1"/>
          <p:nvPr/>
        </p:nvSpPr>
        <p:spPr>
          <a:xfrm>
            <a:off x="2807269" y="4869160"/>
            <a:ext cx="4225230" cy="1200329"/>
          </a:xfrm>
          <a:prstGeom prst="rect">
            <a:avLst/>
          </a:prstGeom>
          <a:noFill/>
        </p:spPr>
        <p:txBody>
          <a:bodyPr wrap="square" rtlCol="0">
            <a:spAutoFit/>
          </a:bodyPr>
          <a:lstStyle/>
          <a:p>
            <a:pPr algn="ctr"/>
            <a:r>
              <a:rPr lang="en-GB" sz="3600" i="1" dirty="0" smtClean="0">
                <a:solidFill>
                  <a:srgbClr val="003082"/>
                </a:solidFill>
              </a:rPr>
              <a:t>Restrict privacy settings</a:t>
            </a:r>
            <a:endParaRPr lang="en-GB" sz="3600" dirty="0"/>
          </a:p>
        </p:txBody>
      </p:sp>
      <p:sp>
        <p:nvSpPr>
          <p:cNvPr id="6" name="TextBox 5"/>
          <p:cNvSpPr txBox="1"/>
          <p:nvPr/>
        </p:nvSpPr>
        <p:spPr>
          <a:xfrm>
            <a:off x="831249" y="3242452"/>
            <a:ext cx="3486150" cy="1200329"/>
          </a:xfrm>
          <a:prstGeom prst="rect">
            <a:avLst/>
          </a:prstGeom>
          <a:noFill/>
        </p:spPr>
        <p:txBody>
          <a:bodyPr wrap="square" rtlCol="0">
            <a:spAutoFit/>
          </a:bodyPr>
          <a:lstStyle/>
          <a:p>
            <a:pPr algn="ctr"/>
            <a:r>
              <a:rPr lang="en-GB" sz="3600" i="1" dirty="0" smtClean="0">
                <a:solidFill>
                  <a:srgbClr val="003082"/>
                </a:solidFill>
              </a:rPr>
              <a:t>Be you child’s ‘friend’</a:t>
            </a:r>
            <a:endParaRPr lang="en-GB" sz="3600" dirty="0"/>
          </a:p>
        </p:txBody>
      </p:sp>
      <p:sp>
        <p:nvSpPr>
          <p:cNvPr id="7" name="TextBox 6"/>
          <p:cNvSpPr txBox="1"/>
          <p:nvPr/>
        </p:nvSpPr>
        <p:spPr>
          <a:xfrm>
            <a:off x="5148064" y="3212976"/>
            <a:ext cx="2880320" cy="1200329"/>
          </a:xfrm>
          <a:prstGeom prst="rect">
            <a:avLst/>
          </a:prstGeom>
          <a:noFill/>
        </p:spPr>
        <p:txBody>
          <a:bodyPr wrap="square" rtlCol="0">
            <a:spAutoFit/>
          </a:bodyPr>
          <a:lstStyle/>
          <a:p>
            <a:pPr algn="ctr"/>
            <a:r>
              <a:rPr lang="en-GB" sz="3600" i="1" dirty="0" smtClean="0">
                <a:solidFill>
                  <a:srgbClr val="003082"/>
                </a:solidFill>
              </a:rPr>
              <a:t>Check links to games</a:t>
            </a:r>
            <a:endParaRPr lang="en-GB" sz="3600" dirty="0"/>
          </a:p>
        </p:txBody>
      </p:sp>
      <p:sp>
        <p:nvSpPr>
          <p:cNvPr id="8" name="TextBox 7"/>
          <p:cNvSpPr txBox="1"/>
          <p:nvPr/>
        </p:nvSpPr>
        <p:spPr>
          <a:xfrm>
            <a:off x="4572000" y="1696287"/>
            <a:ext cx="3744416" cy="1200329"/>
          </a:xfrm>
          <a:prstGeom prst="rect">
            <a:avLst/>
          </a:prstGeom>
          <a:noFill/>
        </p:spPr>
        <p:txBody>
          <a:bodyPr wrap="square" rtlCol="0">
            <a:spAutoFit/>
          </a:bodyPr>
          <a:lstStyle/>
          <a:p>
            <a:pPr algn="ctr"/>
            <a:r>
              <a:rPr lang="en-GB" sz="3600" i="1" dirty="0" smtClean="0">
                <a:solidFill>
                  <a:srgbClr val="003082"/>
                </a:solidFill>
              </a:rPr>
              <a:t>Check for more help – </a:t>
            </a:r>
            <a:r>
              <a:rPr lang="en-GB" sz="3600" b="1" i="1" dirty="0" smtClean="0">
                <a:solidFill>
                  <a:srgbClr val="003082"/>
                </a:solidFill>
              </a:rPr>
              <a:t>regularly</a:t>
            </a:r>
            <a:endParaRPr lang="en-GB" sz="3600" b="1" dirty="0"/>
          </a:p>
        </p:txBody>
      </p:sp>
    </p:spTree>
    <p:extLst>
      <p:ext uri="{BB962C8B-B14F-4D97-AF65-F5344CB8AC3E}">
        <p14:creationId xmlns:p14="http://schemas.microsoft.com/office/powerpoint/2010/main" val="38756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Gaming - PEGI</a:t>
            </a:r>
            <a:endParaRPr lang="en-GB" dirty="0"/>
          </a:p>
        </p:txBody>
      </p:sp>
      <p:pic>
        <p:nvPicPr>
          <p:cNvPr id="10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629" y="3641715"/>
            <a:ext cx="1880471" cy="188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050" y="1499471"/>
            <a:ext cx="1880471" cy="188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31" y="1499471"/>
            <a:ext cx="1889770" cy="188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50" y="3662284"/>
            <a:ext cx="1888866" cy="18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1049" y="3641715"/>
            <a:ext cx="1880471" cy="18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6427" y="1484205"/>
            <a:ext cx="1880471" cy="18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629" y="1484205"/>
            <a:ext cx="1872113" cy="18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6145" y="3650110"/>
            <a:ext cx="1872113" cy="188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8746" y="507310"/>
            <a:ext cx="571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7660" y="507311"/>
            <a:ext cx="571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7060" y="507311"/>
            <a:ext cx="571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1129" y="507309"/>
            <a:ext cx="571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48264" y="507311"/>
            <a:ext cx="571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8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500"/>
                                        <p:tgtEl>
                                          <p:spTgt spid="10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5"/>
                                        </p:tgtEl>
                                        <p:attrNameLst>
                                          <p:attrName>style.visibility</p:attrName>
                                        </p:attrNameLst>
                                      </p:cBhvr>
                                      <p:to>
                                        <p:strVal val="visible"/>
                                      </p:to>
                                    </p:set>
                                    <p:animEffect transition="in" filter="fade">
                                      <p:cBhvr>
                                        <p:cTn id="12" dur="500"/>
                                        <p:tgtEl>
                                          <p:spTgt spid="10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9"/>
                                        </p:tgtEl>
                                        <p:attrNameLst>
                                          <p:attrName>style.visibility</p:attrName>
                                        </p:attrNameLst>
                                      </p:cBhvr>
                                      <p:to>
                                        <p:strVal val="visible"/>
                                      </p:to>
                                    </p:set>
                                    <p:animEffect transition="in" filter="fade">
                                      <p:cBhvr>
                                        <p:cTn id="17" dur="500"/>
                                        <p:tgtEl>
                                          <p:spTgt spid="10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fade">
                                      <p:cBhvr>
                                        <p:cTn id="22" dur="500"/>
                                        <p:tgtEl>
                                          <p:spTgt spid="1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7"/>
                                        </p:tgtEl>
                                        <p:attrNameLst>
                                          <p:attrName>style.visibility</p:attrName>
                                        </p:attrNameLst>
                                      </p:cBhvr>
                                      <p:to>
                                        <p:strVal val="visible"/>
                                      </p:to>
                                    </p:set>
                                    <p:animEffect transition="in" filter="fade">
                                      <p:cBhvr>
                                        <p:cTn id="27" dur="500"/>
                                        <p:tgtEl>
                                          <p:spTgt spid="10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8"/>
                                        </p:tgtEl>
                                        <p:attrNameLst>
                                          <p:attrName>style.visibility</p:attrName>
                                        </p:attrNameLst>
                                      </p:cBhvr>
                                      <p:to>
                                        <p:strVal val="visible"/>
                                      </p:to>
                                    </p:set>
                                    <p:animEffect transition="in" filter="fade">
                                      <p:cBhvr>
                                        <p:cTn id="32" dur="500"/>
                                        <p:tgtEl>
                                          <p:spTgt spid="10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1"/>
                                        </p:tgtEl>
                                        <p:attrNameLst>
                                          <p:attrName>style.visibility</p:attrName>
                                        </p:attrNameLst>
                                      </p:cBhvr>
                                      <p:to>
                                        <p:strVal val="visible"/>
                                      </p:to>
                                    </p:set>
                                    <p:animEffect transition="in" filter="fade">
                                      <p:cBhvr>
                                        <p:cTn id="37" dur="500"/>
                                        <p:tgtEl>
                                          <p:spTgt spid="10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4"/>
                                        </p:tgtEl>
                                        <p:attrNameLst>
                                          <p:attrName>style.visibility</p:attrName>
                                        </p:attrNameLst>
                                      </p:cBhvr>
                                      <p:to>
                                        <p:strVal val="visible"/>
                                      </p:to>
                                    </p:set>
                                    <p:animEffect transition="in" filter="fade">
                                      <p:cBhvr>
                                        <p:cTn id="42"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Gaming - online</a:t>
            </a:r>
            <a:endParaRPr lang="en-GB" dirty="0"/>
          </a:p>
        </p:txBody>
      </p:sp>
      <p:sp>
        <p:nvSpPr>
          <p:cNvPr id="4" name="TextBox 3"/>
          <p:cNvSpPr txBox="1"/>
          <p:nvPr/>
        </p:nvSpPr>
        <p:spPr>
          <a:xfrm>
            <a:off x="467544" y="1340768"/>
            <a:ext cx="4680520" cy="584775"/>
          </a:xfrm>
          <a:prstGeom prst="rect">
            <a:avLst/>
          </a:prstGeom>
          <a:noFill/>
        </p:spPr>
        <p:txBody>
          <a:bodyPr wrap="square" rtlCol="0">
            <a:spAutoFit/>
          </a:bodyPr>
          <a:lstStyle/>
          <a:p>
            <a:pPr algn="ctr"/>
            <a:r>
              <a:rPr lang="en-GB" sz="3200" i="1" dirty="0" smtClean="0">
                <a:solidFill>
                  <a:srgbClr val="003082"/>
                </a:solidFill>
              </a:rPr>
              <a:t>Make it age-appropriate</a:t>
            </a:r>
            <a:endParaRPr lang="en-GB" sz="3200" dirty="0"/>
          </a:p>
        </p:txBody>
      </p:sp>
      <p:sp>
        <p:nvSpPr>
          <p:cNvPr id="5" name="TextBox 4"/>
          <p:cNvSpPr txBox="1"/>
          <p:nvPr/>
        </p:nvSpPr>
        <p:spPr>
          <a:xfrm>
            <a:off x="4268055" y="4436531"/>
            <a:ext cx="4225230" cy="584775"/>
          </a:xfrm>
          <a:prstGeom prst="rect">
            <a:avLst/>
          </a:prstGeom>
          <a:noFill/>
        </p:spPr>
        <p:txBody>
          <a:bodyPr wrap="square" rtlCol="0">
            <a:spAutoFit/>
          </a:bodyPr>
          <a:lstStyle/>
          <a:p>
            <a:pPr algn="ctr"/>
            <a:r>
              <a:rPr lang="en-GB" sz="3200" i="1" dirty="0" smtClean="0">
                <a:solidFill>
                  <a:srgbClr val="003082"/>
                </a:solidFill>
              </a:rPr>
              <a:t>Use a nickname</a:t>
            </a:r>
            <a:endParaRPr lang="en-GB" sz="3200" dirty="0"/>
          </a:p>
        </p:txBody>
      </p:sp>
      <p:sp>
        <p:nvSpPr>
          <p:cNvPr id="6" name="TextBox 5"/>
          <p:cNvSpPr txBox="1"/>
          <p:nvPr/>
        </p:nvSpPr>
        <p:spPr>
          <a:xfrm>
            <a:off x="613098" y="4221088"/>
            <a:ext cx="3486150" cy="1077218"/>
          </a:xfrm>
          <a:prstGeom prst="rect">
            <a:avLst/>
          </a:prstGeom>
          <a:noFill/>
        </p:spPr>
        <p:txBody>
          <a:bodyPr wrap="square" rtlCol="0">
            <a:spAutoFit/>
          </a:bodyPr>
          <a:lstStyle/>
          <a:p>
            <a:pPr algn="ctr"/>
            <a:r>
              <a:rPr lang="en-GB" sz="3200" i="1" dirty="0" smtClean="0">
                <a:solidFill>
                  <a:srgbClr val="003082"/>
                </a:solidFill>
              </a:rPr>
              <a:t>Don’t share information</a:t>
            </a:r>
            <a:endParaRPr lang="en-GB" sz="3200" dirty="0"/>
          </a:p>
        </p:txBody>
      </p:sp>
      <p:sp>
        <p:nvSpPr>
          <p:cNvPr id="7" name="TextBox 6"/>
          <p:cNvSpPr txBox="1"/>
          <p:nvPr/>
        </p:nvSpPr>
        <p:spPr>
          <a:xfrm>
            <a:off x="5292080" y="1523638"/>
            <a:ext cx="2880320" cy="1077218"/>
          </a:xfrm>
          <a:prstGeom prst="rect">
            <a:avLst/>
          </a:prstGeom>
          <a:noFill/>
        </p:spPr>
        <p:txBody>
          <a:bodyPr wrap="square" rtlCol="0">
            <a:spAutoFit/>
          </a:bodyPr>
          <a:lstStyle/>
          <a:p>
            <a:pPr algn="ctr"/>
            <a:r>
              <a:rPr lang="en-GB" sz="3200" i="1" dirty="0" smtClean="0">
                <a:solidFill>
                  <a:srgbClr val="003082"/>
                </a:solidFill>
              </a:rPr>
              <a:t>Take care with headsets</a:t>
            </a:r>
            <a:endParaRPr lang="en-GB" sz="3200" dirty="0"/>
          </a:p>
        </p:txBody>
      </p:sp>
      <p:sp>
        <p:nvSpPr>
          <p:cNvPr id="8" name="TextBox 7"/>
          <p:cNvSpPr txBox="1"/>
          <p:nvPr/>
        </p:nvSpPr>
        <p:spPr>
          <a:xfrm>
            <a:off x="1187624" y="2206843"/>
            <a:ext cx="3744416" cy="1569660"/>
          </a:xfrm>
          <a:prstGeom prst="rect">
            <a:avLst/>
          </a:prstGeom>
          <a:noFill/>
        </p:spPr>
        <p:txBody>
          <a:bodyPr wrap="square" rtlCol="0">
            <a:spAutoFit/>
          </a:bodyPr>
          <a:lstStyle/>
          <a:p>
            <a:pPr algn="ctr"/>
            <a:r>
              <a:rPr lang="en-GB" sz="3200" i="1" dirty="0" smtClean="0">
                <a:solidFill>
                  <a:srgbClr val="003082"/>
                </a:solidFill>
              </a:rPr>
              <a:t>Find out how you can report problems</a:t>
            </a:r>
            <a:endParaRPr lang="en-GB" sz="3200" b="1" dirty="0"/>
          </a:p>
        </p:txBody>
      </p:sp>
      <p:sp>
        <p:nvSpPr>
          <p:cNvPr id="9" name="TextBox 8"/>
          <p:cNvSpPr txBox="1"/>
          <p:nvPr/>
        </p:nvSpPr>
        <p:spPr>
          <a:xfrm>
            <a:off x="5291002" y="2939441"/>
            <a:ext cx="2880320" cy="1077218"/>
          </a:xfrm>
          <a:prstGeom prst="rect">
            <a:avLst/>
          </a:prstGeom>
          <a:noFill/>
        </p:spPr>
        <p:txBody>
          <a:bodyPr wrap="square" rtlCol="0">
            <a:spAutoFit/>
          </a:bodyPr>
          <a:lstStyle/>
          <a:p>
            <a:pPr algn="ctr"/>
            <a:r>
              <a:rPr lang="en-GB" sz="3200" i="1" dirty="0" smtClean="0">
                <a:solidFill>
                  <a:srgbClr val="003082"/>
                </a:solidFill>
              </a:rPr>
              <a:t>Consider ‘real’ friends only</a:t>
            </a:r>
            <a:endParaRPr lang="en-GB" sz="3200" dirty="0"/>
          </a:p>
        </p:txBody>
      </p:sp>
      <p:sp>
        <p:nvSpPr>
          <p:cNvPr id="10" name="TextBox 9"/>
          <p:cNvSpPr txBox="1"/>
          <p:nvPr/>
        </p:nvSpPr>
        <p:spPr>
          <a:xfrm>
            <a:off x="3491880" y="5298306"/>
            <a:ext cx="3770287" cy="1077218"/>
          </a:xfrm>
          <a:prstGeom prst="rect">
            <a:avLst/>
          </a:prstGeom>
          <a:noFill/>
        </p:spPr>
        <p:txBody>
          <a:bodyPr wrap="square" rtlCol="0">
            <a:spAutoFit/>
          </a:bodyPr>
          <a:lstStyle/>
          <a:p>
            <a:pPr algn="ctr"/>
            <a:r>
              <a:rPr lang="en-GB" sz="3200" i="1" dirty="0" smtClean="0">
                <a:solidFill>
                  <a:srgbClr val="003082"/>
                </a:solidFill>
              </a:rPr>
              <a:t>Consider age-locks if possible</a:t>
            </a:r>
            <a:endParaRPr lang="en-GB" sz="3200" b="1" dirty="0"/>
          </a:p>
        </p:txBody>
      </p:sp>
    </p:spTree>
    <p:extLst>
      <p:ext uri="{BB962C8B-B14F-4D97-AF65-F5344CB8AC3E}">
        <p14:creationId xmlns:p14="http://schemas.microsoft.com/office/powerpoint/2010/main" val="35744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Phones</a:t>
            </a:r>
            <a:endParaRPr lang="en-GB" dirty="0"/>
          </a:p>
        </p:txBody>
      </p:sp>
      <p:sp>
        <p:nvSpPr>
          <p:cNvPr id="4" name="TextBox 3"/>
          <p:cNvSpPr txBox="1"/>
          <p:nvPr/>
        </p:nvSpPr>
        <p:spPr>
          <a:xfrm>
            <a:off x="1187624" y="1306889"/>
            <a:ext cx="4752528" cy="1077218"/>
          </a:xfrm>
          <a:prstGeom prst="rect">
            <a:avLst/>
          </a:prstGeom>
          <a:noFill/>
        </p:spPr>
        <p:txBody>
          <a:bodyPr wrap="square" rtlCol="0">
            <a:spAutoFit/>
          </a:bodyPr>
          <a:lstStyle/>
          <a:p>
            <a:pPr algn="ctr"/>
            <a:r>
              <a:rPr lang="en-GB" sz="3200" i="1" dirty="0" smtClean="0">
                <a:solidFill>
                  <a:srgbClr val="003082"/>
                </a:solidFill>
              </a:rPr>
              <a:t>Unsupervised internet access?</a:t>
            </a:r>
            <a:endParaRPr lang="en-GB" sz="3200" dirty="0"/>
          </a:p>
        </p:txBody>
      </p:sp>
      <p:sp>
        <p:nvSpPr>
          <p:cNvPr id="5" name="TextBox 4"/>
          <p:cNvSpPr txBox="1"/>
          <p:nvPr/>
        </p:nvSpPr>
        <p:spPr>
          <a:xfrm>
            <a:off x="4644008" y="5190584"/>
            <a:ext cx="4225230" cy="584775"/>
          </a:xfrm>
          <a:prstGeom prst="rect">
            <a:avLst/>
          </a:prstGeom>
          <a:noFill/>
        </p:spPr>
        <p:txBody>
          <a:bodyPr wrap="square" rtlCol="0">
            <a:spAutoFit/>
          </a:bodyPr>
          <a:lstStyle/>
          <a:p>
            <a:pPr algn="ctr"/>
            <a:r>
              <a:rPr lang="en-GB" sz="3200" i="1" dirty="0" smtClean="0">
                <a:solidFill>
                  <a:srgbClr val="003082"/>
                </a:solidFill>
              </a:rPr>
              <a:t>Image sharing?</a:t>
            </a:r>
            <a:endParaRPr lang="en-GB" sz="3200" dirty="0"/>
          </a:p>
        </p:txBody>
      </p:sp>
      <p:sp>
        <p:nvSpPr>
          <p:cNvPr id="6" name="TextBox 5"/>
          <p:cNvSpPr txBox="1"/>
          <p:nvPr/>
        </p:nvSpPr>
        <p:spPr>
          <a:xfrm>
            <a:off x="395536" y="4575031"/>
            <a:ext cx="3486150" cy="1569660"/>
          </a:xfrm>
          <a:prstGeom prst="rect">
            <a:avLst/>
          </a:prstGeom>
          <a:noFill/>
        </p:spPr>
        <p:txBody>
          <a:bodyPr wrap="square" rtlCol="0">
            <a:spAutoFit/>
          </a:bodyPr>
          <a:lstStyle/>
          <a:p>
            <a:pPr algn="ctr"/>
            <a:r>
              <a:rPr lang="en-GB" sz="3200" i="1" dirty="0">
                <a:solidFill>
                  <a:srgbClr val="003082"/>
                </a:solidFill>
              </a:rPr>
              <a:t>Do you want to share </a:t>
            </a:r>
            <a:r>
              <a:rPr lang="en-GB" sz="3200" i="1" dirty="0" smtClean="0">
                <a:solidFill>
                  <a:srgbClr val="003082"/>
                </a:solidFill>
              </a:rPr>
              <a:t>your </a:t>
            </a:r>
            <a:r>
              <a:rPr lang="en-GB" sz="3200" i="1" dirty="0">
                <a:solidFill>
                  <a:srgbClr val="003082"/>
                </a:solidFill>
              </a:rPr>
              <a:t>location?</a:t>
            </a:r>
            <a:endParaRPr lang="en-GB" sz="3200" dirty="0"/>
          </a:p>
        </p:txBody>
      </p:sp>
      <p:sp>
        <p:nvSpPr>
          <p:cNvPr id="7" name="TextBox 6"/>
          <p:cNvSpPr txBox="1"/>
          <p:nvPr/>
        </p:nvSpPr>
        <p:spPr>
          <a:xfrm>
            <a:off x="4644008" y="2091719"/>
            <a:ext cx="4176464" cy="584775"/>
          </a:xfrm>
          <a:prstGeom prst="rect">
            <a:avLst/>
          </a:prstGeom>
          <a:noFill/>
        </p:spPr>
        <p:txBody>
          <a:bodyPr wrap="square" rtlCol="0">
            <a:spAutoFit/>
          </a:bodyPr>
          <a:lstStyle/>
          <a:p>
            <a:pPr algn="ctr"/>
            <a:r>
              <a:rPr lang="en-GB" sz="3200" i="1" dirty="0" smtClean="0">
                <a:solidFill>
                  <a:srgbClr val="003082"/>
                </a:solidFill>
              </a:rPr>
              <a:t>Risk of loss or theft?</a:t>
            </a:r>
            <a:endParaRPr lang="en-GB" sz="3200" dirty="0"/>
          </a:p>
        </p:txBody>
      </p:sp>
      <p:sp>
        <p:nvSpPr>
          <p:cNvPr id="8" name="TextBox 7"/>
          <p:cNvSpPr txBox="1"/>
          <p:nvPr/>
        </p:nvSpPr>
        <p:spPr>
          <a:xfrm>
            <a:off x="1043608" y="2924944"/>
            <a:ext cx="3744416" cy="1077218"/>
          </a:xfrm>
          <a:prstGeom prst="rect">
            <a:avLst/>
          </a:prstGeom>
          <a:noFill/>
        </p:spPr>
        <p:txBody>
          <a:bodyPr wrap="square" rtlCol="0">
            <a:spAutoFit/>
          </a:bodyPr>
          <a:lstStyle/>
          <a:p>
            <a:pPr algn="ctr"/>
            <a:r>
              <a:rPr lang="en-GB" sz="3200" i="1" dirty="0" smtClean="0">
                <a:solidFill>
                  <a:srgbClr val="003082"/>
                </a:solidFill>
              </a:rPr>
              <a:t>Think about content control</a:t>
            </a:r>
            <a:endParaRPr lang="en-GB" sz="3200" b="1" dirty="0"/>
          </a:p>
        </p:txBody>
      </p:sp>
      <p:sp>
        <p:nvSpPr>
          <p:cNvPr id="9" name="TextBox 8"/>
          <p:cNvSpPr txBox="1"/>
          <p:nvPr/>
        </p:nvSpPr>
        <p:spPr>
          <a:xfrm>
            <a:off x="4788024" y="3121466"/>
            <a:ext cx="3528392" cy="1077218"/>
          </a:xfrm>
          <a:prstGeom prst="rect">
            <a:avLst/>
          </a:prstGeom>
          <a:noFill/>
        </p:spPr>
        <p:txBody>
          <a:bodyPr wrap="square" rtlCol="0">
            <a:spAutoFit/>
          </a:bodyPr>
          <a:lstStyle/>
          <a:p>
            <a:pPr algn="ctr"/>
            <a:r>
              <a:rPr lang="en-GB" sz="3200" i="1" dirty="0" smtClean="0">
                <a:solidFill>
                  <a:srgbClr val="003082"/>
                </a:solidFill>
              </a:rPr>
              <a:t>Text messaging (including images)</a:t>
            </a:r>
            <a:endParaRPr lang="en-GB" sz="3200" dirty="0"/>
          </a:p>
        </p:txBody>
      </p:sp>
    </p:spTree>
    <p:extLst>
      <p:ext uri="{BB962C8B-B14F-4D97-AF65-F5344CB8AC3E}">
        <p14:creationId xmlns:p14="http://schemas.microsoft.com/office/powerpoint/2010/main" val="15064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r>
              <a:rPr lang="en-GB" b="1" dirty="0" smtClean="0"/>
              <a:t> </a:t>
            </a:r>
            <a:r>
              <a:rPr lang="en-GB" dirty="0" smtClean="0"/>
              <a:t>is online safety?</a:t>
            </a:r>
            <a:endParaRPr lang="en-GB" dirty="0"/>
          </a:p>
        </p:txBody>
      </p:sp>
      <p:sp>
        <p:nvSpPr>
          <p:cNvPr id="3" name="Content Placeholder 2"/>
          <p:cNvSpPr>
            <a:spLocks noGrp="1"/>
          </p:cNvSpPr>
          <p:nvPr>
            <p:ph idx="1"/>
          </p:nvPr>
        </p:nvSpPr>
        <p:spPr>
          <a:xfrm>
            <a:off x="971600" y="1960241"/>
            <a:ext cx="7715200" cy="2764903"/>
          </a:xfrm>
        </p:spPr>
        <p:txBody>
          <a:bodyPr>
            <a:normAutofit/>
          </a:bodyPr>
          <a:lstStyle/>
          <a:p>
            <a:r>
              <a:rPr lang="en-GB" sz="2800" i="1" dirty="0" smtClean="0"/>
              <a:t>The </a:t>
            </a:r>
            <a:r>
              <a:rPr lang="en-GB" sz="2800" i="1" dirty="0"/>
              <a:t>term ‘online safety’ reflects a widening range of issues associated with technology and a user’s access to </a:t>
            </a:r>
            <a:r>
              <a:rPr lang="en-GB" sz="2800" b="1" i="1" dirty="0"/>
              <a:t>content</a:t>
            </a:r>
            <a:r>
              <a:rPr lang="en-GB" sz="2800" i="1" dirty="0"/>
              <a:t>, </a:t>
            </a:r>
            <a:r>
              <a:rPr lang="en-GB" sz="2800" b="1" i="1" dirty="0"/>
              <a:t>contact with others </a:t>
            </a:r>
            <a:r>
              <a:rPr lang="en-GB" sz="2800" i="1" dirty="0"/>
              <a:t>and </a:t>
            </a:r>
            <a:r>
              <a:rPr lang="en-GB" sz="2800" b="1" i="1" dirty="0"/>
              <a:t>behavioural </a:t>
            </a:r>
            <a:r>
              <a:rPr lang="en-GB" sz="2800" b="1" i="1" dirty="0" smtClean="0"/>
              <a:t>issues</a:t>
            </a:r>
            <a:endParaRPr lang="en-GB" sz="2800" i="1" dirty="0" smtClean="0"/>
          </a:p>
          <a:p>
            <a:pPr algn="ctr"/>
            <a:endParaRPr lang="en-GB" sz="3200" dirty="0" smtClean="0"/>
          </a:p>
          <a:p>
            <a:endParaRPr lang="en-GB" dirty="0"/>
          </a:p>
        </p:txBody>
      </p:sp>
      <p:sp>
        <p:nvSpPr>
          <p:cNvPr id="4" name="TextBox 3"/>
          <p:cNvSpPr txBox="1"/>
          <p:nvPr/>
        </p:nvSpPr>
        <p:spPr>
          <a:xfrm>
            <a:off x="323528" y="1078792"/>
            <a:ext cx="753732" cy="3487109"/>
          </a:xfrm>
          <a:prstGeom prst="rect">
            <a:avLst/>
          </a:prstGeom>
          <a:noFill/>
        </p:spPr>
        <p:txBody>
          <a:bodyPr wrap="none" rtlCol="0">
            <a:spAutoFit/>
          </a:bodyPr>
          <a:lstStyle/>
          <a:p>
            <a:r>
              <a:rPr lang="en-GB" sz="20000" dirty="0" smtClean="0">
                <a:solidFill>
                  <a:schemeClr val="accent5"/>
                </a:solidFill>
              </a:rPr>
              <a:t>‘</a:t>
            </a:r>
            <a:endParaRPr lang="en-GB" sz="20000" dirty="0">
              <a:solidFill>
                <a:schemeClr val="accent5"/>
              </a:solidFill>
            </a:endParaRPr>
          </a:p>
        </p:txBody>
      </p:sp>
      <p:sp>
        <p:nvSpPr>
          <p:cNvPr id="5" name="TextBox 4"/>
          <p:cNvSpPr txBox="1"/>
          <p:nvPr/>
        </p:nvSpPr>
        <p:spPr>
          <a:xfrm>
            <a:off x="6194532" y="2681772"/>
            <a:ext cx="753732" cy="3170099"/>
          </a:xfrm>
          <a:prstGeom prst="rect">
            <a:avLst/>
          </a:prstGeom>
          <a:noFill/>
        </p:spPr>
        <p:txBody>
          <a:bodyPr wrap="none" rtlCol="0">
            <a:spAutoFit/>
          </a:bodyPr>
          <a:lstStyle/>
          <a:p>
            <a:r>
              <a:rPr lang="en-GB" sz="20000" dirty="0" smtClean="0">
                <a:solidFill>
                  <a:schemeClr val="accent5"/>
                </a:solidFill>
              </a:rPr>
              <a:t>’</a:t>
            </a:r>
            <a:endParaRPr lang="en-GB" sz="20000" dirty="0">
              <a:solidFill>
                <a:schemeClr val="accent5"/>
              </a:solidFill>
            </a:endParaRPr>
          </a:p>
        </p:txBody>
      </p:sp>
      <p:sp>
        <p:nvSpPr>
          <p:cNvPr id="6" name="Content Placeholder 2"/>
          <p:cNvSpPr txBox="1">
            <a:spLocks/>
          </p:cNvSpPr>
          <p:nvPr/>
        </p:nvSpPr>
        <p:spPr>
          <a:xfrm>
            <a:off x="467544" y="4077073"/>
            <a:ext cx="8136904" cy="2232248"/>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Font typeface="Arial" pitchFamily="34" charset="0"/>
              <a:buNone/>
              <a:defRPr sz="2400" kern="1200" baseline="0">
                <a:solidFill>
                  <a:schemeClr val="tx2"/>
                </a:solidFill>
                <a:latin typeface="+mn-lt"/>
                <a:ea typeface="+mn-ea"/>
                <a:cs typeface="+mn-cs"/>
              </a:defRPr>
            </a:lvl1pPr>
            <a:lvl2pPr marL="742950" indent="-285750" algn="l" defTabSz="914400" rtl="0" eaLnBrk="1" latinLnBrk="0" hangingPunct="1">
              <a:spcBef>
                <a:spcPts val="0"/>
              </a:spcBef>
              <a:spcAft>
                <a:spcPts val="1200"/>
              </a:spcAft>
              <a:buClr>
                <a:schemeClr val="tx2"/>
              </a:buClr>
              <a:buFont typeface="Wingdings" pitchFamily="2" charset="2"/>
              <a:buChar char="§"/>
              <a:defRPr sz="2400" kern="1200" baseline="0">
                <a:solidFill>
                  <a:schemeClr val="tx2"/>
                </a:solidFill>
                <a:latin typeface="+mn-lt"/>
                <a:ea typeface="+mn-ea"/>
                <a:cs typeface="+mn-cs"/>
              </a:defRPr>
            </a:lvl2pPr>
            <a:lvl3pPr marL="1143000" indent="-228600" algn="l" defTabSz="914400" rtl="0" eaLnBrk="1" latinLnBrk="0" hangingPunct="1">
              <a:spcBef>
                <a:spcPts val="0"/>
              </a:spcBef>
              <a:spcAft>
                <a:spcPts val="600"/>
              </a:spcAft>
              <a:buClr>
                <a:schemeClr val="accent5"/>
              </a:buClr>
              <a:buSzPct val="100000"/>
              <a:buFont typeface="Wingdings" pitchFamily="2" charset="2"/>
              <a:buChar char="§"/>
              <a:defRPr sz="2400" kern="1200" baseline="0">
                <a:solidFill>
                  <a:schemeClr val="accent2">
                    <a:lumMod val="50000"/>
                  </a:schemeClr>
                </a:solidFill>
                <a:latin typeface="+mn-lt"/>
                <a:ea typeface="+mn-ea"/>
                <a:cs typeface="+mn-cs"/>
              </a:defRPr>
            </a:lvl3pPr>
            <a:lvl4pPr marL="1163638" indent="0" algn="l" defTabSz="914400" rtl="0" eaLnBrk="1" latinLnBrk="0" hangingPunct="1">
              <a:spcBef>
                <a:spcPts val="0"/>
              </a:spcBef>
              <a:spcAft>
                <a:spcPts val="400"/>
              </a:spcAft>
              <a:buFont typeface="Arial" pitchFamily="34" charset="0"/>
              <a:buNone/>
              <a:defRPr sz="2000" kern="1200" baseline="0">
                <a:solidFill>
                  <a:schemeClr val="accent5"/>
                </a:solidFill>
                <a:latin typeface="+mn-lt"/>
                <a:ea typeface="+mn-ea"/>
                <a:cs typeface="+mn-cs"/>
              </a:defRPr>
            </a:lvl4pPr>
            <a:lvl5pPr marL="1163638" indent="0" algn="l" defTabSz="914400" rtl="0" eaLnBrk="1" latinLnBrk="0" hangingPunct="1">
              <a:spcBef>
                <a:spcPts val="0"/>
              </a:spcBef>
              <a:spcAft>
                <a:spcPts val="400"/>
              </a:spcAft>
              <a:buFont typeface="Arial" pitchFamily="34" charset="0"/>
              <a:buNone/>
              <a:defRPr sz="2000" kern="1200" baseline="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3200" dirty="0" smtClean="0"/>
          </a:p>
          <a:p>
            <a:pPr algn="ctr"/>
            <a:r>
              <a:rPr lang="en-GB" sz="3200" dirty="0" smtClean="0"/>
              <a:t>Online safety is </a:t>
            </a:r>
            <a:r>
              <a:rPr lang="en-GB" sz="3200" b="1" dirty="0" smtClean="0"/>
              <a:t>not just about technology</a:t>
            </a:r>
            <a:r>
              <a:rPr lang="en-GB" sz="3200" dirty="0" smtClean="0"/>
              <a:t>  </a:t>
            </a:r>
          </a:p>
          <a:p>
            <a:pPr algn="ctr"/>
            <a:r>
              <a:rPr lang="en-GB" sz="3200" dirty="0" smtClean="0"/>
              <a:t>It is also about </a:t>
            </a:r>
            <a:r>
              <a:rPr lang="en-GB" sz="3200" b="1" i="1" dirty="0" smtClean="0"/>
              <a:t>safeguarding</a:t>
            </a:r>
            <a:endParaRPr lang="en-GB" sz="3200" dirty="0" smtClean="0"/>
          </a:p>
          <a:p>
            <a:pPr algn="ctr"/>
            <a:r>
              <a:rPr lang="en-GB" sz="3200" dirty="0" smtClean="0"/>
              <a:t>It is also about </a:t>
            </a:r>
            <a:r>
              <a:rPr lang="en-GB" sz="3200" b="1" i="1" dirty="0" smtClean="0"/>
              <a:t>behaviour </a:t>
            </a:r>
          </a:p>
          <a:p>
            <a:endParaRPr lang="en-GB" dirty="0"/>
          </a:p>
        </p:txBody>
      </p:sp>
    </p:spTree>
    <p:extLst>
      <p:ext uri="{BB962C8B-B14F-4D97-AF65-F5344CB8AC3E}">
        <p14:creationId xmlns:p14="http://schemas.microsoft.com/office/powerpoint/2010/main" val="357865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Tablets</a:t>
            </a:r>
            <a:endParaRPr lang="en-GB" dirty="0"/>
          </a:p>
        </p:txBody>
      </p:sp>
      <p:sp>
        <p:nvSpPr>
          <p:cNvPr id="4" name="TextBox 3"/>
          <p:cNvSpPr txBox="1"/>
          <p:nvPr/>
        </p:nvSpPr>
        <p:spPr>
          <a:xfrm>
            <a:off x="395536" y="1287924"/>
            <a:ext cx="4752528" cy="954107"/>
          </a:xfrm>
          <a:prstGeom prst="rect">
            <a:avLst/>
          </a:prstGeom>
          <a:noFill/>
        </p:spPr>
        <p:txBody>
          <a:bodyPr wrap="square" rtlCol="0">
            <a:spAutoFit/>
          </a:bodyPr>
          <a:lstStyle/>
          <a:p>
            <a:pPr algn="ctr"/>
            <a:r>
              <a:rPr lang="en-GB" sz="2800" i="1" dirty="0" smtClean="0">
                <a:solidFill>
                  <a:srgbClr val="003082"/>
                </a:solidFill>
              </a:rPr>
              <a:t>Think about setting up controls</a:t>
            </a:r>
            <a:endParaRPr lang="en-GB" sz="2800" dirty="0"/>
          </a:p>
        </p:txBody>
      </p:sp>
      <p:sp>
        <p:nvSpPr>
          <p:cNvPr id="5" name="TextBox 4"/>
          <p:cNvSpPr txBox="1"/>
          <p:nvPr/>
        </p:nvSpPr>
        <p:spPr>
          <a:xfrm>
            <a:off x="4644008" y="1916832"/>
            <a:ext cx="4225230" cy="954107"/>
          </a:xfrm>
          <a:prstGeom prst="rect">
            <a:avLst/>
          </a:prstGeom>
          <a:noFill/>
        </p:spPr>
        <p:txBody>
          <a:bodyPr wrap="square" rtlCol="0">
            <a:spAutoFit/>
          </a:bodyPr>
          <a:lstStyle/>
          <a:p>
            <a:pPr algn="ctr"/>
            <a:r>
              <a:rPr lang="en-GB" sz="2800" i="1" dirty="0" smtClean="0">
                <a:solidFill>
                  <a:srgbClr val="003082"/>
                </a:solidFill>
              </a:rPr>
              <a:t>Think about video calls and privacy</a:t>
            </a:r>
            <a:endParaRPr lang="en-GB" sz="2800" dirty="0"/>
          </a:p>
        </p:txBody>
      </p:sp>
      <p:sp>
        <p:nvSpPr>
          <p:cNvPr id="6" name="TextBox 5"/>
          <p:cNvSpPr txBox="1"/>
          <p:nvPr/>
        </p:nvSpPr>
        <p:spPr>
          <a:xfrm>
            <a:off x="5118298" y="4221088"/>
            <a:ext cx="3486150" cy="1384995"/>
          </a:xfrm>
          <a:prstGeom prst="rect">
            <a:avLst/>
          </a:prstGeom>
          <a:noFill/>
        </p:spPr>
        <p:txBody>
          <a:bodyPr wrap="square" rtlCol="0">
            <a:spAutoFit/>
          </a:bodyPr>
          <a:lstStyle/>
          <a:p>
            <a:pPr algn="ctr"/>
            <a:r>
              <a:rPr lang="en-GB" sz="2800" i="1" dirty="0" smtClean="0">
                <a:solidFill>
                  <a:srgbClr val="003082"/>
                </a:solidFill>
              </a:rPr>
              <a:t>Think about wi-fi issues, privacy and parenting</a:t>
            </a:r>
            <a:endParaRPr lang="en-GB" sz="2800" dirty="0"/>
          </a:p>
        </p:txBody>
      </p:sp>
      <p:sp>
        <p:nvSpPr>
          <p:cNvPr id="8" name="TextBox 7"/>
          <p:cNvSpPr txBox="1"/>
          <p:nvPr/>
        </p:nvSpPr>
        <p:spPr>
          <a:xfrm>
            <a:off x="1090539" y="2492896"/>
            <a:ext cx="3744416" cy="954107"/>
          </a:xfrm>
          <a:prstGeom prst="rect">
            <a:avLst/>
          </a:prstGeom>
          <a:noFill/>
        </p:spPr>
        <p:txBody>
          <a:bodyPr wrap="square" rtlCol="0">
            <a:spAutoFit/>
          </a:bodyPr>
          <a:lstStyle/>
          <a:p>
            <a:pPr algn="ctr"/>
            <a:r>
              <a:rPr lang="en-GB" sz="2800" i="1" dirty="0" smtClean="0">
                <a:solidFill>
                  <a:srgbClr val="003082"/>
                </a:solidFill>
              </a:rPr>
              <a:t>Find out how you can report problems</a:t>
            </a:r>
            <a:endParaRPr lang="en-GB" sz="2800" b="1" dirty="0"/>
          </a:p>
        </p:txBody>
      </p:sp>
      <p:sp>
        <p:nvSpPr>
          <p:cNvPr id="9" name="TextBox 8"/>
          <p:cNvSpPr txBox="1"/>
          <p:nvPr/>
        </p:nvSpPr>
        <p:spPr>
          <a:xfrm>
            <a:off x="445468" y="3789040"/>
            <a:ext cx="3528392" cy="1815882"/>
          </a:xfrm>
          <a:prstGeom prst="rect">
            <a:avLst/>
          </a:prstGeom>
          <a:noFill/>
        </p:spPr>
        <p:txBody>
          <a:bodyPr wrap="square" rtlCol="0">
            <a:spAutoFit/>
          </a:bodyPr>
          <a:lstStyle/>
          <a:p>
            <a:pPr algn="ctr"/>
            <a:r>
              <a:rPr lang="en-GB" sz="2800" i="1" dirty="0" smtClean="0">
                <a:solidFill>
                  <a:srgbClr val="003082"/>
                </a:solidFill>
              </a:rPr>
              <a:t>Think about restricting purchases – especially in-app purchases</a:t>
            </a:r>
            <a:endParaRPr lang="en-GB" sz="2800" dirty="0"/>
          </a:p>
        </p:txBody>
      </p:sp>
    </p:spTree>
    <p:extLst>
      <p:ext uri="{BB962C8B-B14F-4D97-AF65-F5344CB8AC3E}">
        <p14:creationId xmlns:p14="http://schemas.microsoft.com/office/powerpoint/2010/main" val="28632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Tablets</a:t>
            </a:r>
          </a:p>
        </p:txBody>
      </p:sp>
      <p:sp>
        <p:nvSpPr>
          <p:cNvPr id="3" name="Content Placeholder 2"/>
          <p:cNvSpPr>
            <a:spLocks noGrp="1"/>
          </p:cNvSpPr>
          <p:nvPr>
            <p:ph idx="1"/>
          </p:nvPr>
        </p:nvSpPr>
        <p:spPr/>
        <p:txBody>
          <a:bodyPr/>
          <a:lstStyle/>
          <a:p>
            <a:r>
              <a:rPr lang="en-GB" dirty="0" smtClean="0"/>
              <a:t>Parental controls (iPad as an example)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204864"/>
            <a:ext cx="6192688" cy="385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776" y="1196752"/>
            <a:ext cx="23241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636912"/>
            <a:ext cx="33718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353" y="3400085"/>
            <a:ext cx="34004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0863" y="2290751"/>
            <a:ext cx="40862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3" y="6438560"/>
            <a:ext cx="6421694" cy="307777"/>
          </a:xfrm>
          <a:prstGeom prst="rect">
            <a:avLst/>
          </a:prstGeom>
          <a:noFill/>
        </p:spPr>
        <p:txBody>
          <a:bodyPr wrap="none" rtlCol="0">
            <a:spAutoFit/>
          </a:bodyPr>
          <a:lstStyle/>
          <a:p>
            <a:r>
              <a:rPr lang="en-GB" sz="1400" dirty="0">
                <a:solidFill>
                  <a:schemeClr val="tx2"/>
                </a:solidFill>
              </a:rPr>
              <a:t>https://www.nspcc.org.uk/preventing-abuse/keeping-children-safe/online-safety</a:t>
            </a:r>
          </a:p>
        </p:txBody>
      </p: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3976" y="3623922"/>
            <a:ext cx="33718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34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if (when?) something goes wrong</a:t>
            </a:r>
            <a:endParaRPr lang="en-GB" dirty="0"/>
          </a:p>
        </p:txBody>
      </p:sp>
      <p:sp>
        <p:nvSpPr>
          <p:cNvPr id="3" name="Content Placeholder 2"/>
          <p:cNvSpPr>
            <a:spLocks noGrp="1"/>
          </p:cNvSpPr>
          <p:nvPr>
            <p:ph idx="1"/>
          </p:nvPr>
        </p:nvSpPr>
        <p:spPr/>
        <p:txBody>
          <a:bodyPr/>
          <a:lstStyle/>
          <a:p>
            <a:r>
              <a:rPr lang="en-GB" b="1" dirty="0"/>
              <a:t>Before</a:t>
            </a:r>
            <a:r>
              <a:rPr lang="en-GB" dirty="0"/>
              <a:t> it happens</a:t>
            </a:r>
          </a:p>
          <a:p>
            <a:pPr lvl="1"/>
            <a:r>
              <a:rPr lang="en-GB" dirty="0"/>
              <a:t>Make sure your child trusts you and knows to tell you</a:t>
            </a:r>
          </a:p>
          <a:p>
            <a:pPr lvl="1"/>
            <a:r>
              <a:rPr lang="en-GB" dirty="0"/>
              <a:t>Make sure </a:t>
            </a:r>
            <a:r>
              <a:rPr lang="en-GB" dirty="0" smtClean="0"/>
              <a:t>your </a:t>
            </a:r>
            <a:r>
              <a:rPr lang="en-GB" dirty="0"/>
              <a:t>child knows to leave </a:t>
            </a:r>
            <a:r>
              <a:rPr lang="en-GB" dirty="0" smtClean="0"/>
              <a:t>it - evidence</a:t>
            </a:r>
            <a:endParaRPr lang="en-GB" dirty="0"/>
          </a:p>
          <a:p>
            <a:pPr lvl="1"/>
            <a:r>
              <a:rPr lang="en-GB" dirty="0"/>
              <a:t>Never threaten ‘no more internet’</a:t>
            </a:r>
          </a:p>
          <a:p>
            <a:r>
              <a:rPr lang="en-GB" dirty="0" smtClean="0"/>
              <a:t>The worst things happen </a:t>
            </a:r>
            <a:r>
              <a:rPr lang="en-GB" b="1" dirty="0" smtClean="0"/>
              <a:t>very</a:t>
            </a:r>
            <a:r>
              <a:rPr lang="en-GB" dirty="0" smtClean="0"/>
              <a:t> rarely</a:t>
            </a:r>
          </a:p>
          <a:p>
            <a:r>
              <a:rPr lang="en-GB" dirty="0"/>
              <a:t>Other (less bad) things happen more frequently</a:t>
            </a:r>
          </a:p>
          <a:p>
            <a:pPr lvl="1"/>
            <a:r>
              <a:rPr lang="en-GB" dirty="0" smtClean="0"/>
              <a:t>Deliberate or accidental?</a:t>
            </a:r>
          </a:p>
          <a:p>
            <a:pPr lvl="1"/>
            <a:r>
              <a:rPr lang="en-GB" dirty="0" smtClean="0"/>
              <a:t>malevolent or thoughtless?</a:t>
            </a:r>
          </a:p>
          <a:p>
            <a:pPr lvl="1"/>
            <a:r>
              <a:rPr lang="en-GB" dirty="0" smtClean="0"/>
              <a:t>Victim or perpetrator?</a:t>
            </a:r>
          </a:p>
        </p:txBody>
      </p:sp>
    </p:spTree>
    <p:extLst>
      <p:ext uri="{BB962C8B-B14F-4D97-AF65-F5344CB8AC3E}">
        <p14:creationId xmlns:p14="http://schemas.microsoft.com/office/powerpoint/2010/main" val="2270588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if (when?) something goes wrong</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When</a:t>
            </a:r>
            <a:r>
              <a:rPr lang="en-GB" dirty="0" smtClean="0"/>
              <a:t> it happens</a:t>
            </a:r>
          </a:p>
          <a:p>
            <a:pPr lvl="1"/>
            <a:r>
              <a:rPr lang="en-GB" b="1" dirty="0" smtClean="0"/>
              <a:t>Reassure your child</a:t>
            </a:r>
          </a:p>
          <a:p>
            <a:pPr lvl="1"/>
            <a:r>
              <a:rPr lang="en-GB" dirty="0" smtClean="0"/>
              <a:t>Listen to them about what they’ve seen</a:t>
            </a:r>
          </a:p>
          <a:p>
            <a:pPr lvl="1"/>
            <a:r>
              <a:rPr lang="en-GB" dirty="0" smtClean="0"/>
              <a:t>Look at what they’ve seen – with them? Without them?</a:t>
            </a:r>
          </a:p>
          <a:p>
            <a:pPr lvl="1"/>
            <a:r>
              <a:rPr lang="en-GB" dirty="0" smtClean="0"/>
              <a:t>Think about nature of incident</a:t>
            </a:r>
          </a:p>
          <a:p>
            <a:pPr lvl="1"/>
            <a:r>
              <a:rPr lang="en-GB" dirty="0" smtClean="0"/>
              <a:t>Think about who you might talk to - </a:t>
            </a:r>
          </a:p>
          <a:p>
            <a:pPr lvl="2"/>
            <a:r>
              <a:rPr lang="en-GB" dirty="0" smtClean="0"/>
              <a:t>School</a:t>
            </a:r>
          </a:p>
          <a:p>
            <a:pPr lvl="2"/>
            <a:r>
              <a:rPr lang="en-GB" dirty="0" smtClean="0"/>
              <a:t>Service provider</a:t>
            </a:r>
          </a:p>
          <a:p>
            <a:pPr lvl="2"/>
            <a:r>
              <a:rPr lang="en-GB" dirty="0" smtClean="0"/>
              <a:t>NSPCC or other support</a:t>
            </a:r>
          </a:p>
          <a:p>
            <a:pPr lvl="2"/>
            <a:r>
              <a:rPr lang="en-GB" dirty="0" smtClean="0"/>
              <a:t>Police/CEOP (101 or 999)</a:t>
            </a:r>
          </a:p>
          <a:p>
            <a:pPr lvl="1"/>
            <a:endParaRPr lang="en-GB" dirty="0"/>
          </a:p>
        </p:txBody>
      </p:sp>
    </p:spTree>
    <p:extLst>
      <p:ext uri="{BB962C8B-B14F-4D97-AF65-F5344CB8AC3E}">
        <p14:creationId xmlns:p14="http://schemas.microsoft.com/office/powerpoint/2010/main" val="2625973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boundaries and rules</a:t>
            </a:r>
            <a:endParaRPr lang="en-GB" dirty="0"/>
          </a:p>
        </p:txBody>
      </p:sp>
      <p:sp>
        <p:nvSpPr>
          <p:cNvPr id="5" name="TextBox 4"/>
          <p:cNvSpPr txBox="1"/>
          <p:nvPr/>
        </p:nvSpPr>
        <p:spPr>
          <a:xfrm>
            <a:off x="4040410" y="1268760"/>
            <a:ext cx="4680520" cy="1323439"/>
          </a:xfrm>
          <a:prstGeom prst="rect">
            <a:avLst/>
          </a:prstGeom>
          <a:noFill/>
        </p:spPr>
        <p:txBody>
          <a:bodyPr wrap="square" rtlCol="0">
            <a:spAutoFit/>
          </a:bodyPr>
          <a:lstStyle/>
          <a:p>
            <a:pPr algn="ctr"/>
            <a:r>
              <a:rPr lang="en-GB" sz="4000" i="1" dirty="0" smtClean="0">
                <a:solidFill>
                  <a:srgbClr val="003082"/>
                </a:solidFill>
              </a:rPr>
              <a:t>Think about time restrictions</a:t>
            </a:r>
            <a:endParaRPr lang="en-GB" sz="4000" dirty="0"/>
          </a:p>
        </p:txBody>
      </p:sp>
      <p:sp>
        <p:nvSpPr>
          <p:cNvPr id="6" name="TextBox 5"/>
          <p:cNvSpPr txBox="1"/>
          <p:nvPr/>
        </p:nvSpPr>
        <p:spPr>
          <a:xfrm>
            <a:off x="4353830" y="2767280"/>
            <a:ext cx="4225230" cy="1323439"/>
          </a:xfrm>
          <a:prstGeom prst="rect">
            <a:avLst/>
          </a:prstGeom>
          <a:noFill/>
        </p:spPr>
        <p:txBody>
          <a:bodyPr wrap="square" rtlCol="0">
            <a:spAutoFit/>
          </a:bodyPr>
          <a:lstStyle/>
          <a:p>
            <a:pPr algn="ctr"/>
            <a:r>
              <a:rPr lang="en-GB" sz="4000" i="1" dirty="0" smtClean="0">
                <a:solidFill>
                  <a:srgbClr val="003082"/>
                </a:solidFill>
              </a:rPr>
              <a:t>Think about ‘manners’</a:t>
            </a:r>
            <a:endParaRPr lang="en-GB" sz="4000" dirty="0"/>
          </a:p>
        </p:txBody>
      </p:sp>
      <p:sp>
        <p:nvSpPr>
          <p:cNvPr id="9" name="TextBox 8"/>
          <p:cNvSpPr txBox="1"/>
          <p:nvPr/>
        </p:nvSpPr>
        <p:spPr>
          <a:xfrm>
            <a:off x="467544" y="1490008"/>
            <a:ext cx="3744416" cy="1938992"/>
          </a:xfrm>
          <a:prstGeom prst="rect">
            <a:avLst/>
          </a:prstGeom>
          <a:noFill/>
        </p:spPr>
        <p:txBody>
          <a:bodyPr wrap="square" rtlCol="0">
            <a:spAutoFit/>
          </a:bodyPr>
          <a:lstStyle/>
          <a:p>
            <a:pPr algn="ctr"/>
            <a:r>
              <a:rPr lang="en-GB" sz="4000" b="1" i="1" dirty="0">
                <a:solidFill>
                  <a:srgbClr val="003082"/>
                </a:solidFill>
              </a:rPr>
              <a:t>Think about your own behaviour</a:t>
            </a:r>
          </a:p>
        </p:txBody>
      </p:sp>
      <p:sp>
        <p:nvSpPr>
          <p:cNvPr id="11" name="TextBox 10"/>
          <p:cNvSpPr txBox="1"/>
          <p:nvPr/>
        </p:nvSpPr>
        <p:spPr>
          <a:xfrm>
            <a:off x="4390728" y="4473380"/>
            <a:ext cx="4343894" cy="1323439"/>
          </a:xfrm>
          <a:prstGeom prst="rect">
            <a:avLst/>
          </a:prstGeom>
          <a:noFill/>
        </p:spPr>
        <p:txBody>
          <a:bodyPr wrap="square" rtlCol="0">
            <a:spAutoFit/>
          </a:bodyPr>
          <a:lstStyle/>
          <a:p>
            <a:pPr algn="ctr"/>
            <a:r>
              <a:rPr lang="en-GB" sz="4000" i="1" dirty="0" smtClean="0">
                <a:solidFill>
                  <a:srgbClr val="003082"/>
                </a:solidFill>
              </a:rPr>
              <a:t>Think about buying ‘rules’</a:t>
            </a:r>
            <a:endParaRPr lang="en-GB" sz="4000" b="1" dirty="0"/>
          </a:p>
        </p:txBody>
      </p:sp>
      <p:sp>
        <p:nvSpPr>
          <p:cNvPr id="7" name="TextBox 6"/>
          <p:cNvSpPr txBox="1"/>
          <p:nvPr/>
        </p:nvSpPr>
        <p:spPr>
          <a:xfrm>
            <a:off x="28065" y="3857827"/>
            <a:ext cx="5163516" cy="1938992"/>
          </a:xfrm>
          <a:prstGeom prst="rect">
            <a:avLst/>
          </a:prstGeom>
          <a:noFill/>
        </p:spPr>
        <p:txBody>
          <a:bodyPr wrap="square" rtlCol="0">
            <a:spAutoFit/>
          </a:bodyPr>
          <a:lstStyle/>
          <a:p>
            <a:pPr algn="ctr"/>
            <a:r>
              <a:rPr lang="en-GB" sz="4000" i="1" dirty="0" smtClean="0">
                <a:solidFill>
                  <a:srgbClr val="003082"/>
                </a:solidFill>
              </a:rPr>
              <a:t>Think about sharing rules with other parents</a:t>
            </a:r>
            <a:endParaRPr lang="en-GB" sz="4000" b="1" dirty="0"/>
          </a:p>
        </p:txBody>
      </p:sp>
    </p:spTree>
    <p:extLst>
      <p:ext uri="{BB962C8B-B14F-4D97-AF65-F5344CB8AC3E}">
        <p14:creationId xmlns:p14="http://schemas.microsoft.com/office/powerpoint/2010/main" val="36910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a:t>
            </a:r>
            <a:r>
              <a:rPr lang="en-GB" b="1" dirty="0" smtClean="0"/>
              <a:t>your</a:t>
            </a:r>
            <a:r>
              <a:rPr lang="en-GB" dirty="0" smtClean="0"/>
              <a:t> digital </a:t>
            </a:r>
            <a:r>
              <a:rPr lang="en-GB" dirty="0"/>
              <a:t>footprint</a:t>
            </a:r>
          </a:p>
        </p:txBody>
      </p:sp>
      <p:sp>
        <p:nvSpPr>
          <p:cNvPr id="3" name="Content Placeholder 2"/>
          <p:cNvSpPr>
            <a:spLocks noGrp="1"/>
          </p:cNvSpPr>
          <p:nvPr>
            <p:ph idx="1"/>
          </p:nvPr>
        </p:nvSpPr>
        <p:spPr/>
        <p:txBody>
          <a:bodyPr/>
          <a:lstStyle/>
          <a:p>
            <a:r>
              <a:rPr lang="en-GB" b="1" dirty="0" smtClean="0"/>
              <a:t>Ask yourself - </a:t>
            </a:r>
          </a:p>
          <a:p>
            <a:pPr marL="457200" indent="-457200">
              <a:buFont typeface="+mj-lt"/>
              <a:buAutoNum type="arabicPeriod"/>
            </a:pPr>
            <a:r>
              <a:rPr lang="en-GB" dirty="0" smtClean="0"/>
              <a:t>What </a:t>
            </a:r>
            <a:r>
              <a:rPr lang="en-GB" dirty="0"/>
              <a:t>do I look like</a:t>
            </a:r>
            <a:r>
              <a:rPr lang="en-GB" dirty="0" smtClean="0"/>
              <a:t>?</a:t>
            </a:r>
          </a:p>
          <a:p>
            <a:pPr marL="457200" indent="-457200">
              <a:buFont typeface="+mj-lt"/>
              <a:buAutoNum type="arabicPeriod"/>
            </a:pPr>
            <a:r>
              <a:rPr lang="en-GB" dirty="0"/>
              <a:t>Would I want this shared about me?</a:t>
            </a:r>
          </a:p>
          <a:p>
            <a:pPr marL="457200" indent="-457200">
              <a:buFont typeface="+mj-lt"/>
              <a:buAutoNum type="arabicPeriod"/>
            </a:pPr>
            <a:r>
              <a:rPr lang="en-GB" dirty="0" smtClean="0"/>
              <a:t>Am </a:t>
            </a:r>
            <a:r>
              <a:rPr lang="en-GB" dirty="0"/>
              <a:t>I giving away too much</a:t>
            </a:r>
            <a:r>
              <a:rPr lang="en-GB" dirty="0" smtClean="0"/>
              <a:t>?</a:t>
            </a:r>
          </a:p>
          <a:p>
            <a:pPr marL="457200" indent="-457200">
              <a:buFont typeface="+mj-lt"/>
              <a:buAutoNum type="arabicPeriod"/>
            </a:pPr>
            <a:r>
              <a:rPr lang="en-GB" dirty="0" smtClean="0"/>
              <a:t>Would </a:t>
            </a:r>
            <a:r>
              <a:rPr lang="en-GB" dirty="0"/>
              <a:t>it pass </a:t>
            </a:r>
            <a:r>
              <a:rPr lang="en-GB" dirty="0" smtClean="0"/>
              <a:t>the ‘front page test’?</a:t>
            </a:r>
          </a:p>
          <a:p>
            <a:pPr marL="457200" indent="-457200">
              <a:buFont typeface="+mj-lt"/>
              <a:buAutoNum type="arabicPeriod"/>
            </a:pPr>
            <a:r>
              <a:rPr lang="en-GB" dirty="0"/>
              <a:t>Is </a:t>
            </a:r>
            <a:r>
              <a:rPr lang="en-GB" dirty="0" smtClean="0"/>
              <a:t>it a </a:t>
            </a:r>
            <a:r>
              <a:rPr lang="en-GB" i="1" dirty="0" smtClean="0"/>
              <a:t>footprint</a:t>
            </a:r>
            <a:r>
              <a:rPr lang="en-GB" dirty="0" smtClean="0"/>
              <a:t> or a </a:t>
            </a:r>
            <a:r>
              <a:rPr lang="en-GB" i="1" dirty="0" smtClean="0"/>
              <a:t>tattoo</a:t>
            </a:r>
            <a:r>
              <a:rPr lang="en-GB" dirty="0" smtClean="0"/>
              <a:t>?</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4462">
            <a:off x="6854467" y="1723717"/>
            <a:ext cx="1351844" cy="310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4462" flipH="1">
            <a:off x="5617014" y="3824059"/>
            <a:ext cx="648742" cy="14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4462">
            <a:off x="6289230" y="5406860"/>
            <a:ext cx="438077" cy="100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899592" y="4276985"/>
            <a:ext cx="4334480" cy="2305372"/>
          </a:xfrm>
          <a:prstGeom prst="rect">
            <a:avLst/>
          </a:prstGeom>
        </p:spPr>
      </p:pic>
    </p:spTree>
    <p:extLst>
      <p:ext uri="{BB962C8B-B14F-4D97-AF65-F5344CB8AC3E}">
        <p14:creationId xmlns:p14="http://schemas.microsoft.com/office/powerpoint/2010/main" val="37251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69574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800" dirty="0" smtClean="0"/>
              <a:t/>
            </a:r>
            <a:br>
              <a:rPr lang="en-GB" sz="1800" dirty="0" smtClean="0"/>
            </a:br>
            <a:r>
              <a:rPr lang="en-GB" dirty="0" smtClean="0"/>
              <a:t>The world is changing</a:t>
            </a:r>
            <a:endParaRPr lang="en-GB" dirty="0"/>
          </a:p>
        </p:txBody>
      </p:sp>
    </p:spTree>
    <p:extLst>
      <p:ext uri="{BB962C8B-B14F-4D97-AF65-F5344CB8AC3E}">
        <p14:creationId xmlns:p14="http://schemas.microsoft.com/office/powerpoint/2010/main" val="2983093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changing for children?</a:t>
            </a:r>
            <a:endParaRPr lang="en-GB" dirty="0"/>
          </a:p>
        </p:txBody>
      </p:sp>
      <p:sp>
        <p:nvSpPr>
          <p:cNvPr id="4" name="TextBox 3"/>
          <p:cNvSpPr txBox="1"/>
          <p:nvPr/>
        </p:nvSpPr>
        <p:spPr>
          <a:xfrm>
            <a:off x="467544" y="1340768"/>
            <a:ext cx="4680520" cy="954107"/>
          </a:xfrm>
          <a:prstGeom prst="rect">
            <a:avLst/>
          </a:prstGeom>
          <a:noFill/>
        </p:spPr>
        <p:txBody>
          <a:bodyPr wrap="square" rtlCol="0">
            <a:spAutoFit/>
          </a:bodyPr>
          <a:lstStyle/>
          <a:p>
            <a:pPr algn="ctr"/>
            <a:r>
              <a:rPr lang="en-GB" sz="2800" i="1" dirty="0" smtClean="0">
                <a:solidFill>
                  <a:srgbClr val="003082"/>
                </a:solidFill>
              </a:rPr>
              <a:t>One in four children under eight </a:t>
            </a:r>
            <a:r>
              <a:rPr lang="en-GB" sz="2800" b="1" i="1" dirty="0" smtClean="0">
                <a:solidFill>
                  <a:srgbClr val="003082"/>
                </a:solidFill>
              </a:rPr>
              <a:t>owns</a:t>
            </a:r>
            <a:r>
              <a:rPr lang="en-GB" sz="2800" i="1" dirty="0" smtClean="0">
                <a:solidFill>
                  <a:srgbClr val="003082"/>
                </a:solidFill>
              </a:rPr>
              <a:t> a tablet</a:t>
            </a:r>
            <a:endParaRPr lang="en-GB" sz="2800" dirty="0"/>
          </a:p>
        </p:txBody>
      </p:sp>
      <p:sp>
        <p:nvSpPr>
          <p:cNvPr id="5" name="TextBox 4"/>
          <p:cNvSpPr txBox="1"/>
          <p:nvPr/>
        </p:nvSpPr>
        <p:spPr>
          <a:xfrm>
            <a:off x="4268055" y="4436531"/>
            <a:ext cx="4225230" cy="1384995"/>
          </a:xfrm>
          <a:prstGeom prst="rect">
            <a:avLst/>
          </a:prstGeom>
          <a:noFill/>
        </p:spPr>
        <p:txBody>
          <a:bodyPr wrap="square" rtlCol="0">
            <a:spAutoFit/>
          </a:bodyPr>
          <a:lstStyle/>
          <a:p>
            <a:pPr algn="ctr"/>
            <a:r>
              <a:rPr lang="en-GB" sz="2800" i="1" dirty="0" smtClean="0">
                <a:solidFill>
                  <a:srgbClr val="003082"/>
                </a:solidFill>
              </a:rPr>
              <a:t>One in 10 children has a mobile phone before they’re five</a:t>
            </a:r>
            <a:endParaRPr lang="en-GB" sz="2800" dirty="0"/>
          </a:p>
        </p:txBody>
      </p:sp>
      <p:sp>
        <p:nvSpPr>
          <p:cNvPr id="6" name="TextBox 5"/>
          <p:cNvSpPr txBox="1"/>
          <p:nvPr/>
        </p:nvSpPr>
        <p:spPr>
          <a:xfrm>
            <a:off x="613098" y="4221088"/>
            <a:ext cx="3486150" cy="1815882"/>
          </a:xfrm>
          <a:prstGeom prst="rect">
            <a:avLst/>
          </a:prstGeom>
          <a:noFill/>
        </p:spPr>
        <p:txBody>
          <a:bodyPr wrap="square" rtlCol="0">
            <a:spAutoFit/>
          </a:bodyPr>
          <a:lstStyle/>
          <a:p>
            <a:pPr algn="ctr"/>
            <a:r>
              <a:rPr lang="en-GB" sz="2800" i="1" dirty="0" smtClean="0">
                <a:solidFill>
                  <a:srgbClr val="003082"/>
                </a:solidFill>
              </a:rPr>
              <a:t>74% of eight- to </a:t>
            </a:r>
            <a:br>
              <a:rPr lang="en-GB" sz="2800" i="1" dirty="0" smtClean="0">
                <a:solidFill>
                  <a:srgbClr val="003082"/>
                </a:solidFill>
              </a:rPr>
            </a:br>
            <a:r>
              <a:rPr lang="en-GB" sz="2800" i="1" dirty="0" smtClean="0">
                <a:solidFill>
                  <a:srgbClr val="003082"/>
                </a:solidFill>
              </a:rPr>
              <a:t>11-year olds </a:t>
            </a:r>
            <a:r>
              <a:rPr lang="en-GB" sz="2800" b="1" i="1" dirty="0" smtClean="0">
                <a:solidFill>
                  <a:srgbClr val="003082"/>
                </a:solidFill>
              </a:rPr>
              <a:t>have access</a:t>
            </a:r>
            <a:r>
              <a:rPr lang="en-GB" sz="2800" i="1" dirty="0" smtClean="0">
                <a:solidFill>
                  <a:srgbClr val="003082"/>
                </a:solidFill>
              </a:rPr>
              <a:t> to a tablet at home</a:t>
            </a:r>
            <a:endParaRPr lang="en-GB" sz="2800" dirty="0"/>
          </a:p>
        </p:txBody>
      </p:sp>
      <p:sp>
        <p:nvSpPr>
          <p:cNvPr id="8" name="TextBox 7"/>
          <p:cNvSpPr txBox="1"/>
          <p:nvPr/>
        </p:nvSpPr>
        <p:spPr>
          <a:xfrm>
            <a:off x="5292080" y="1523638"/>
            <a:ext cx="2880320" cy="2677656"/>
          </a:xfrm>
          <a:prstGeom prst="rect">
            <a:avLst/>
          </a:prstGeom>
          <a:noFill/>
        </p:spPr>
        <p:txBody>
          <a:bodyPr wrap="square" rtlCol="0">
            <a:spAutoFit/>
          </a:bodyPr>
          <a:lstStyle/>
          <a:p>
            <a:pPr algn="ctr"/>
            <a:r>
              <a:rPr lang="en-GB" sz="2800" i="1" dirty="0" smtClean="0">
                <a:solidFill>
                  <a:srgbClr val="003082"/>
                </a:solidFill>
              </a:rPr>
              <a:t>63% of children have a smartphone before they start secondary school</a:t>
            </a:r>
            <a:endParaRPr lang="en-GB" sz="2800" dirty="0"/>
          </a:p>
        </p:txBody>
      </p:sp>
      <p:sp>
        <p:nvSpPr>
          <p:cNvPr id="9" name="TextBox 8"/>
          <p:cNvSpPr txBox="1"/>
          <p:nvPr/>
        </p:nvSpPr>
        <p:spPr>
          <a:xfrm>
            <a:off x="1090539" y="2492896"/>
            <a:ext cx="3744416" cy="1384995"/>
          </a:xfrm>
          <a:prstGeom prst="rect">
            <a:avLst/>
          </a:prstGeom>
          <a:noFill/>
        </p:spPr>
        <p:txBody>
          <a:bodyPr wrap="square" rtlCol="0">
            <a:spAutoFit/>
          </a:bodyPr>
          <a:lstStyle/>
          <a:p>
            <a:pPr algn="ctr"/>
            <a:r>
              <a:rPr lang="en-GB" sz="2800" i="1" dirty="0" smtClean="0">
                <a:solidFill>
                  <a:srgbClr val="003082"/>
                </a:solidFill>
              </a:rPr>
              <a:t>23% of children are seen on the internet before they’re born</a:t>
            </a:r>
            <a:endParaRPr lang="en-GB" sz="2800" dirty="0"/>
          </a:p>
        </p:txBody>
      </p:sp>
    </p:spTree>
    <p:extLst>
      <p:ext uri="{BB962C8B-B14F-4D97-AF65-F5344CB8AC3E}">
        <p14:creationId xmlns:p14="http://schemas.microsoft.com/office/powerpoint/2010/main" val="39878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changing for children? </a:t>
            </a:r>
            <a:endParaRPr lang="en-GB" dirty="0"/>
          </a:p>
        </p:txBody>
      </p:sp>
      <p:sp>
        <p:nvSpPr>
          <p:cNvPr id="3" name="Content Placeholder 2"/>
          <p:cNvSpPr>
            <a:spLocks noGrp="1"/>
          </p:cNvSpPr>
          <p:nvPr>
            <p:ph idx="1"/>
          </p:nvPr>
        </p:nvSpPr>
        <p:spPr/>
        <p:txBody>
          <a:bodyPr/>
          <a:lstStyle/>
          <a:p>
            <a:r>
              <a:rPr lang="en-GB" dirty="0" smtClean="0"/>
              <a:t>Health-related behaviour questionnaire in Solihull</a:t>
            </a:r>
          </a:p>
          <a:p>
            <a:r>
              <a:rPr lang="en-GB" b="1" dirty="0"/>
              <a:t>Y</a:t>
            </a:r>
            <a:r>
              <a:rPr lang="en-GB" b="1" dirty="0" smtClean="0"/>
              <a:t>ear 2</a:t>
            </a:r>
            <a:endParaRPr lang="en-GB" b="1" dirty="0"/>
          </a:p>
        </p:txBody>
      </p:sp>
      <p:sp>
        <p:nvSpPr>
          <p:cNvPr id="4" name="TextBox 3"/>
          <p:cNvSpPr txBox="1"/>
          <p:nvPr/>
        </p:nvSpPr>
        <p:spPr>
          <a:xfrm>
            <a:off x="4788024" y="2132856"/>
            <a:ext cx="4104456" cy="954107"/>
          </a:xfrm>
          <a:prstGeom prst="rect">
            <a:avLst/>
          </a:prstGeom>
          <a:noFill/>
        </p:spPr>
        <p:txBody>
          <a:bodyPr wrap="square" rtlCol="0">
            <a:spAutoFit/>
          </a:bodyPr>
          <a:lstStyle/>
          <a:p>
            <a:pPr algn="ctr"/>
            <a:r>
              <a:rPr lang="en-GB" sz="2800" i="1" dirty="0" smtClean="0">
                <a:solidFill>
                  <a:srgbClr val="003082"/>
                </a:solidFill>
              </a:rPr>
              <a:t>78% use the internet for playing games</a:t>
            </a:r>
            <a:endParaRPr lang="en-GB" sz="2800" dirty="0"/>
          </a:p>
        </p:txBody>
      </p:sp>
      <p:sp>
        <p:nvSpPr>
          <p:cNvPr id="5" name="TextBox 4"/>
          <p:cNvSpPr txBox="1"/>
          <p:nvPr/>
        </p:nvSpPr>
        <p:spPr>
          <a:xfrm>
            <a:off x="395536" y="2596961"/>
            <a:ext cx="3528392" cy="1384995"/>
          </a:xfrm>
          <a:prstGeom prst="rect">
            <a:avLst/>
          </a:prstGeom>
          <a:noFill/>
        </p:spPr>
        <p:txBody>
          <a:bodyPr wrap="square" rtlCol="0">
            <a:spAutoFit/>
          </a:bodyPr>
          <a:lstStyle/>
          <a:p>
            <a:pPr algn="ctr"/>
            <a:r>
              <a:rPr lang="en-GB" sz="2800" i="1" dirty="0" smtClean="0">
                <a:solidFill>
                  <a:srgbClr val="003082"/>
                </a:solidFill>
              </a:rPr>
              <a:t>36% go </a:t>
            </a:r>
            <a:r>
              <a:rPr lang="en-GB" sz="2800" i="1" dirty="0">
                <a:solidFill>
                  <a:srgbClr val="003082"/>
                </a:solidFill>
              </a:rPr>
              <a:t>on internet when parents not in </a:t>
            </a:r>
            <a:r>
              <a:rPr lang="en-GB" sz="2800" i="1" dirty="0" smtClean="0">
                <a:solidFill>
                  <a:srgbClr val="003082"/>
                </a:solidFill>
              </a:rPr>
              <a:t>room</a:t>
            </a:r>
            <a:endParaRPr lang="en-GB" sz="2800" i="1" dirty="0">
              <a:solidFill>
                <a:srgbClr val="003082"/>
              </a:solidFill>
            </a:endParaRPr>
          </a:p>
        </p:txBody>
      </p:sp>
      <p:sp>
        <p:nvSpPr>
          <p:cNvPr id="6" name="TextBox 5"/>
          <p:cNvSpPr txBox="1"/>
          <p:nvPr/>
        </p:nvSpPr>
        <p:spPr>
          <a:xfrm>
            <a:off x="4067944" y="5255622"/>
            <a:ext cx="4680520" cy="523220"/>
          </a:xfrm>
          <a:prstGeom prst="rect">
            <a:avLst/>
          </a:prstGeom>
          <a:noFill/>
        </p:spPr>
        <p:txBody>
          <a:bodyPr wrap="square" rtlCol="0">
            <a:spAutoFit/>
          </a:bodyPr>
          <a:lstStyle/>
          <a:p>
            <a:pPr algn="ctr"/>
            <a:r>
              <a:rPr lang="en-GB" sz="2800" i="1" dirty="0" smtClean="0">
                <a:solidFill>
                  <a:srgbClr val="003082"/>
                </a:solidFill>
              </a:rPr>
              <a:t>12% use Facebook or Bebo</a:t>
            </a:r>
            <a:endParaRPr lang="en-GB" sz="2800" dirty="0"/>
          </a:p>
        </p:txBody>
      </p:sp>
      <p:sp>
        <p:nvSpPr>
          <p:cNvPr id="7" name="TextBox 6"/>
          <p:cNvSpPr txBox="1"/>
          <p:nvPr/>
        </p:nvSpPr>
        <p:spPr>
          <a:xfrm>
            <a:off x="4207768" y="3117819"/>
            <a:ext cx="4680520" cy="954107"/>
          </a:xfrm>
          <a:prstGeom prst="rect">
            <a:avLst/>
          </a:prstGeom>
          <a:noFill/>
        </p:spPr>
        <p:txBody>
          <a:bodyPr wrap="square" rtlCol="0">
            <a:spAutoFit/>
          </a:bodyPr>
          <a:lstStyle/>
          <a:p>
            <a:pPr algn="ctr"/>
            <a:r>
              <a:rPr lang="en-GB" sz="2800" i="1" dirty="0" smtClean="0">
                <a:solidFill>
                  <a:srgbClr val="003082"/>
                </a:solidFill>
              </a:rPr>
              <a:t>8% chat to people online that they’ve never met</a:t>
            </a:r>
            <a:endParaRPr lang="en-GB" sz="2800" dirty="0"/>
          </a:p>
        </p:txBody>
      </p:sp>
      <p:sp>
        <p:nvSpPr>
          <p:cNvPr id="8" name="TextBox 7"/>
          <p:cNvSpPr txBox="1"/>
          <p:nvPr/>
        </p:nvSpPr>
        <p:spPr>
          <a:xfrm>
            <a:off x="251520" y="4899190"/>
            <a:ext cx="3528392" cy="1384995"/>
          </a:xfrm>
          <a:prstGeom prst="rect">
            <a:avLst/>
          </a:prstGeom>
          <a:noFill/>
        </p:spPr>
        <p:txBody>
          <a:bodyPr wrap="square" rtlCol="0">
            <a:spAutoFit/>
          </a:bodyPr>
          <a:lstStyle/>
          <a:p>
            <a:pPr algn="ctr"/>
            <a:r>
              <a:rPr lang="en-GB" sz="2800" i="1" dirty="0" smtClean="0">
                <a:solidFill>
                  <a:srgbClr val="003082"/>
                </a:solidFill>
              </a:rPr>
              <a:t>62% say that their parents/carers have rules for use</a:t>
            </a:r>
            <a:endParaRPr lang="en-GB" sz="2800" dirty="0"/>
          </a:p>
        </p:txBody>
      </p:sp>
      <p:sp>
        <p:nvSpPr>
          <p:cNvPr id="9" name="TextBox 8"/>
          <p:cNvSpPr txBox="1"/>
          <p:nvPr/>
        </p:nvSpPr>
        <p:spPr>
          <a:xfrm>
            <a:off x="1968860" y="3976974"/>
            <a:ext cx="4680520" cy="954107"/>
          </a:xfrm>
          <a:prstGeom prst="rect">
            <a:avLst/>
          </a:prstGeom>
          <a:noFill/>
        </p:spPr>
        <p:txBody>
          <a:bodyPr wrap="square" rtlCol="0">
            <a:spAutoFit/>
          </a:bodyPr>
          <a:lstStyle/>
          <a:p>
            <a:pPr algn="ctr"/>
            <a:r>
              <a:rPr lang="en-GB" sz="2800" i="1" dirty="0" smtClean="0">
                <a:solidFill>
                  <a:srgbClr val="003082"/>
                </a:solidFill>
              </a:rPr>
              <a:t>67% have </a:t>
            </a:r>
            <a:r>
              <a:rPr lang="en-GB" sz="2800" i="1" dirty="0">
                <a:solidFill>
                  <a:srgbClr val="003082"/>
                </a:solidFill>
              </a:rPr>
              <a:t>been told how to stay safe if chatting </a:t>
            </a:r>
            <a:r>
              <a:rPr lang="en-GB" sz="2800" i="1" dirty="0" smtClean="0">
                <a:solidFill>
                  <a:srgbClr val="003082"/>
                </a:solidFill>
              </a:rPr>
              <a:t>online</a:t>
            </a:r>
            <a:endParaRPr lang="en-GB" sz="2800" dirty="0"/>
          </a:p>
        </p:txBody>
      </p:sp>
    </p:spTree>
    <p:extLst>
      <p:ext uri="{BB962C8B-B14F-4D97-AF65-F5344CB8AC3E}">
        <p14:creationId xmlns:p14="http://schemas.microsoft.com/office/powerpoint/2010/main" val="31908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changing for children? </a:t>
            </a:r>
          </a:p>
        </p:txBody>
      </p:sp>
      <p:sp>
        <p:nvSpPr>
          <p:cNvPr id="3" name="Content Placeholder 2"/>
          <p:cNvSpPr>
            <a:spLocks noGrp="1"/>
          </p:cNvSpPr>
          <p:nvPr>
            <p:ph idx="1"/>
          </p:nvPr>
        </p:nvSpPr>
        <p:spPr/>
        <p:txBody>
          <a:bodyPr/>
          <a:lstStyle/>
          <a:p>
            <a:r>
              <a:rPr lang="en-GB" dirty="0"/>
              <a:t>Health-related behaviour questionnaire in Solihull</a:t>
            </a:r>
          </a:p>
          <a:p>
            <a:r>
              <a:rPr lang="en-GB" b="1" dirty="0"/>
              <a:t>Year </a:t>
            </a:r>
            <a:r>
              <a:rPr lang="en-GB" b="1" dirty="0" smtClean="0"/>
              <a:t>4 and year 6</a:t>
            </a:r>
            <a:endParaRPr lang="en-GB" b="1" dirty="0"/>
          </a:p>
          <a:p>
            <a:endParaRPr lang="en-GB" dirty="0"/>
          </a:p>
        </p:txBody>
      </p:sp>
      <p:sp>
        <p:nvSpPr>
          <p:cNvPr id="10" name="TextBox 9"/>
          <p:cNvSpPr txBox="1"/>
          <p:nvPr/>
        </p:nvSpPr>
        <p:spPr>
          <a:xfrm>
            <a:off x="4788024" y="2132856"/>
            <a:ext cx="4104456" cy="954107"/>
          </a:xfrm>
          <a:prstGeom prst="rect">
            <a:avLst/>
          </a:prstGeom>
          <a:noFill/>
        </p:spPr>
        <p:txBody>
          <a:bodyPr wrap="square" rtlCol="0">
            <a:spAutoFit/>
          </a:bodyPr>
          <a:lstStyle/>
          <a:p>
            <a:pPr algn="ctr"/>
            <a:r>
              <a:rPr lang="en-GB" sz="2800" b="1" i="1" dirty="0" smtClean="0">
                <a:solidFill>
                  <a:srgbClr val="003082"/>
                </a:solidFill>
              </a:rPr>
              <a:t>70%</a:t>
            </a:r>
            <a:r>
              <a:rPr lang="en-GB" sz="2800" i="1" dirty="0" smtClean="0">
                <a:solidFill>
                  <a:srgbClr val="003082"/>
                </a:solidFill>
              </a:rPr>
              <a:t> use the internet for playing games</a:t>
            </a:r>
            <a:endParaRPr lang="en-GB" sz="2800" dirty="0"/>
          </a:p>
        </p:txBody>
      </p:sp>
      <p:sp>
        <p:nvSpPr>
          <p:cNvPr id="11" name="TextBox 10"/>
          <p:cNvSpPr txBox="1"/>
          <p:nvPr/>
        </p:nvSpPr>
        <p:spPr>
          <a:xfrm>
            <a:off x="238224" y="2492896"/>
            <a:ext cx="4333775" cy="954107"/>
          </a:xfrm>
          <a:prstGeom prst="rect">
            <a:avLst/>
          </a:prstGeom>
          <a:noFill/>
        </p:spPr>
        <p:txBody>
          <a:bodyPr wrap="square" rtlCol="0">
            <a:spAutoFit/>
          </a:bodyPr>
          <a:lstStyle/>
          <a:p>
            <a:pPr algn="ctr"/>
            <a:r>
              <a:rPr lang="en-GB" sz="2800" b="1" i="1" dirty="0" smtClean="0">
                <a:solidFill>
                  <a:srgbClr val="003082"/>
                </a:solidFill>
              </a:rPr>
              <a:t>75%</a:t>
            </a:r>
            <a:r>
              <a:rPr lang="en-GB" sz="2800" i="1" dirty="0" smtClean="0">
                <a:solidFill>
                  <a:srgbClr val="003082"/>
                </a:solidFill>
              </a:rPr>
              <a:t> go </a:t>
            </a:r>
            <a:r>
              <a:rPr lang="en-GB" sz="2800" i="1" dirty="0">
                <a:solidFill>
                  <a:srgbClr val="003082"/>
                </a:solidFill>
              </a:rPr>
              <a:t>on internet when parents not in </a:t>
            </a:r>
            <a:r>
              <a:rPr lang="en-GB" sz="2800" i="1" dirty="0" smtClean="0">
                <a:solidFill>
                  <a:srgbClr val="003082"/>
                </a:solidFill>
              </a:rPr>
              <a:t>room </a:t>
            </a:r>
            <a:endParaRPr lang="en-GB" sz="2800" i="1" dirty="0">
              <a:solidFill>
                <a:srgbClr val="003082"/>
              </a:solidFill>
            </a:endParaRPr>
          </a:p>
        </p:txBody>
      </p:sp>
      <p:sp>
        <p:nvSpPr>
          <p:cNvPr id="13" name="TextBox 12"/>
          <p:cNvSpPr txBox="1"/>
          <p:nvPr/>
        </p:nvSpPr>
        <p:spPr>
          <a:xfrm>
            <a:off x="4463480" y="3193809"/>
            <a:ext cx="4680520" cy="954107"/>
          </a:xfrm>
          <a:prstGeom prst="rect">
            <a:avLst/>
          </a:prstGeom>
          <a:noFill/>
        </p:spPr>
        <p:txBody>
          <a:bodyPr wrap="square" rtlCol="0">
            <a:spAutoFit/>
          </a:bodyPr>
          <a:lstStyle/>
          <a:p>
            <a:pPr algn="ctr"/>
            <a:r>
              <a:rPr lang="en-GB" sz="2800" i="1" dirty="0" smtClean="0">
                <a:solidFill>
                  <a:srgbClr val="003082"/>
                </a:solidFill>
              </a:rPr>
              <a:t>15% chat to people online that they’ve never met</a:t>
            </a:r>
            <a:endParaRPr lang="en-GB" sz="2800" dirty="0"/>
          </a:p>
        </p:txBody>
      </p:sp>
      <p:sp>
        <p:nvSpPr>
          <p:cNvPr id="14" name="TextBox 13"/>
          <p:cNvSpPr txBox="1"/>
          <p:nvPr/>
        </p:nvSpPr>
        <p:spPr>
          <a:xfrm>
            <a:off x="16416" y="4816752"/>
            <a:ext cx="3240360" cy="1384995"/>
          </a:xfrm>
          <a:prstGeom prst="rect">
            <a:avLst/>
          </a:prstGeom>
          <a:noFill/>
        </p:spPr>
        <p:txBody>
          <a:bodyPr wrap="square" rtlCol="0">
            <a:spAutoFit/>
          </a:bodyPr>
          <a:lstStyle/>
          <a:p>
            <a:pPr algn="ctr"/>
            <a:r>
              <a:rPr lang="en-GB" sz="2800" i="1" dirty="0" smtClean="0">
                <a:solidFill>
                  <a:srgbClr val="003082"/>
                </a:solidFill>
              </a:rPr>
              <a:t>76% say that their parents/carers have rules for use</a:t>
            </a:r>
            <a:endParaRPr lang="en-GB" sz="2800" dirty="0"/>
          </a:p>
        </p:txBody>
      </p:sp>
      <p:sp>
        <p:nvSpPr>
          <p:cNvPr id="15" name="TextBox 14"/>
          <p:cNvSpPr txBox="1"/>
          <p:nvPr/>
        </p:nvSpPr>
        <p:spPr>
          <a:xfrm>
            <a:off x="4181507" y="4339699"/>
            <a:ext cx="4680520" cy="954107"/>
          </a:xfrm>
          <a:prstGeom prst="rect">
            <a:avLst/>
          </a:prstGeom>
          <a:noFill/>
        </p:spPr>
        <p:txBody>
          <a:bodyPr wrap="square" rtlCol="0">
            <a:spAutoFit/>
          </a:bodyPr>
          <a:lstStyle/>
          <a:p>
            <a:pPr algn="ctr"/>
            <a:r>
              <a:rPr lang="en-GB" sz="2800" i="1" dirty="0" smtClean="0">
                <a:solidFill>
                  <a:srgbClr val="003082"/>
                </a:solidFill>
              </a:rPr>
              <a:t>91% have </a:t>
            </a:r>
            <a:r>
              <a:rPr lang="en-GB" sz="2800" i="1" dirty="0">
                <a:solidFill>
                  <a:srgbClr val="003082"/>
                </a:solidFill>
              </a:rPr>
              <a:t>been told how to stay safe if chatting </a:t>
            </a:r>
            <a:r>
              <a:rPr lang="en-GB" sz="2800" i="1" dirty="0" smtClean="0">
                <a:solidFill>
                  <a:srgbClr val="003082"/>
                </a:solidFill>
              </a:rPr>
              <a:t>online </a:t>
            </a:r>
            <a:endParaRPr lang="en-GB" sz="2800" dirty="0"/>
          </a:p>
        </p:txBody>
      </p:sp>
      <p:sp>
        <p:nvSpPr>
          <p:cNvPr id="16" name="TextBox 15"/>
          <p:cNvSpPr txBox="1"/>
          <p:nvPr/>
        </p:nvSpPr>
        <p:spPr>
          <a:xfrm>
            <a:off x="503622" y="3455418"/>
            <a:ext cx="4261768" cy="1384995"/>
          </a:xfrm>
          <a:prstGeom prst="rect">
            <a:avLst/>
          </a:prstGeom>
          <a:noFill/>
        </p:spPr>
        <p:txBody>
          <a:bodyPr wrap="square" rtlCol="0">
            <a:spAutoFit/>
          </a:bodyPr>
          <a:lstStyle/>
          <a:p>
            <a:pPr algn="ctr"/>
            <a:r>
              <a:rPr lang="en-GB" sz="2800" i="1" dirty="0" smtClean="0">
                <a:solidFill>
                  <a:srgbClr val="003082"/>
                </a:solidFill>
              </a:rPr>
              <a:t>3% have had </a:t>
            </a:r>
            <a:r>
              <a:rPr lang="en-GB" sz="2800" i="1" dirty="0">
                <a:solidFill>
                  <a:srgbClr val="003082"/>
                </a:solidFill>
              </a:rPr>
              <a:t>received a chat message that scared or upset </a:t>
            </a:r>
            <a:r>
              <a:rPr lang="en-GB" sz="2800" i="1" dirty="0" smtClean="0">
                <a:solidFill>
                  <a:srgbClr val="003082"/>
                </a:solidFill>
              </a:rPr>
              <a:t>them</a:t>
            </a:r>
            <a:endParaRPr lang="en-GB" sz="2800" i="1" dirty="0">
              <a:solidFill>
                <a:srgbClr val="003082"/>
              </a:solidFill>
            </a:endParaRPr>
          </a:p>
        </p:txBody>
      </p:sp>
      <p:sp>
        <p:nvSpPr>
          <p:cNvPr id="12" name="TextBox 11"/>
          <p:cNvSpPr txBox="1"/>
          <p:nvPr/>
        </p:nvSpPr>
        <p:spPr>
          <a:xfrm>
            <a:off x="2918852" y="5373216"/>
            <a:ext cx="4680520" cy="954107"/>
          </a:xfrm>
          <a:prstGeom prst="rect">
            <a:avLst/>
          </a:prstGeom>
          <a:noFill/>
        </p:spPr>
        <p:txBody>
          <a:bodyPr wrap="square" rtlCol="0">
            <a:spAutoFit/>
          </a:bodyPr>
          <a:lstStyle/>
          <a:p>
            <a:pPr algn="ctr"/>
            <a:r>
              <a:rPr lang="en-GB" sz="2800" b="1" i="1" dirty="0" smtClean="0">
                <a:solidFill>
                  <a:srgbClr val="003082"/>
                </a:solidFill>
              </a:rPr>
              <a:t>82%</a:t>
            </a:r>
            <a:r>
              <a:rPr lang="en-GB" sz="2800" i="1" dirty="0" smtClean="0">
                <a:solidFill>
                  <a:srgbClr val="003082"/>
                </a:solidFill>
              </a:rPr>
              <a:t> watching </a:t>
            </a:r>
            <a:r>
              <a:rPr lang="en-GB" sz="2800" i="1" dirty="0">
                <a:solidFill>
                  <a:srgbClr val="003082"/>
                </a:solidFill>
              </a:rPr>
              <a:t>YouTube, Netflix, </a:t>
            </a:r>
            <a:r>
              <a:rPr lang="en-GB" sz="2800" i="1" dirty="0" smtClean="0">
                <a:solidFill>
                  <a:srgbClr val="003082"/>
                </a:solidFill>
              </a:rPr>
              <a:t>Amazon Prime…</a:t>
            </a:r>
            <a:endParaRPr lang="en-GB" sz="2800" i="1" dirty="0">
              <a:solidFill>
                <a:srgbClr val="003082"/>
              </a:solidFill>
            </a:endParaRPr>
          </a:p>
        </p:txBody>
      </p:sp>
    </p:spTree>
    <p:extLst>
      <p:ext uri="{BB962C8B-B14F-4D97-AF65-F5344CB8AC3E}">
        <p14:creationId xmlns:p14="http://schemas.microsoft.com/office/powerpoint/2010/main" val="10178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benefits</a:t>
            </a:r>
            <a:endParaRPr lang="en-GB" dirty="0"/>
          </a:p>
        </p:txBody>
      </p:sp>
      <p:sp>
        <p:nvSpPr>
          <p:cNvPr id="4" name="TextBox 3"/>
          <p:cNvSpPr txBox="1"/>
          <p:nvPr/>
        </p:nvSpPr>
        <p:spPr>
          <a:xfrm>
            <a:off x="5004048" y="1196752"/>
            <a:ext cx="3528392" cy="1015663"/>
          </a:xfrm>
          <a:prstGeom prst="rect">
            <a:avLst/>
          </a:prstGeom>
          <a:noFill/>
        </p:spPr>
        <p:txBody>
          <a:bodyPr wrap="square" rtlCol="0">
            <a:spAutoFit/>
          </a:bodyPr>
          <a:lstStyle/>
          <a:p>
            <a:pPr algn="ctr"/>
            <a:r>
              <a:rPr lang="en-GB" sz="6000" dirty="0" smtClean="0">
                <a:solidFill>
                  <a:srgbClr val="003082"/>
                </a:solidFill>
              </a:rPr>
              <a:t>learn</a:t>
            </a:r>
            <a:endParaRPr lang="en-GB" sz="6000" dirty="0">
              <a:solidFill>
                <a:srgbClr val="003082"/>
              </a:solidFill>
            </a:endParaRPr>
          </a:p>
        </p:txBody>
      </p:sp>
      <p:sp>
        <p:nvSpPr>
          <p:cNvPr id="5" name="TextBox 4"/>
          <p:cNvSpPr txBox="1"/>
          <p:nvPr/>
        </p:nvSpPr>
        <p:spPr>
          <a:xfrm>
            <a:off x="2874303" y="2564904"/>
            <a:ext cx="4259489" cy="1015663"/>
          </a:xfrm>
          <a:prstGeom prst="rect">
            <a:avLst/>
          </a:prstGeom>
          <a:noFill/>
        </p:spPr>
        <p:txBody>
          <a:bodyPr wrap="square" rtlCol="0">
            <a:spAutoFit/>
          </a:bodyPr>
          <a:lstStyle/>
          <a:p>
            <a:pPr algn="ctr"/>
            <a:r>
              <a:rPr lang="en-GB" sz="6000" dirty="0">
                <a:solidFill>
                  <a:srgbClr val="003082"/>
                </a:solidFill>
              </a:rPr>
              <a:t>h</a:t>
            </a:r>
            <a:r>
              <a:rPr lang="en-GB" sz="6000" dirty="0" smtClean="0">
                <a:solidFill>
                  <a:srgbClr val="003082"/>
                </a:solidFill>
              </a:rPr>
              <a:t>ave fun</a:t>
            </a:r>
            <a:endParaRPr lang="en-GB" sz="6000" dirty="0">
              <a:solidFill>
                <a:srgbClr val="003082"/>
              </a:solidFill>
            </a:endParaRPr>
          </a:p>
        </p:txBody>
      </p:sp>
      <p:sp>
        <p:nvSpPr>
          <p:cNvPr id="6" name="TextBox 5"/>
          <p:cNvSpPr txBox="1"/>
          <p:nvPr/>
        </p:nvSpPr>
        <p:spPr>
          <a:xfrm>
            <a:off x="467544" y="1490286"/>
            <a:ext cx="3528392" cy="1015663"/>
          </a:xfrm>
          <a:prstGeom prst="rect">
            <a:avLst/>
          </a:prstGeom>
          <a:noFill/>
        </p:spPr>
        <p:txBody>
          <a:bodyPr wrap="square" rtlCol="0">
            <a:spAutoFit/>
          </a:bodyPr>
          <a:lstStyle/>
          <a:p>
            <a:pPr algn="ctr"/>
            <a:r>
              <a:rPr lang="en-GB" sz="6000" dirty="0">
                <a:solidFill>
                  <a:srgbClr val="003082"/>
                </a:solidFill>
              </a:rPr>
              <a:t>f</a:t>
            </a:r>
            <a:r>
              <a:rPr lang="en-GB" sz="6000" dirty="0" smtClean="0">
                <a:solidFill>
                  <a:srgbClr val="003082"/>
                </a:solidFill>
              </a:rPr>
              <a:t>ind help</a:t>
            </a:r>
            <a:endParaRPr lang="en-GB" sz="6000" dirty="0">
              <a:solidFill>
                <a:srgbClr val="003082"/>
              </a:solidFill>
            </a:endParaRPr>
          </a:p>
        </p:txBody>
      </p:sp>
      <p:sp>
        <p:nvSpPr>
          <p:cNvPr id="7" name="TextBox 6"/>
          <p:cNvSpPr txBox="1"/>
          <p:nvPr/>
        </p:nvSpPr>
        <p:spPr>
          <a:xfrm>
            <a:off x="5220072" y="3789040"/>
            <a:ext cx="3528392" cy="1015663"/>
          </a:xfrm>
          <a:prstGeom prst="rect">
            <a:avLst/>
          </a:prstGeom>
          <a:noFill/>
        </p:spPr>
        <p:txBody>
          <a:bodyPr wrap="square" rtlCol="0">
            <a:spAutoFit/>
          </a:bodyPr>
          <a:lstStyle/>
          <a:p>
            <a:pPr algn="ctr"/>
            <a:r>
              <a:rPr lang="en-GB" sz="6000" b="1" dirty="0" smtClean="0">
                <a:solidFill>
                  <a:srgbClr val="003082"/>
                </a:solidFill>
              </a:rPr>
              <a:t>discover</a:t>
            </a:r>
            <a:endParaRPr lang="en-GB" sz="6000" b="1" dirty="0">
              <a:solidFill>
                <a:srgbClr val="003082"/>
              </a:solidFill>
            </a:endParaRPr>
          </a:p>
        </p:txBody>
      </p:sp>
      <p:sp>
        <p:nvSpPr>
          <p:cNvPr id="8" name="TextBox 7"/>
          <p:cNvSpPr txBox="1"/>
          <p:nvPr/>
        </p:nvSpPr>
        <p:spPr>
          <a:xfrm>
            <a:off x="179512" y="4064177"/>
            <a:ext cx="4104456" cy="1015663"/>
          </a:xfrm>
          <a:prstGeom prst="rect">
            <a:avLst/>
          </a:prstGeom>
          <a:noFill/>
        </p:spPr>
        <p:txBody>
          <a:bodyPr wrap="square" rtlCol="0">
            <a:spAutoFit/>
          </a:bodyPr>
          <a:lstStyle/>
          <a:p>
            <a:pPr algn="ctr"/>
            <a:r>
              <a:rPr lang="en-GB" sz="6000" b="1" dirty="0" smtClean="0">
                <a:solidFill>
                  <a:srgbClr val="003082"/>
                </a:solidFill>
              </a:rPr>
              <a:t>connect</a:t>
            </a:r>
            <a:endParaRPr lang="en-GB" sz="6000" b="1" dirty="0">
              <a:solidFill>
                <a:srgbClr val="003082"/>
              </a:solidFill>
            </a:endParaRPr>
          </a:p>
        </p:txBody>
      </p:sp>
      <p:sp>
        <p:nvSpPr>
          <p:cNvPr id="9" name="TextBox 8"/>
          <p:cNvSpPr txBox="1"/>
          <p:nvPr/>
        </p:nvSpPr>
        <p:spPr>
          <a:xfrm>
            <a:off x="4211960" y="5062328"/>
            <a:ext cx="3528392" cy="1015663"/>
          </a:xfrm>
          <a:prstGeom prst="rect">
            <a:avLst/>
          </a:prstGeom>
          <a:noFill/>
        </p:spPr>
        <p:txBody>
          <a:bodyPr wrap="square" rtlCol="0">
            <a:spAutoFit/>
          </a:bodyPr>
          <a:lstStyle/>
          <a:p>
            <a:pPr algn="ctr"/>
            <a:r>
              <a:rPr lang="en-GB" sz="6000" b="1" dirty="0" smtClean="0">
                <a:solidFill>
                  <a:srgbClr val="003082"/>
                </a:solidFill>
              </a:rPr>
              <a:t>create</a:t>
            </a:r>
            <a:endParaRPr lang="en-GB" sz="6000" b="1" dirty="0">
              <a:solidFill>
                <a:srgbClr val="003082"/>
              </a:solidFill>
            </a:endParaRPr>
          </a:p>
        </p:txBody>
      </p:sp>
    </p:spTree>
    <p:extLst>
      <p:ext uri="{BB962C8B-B14F-4D97-AF65-F5344CB8AC3E}">
        <p14:creationId xmlns:p14="http://schemas.microsoft.com/office/powerpoint/2010/main" val="27088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7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7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8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3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1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800" dirty="0" smtClean="0"/>
              <a:t/>
            </a:r>
            <a:br>
              <a:rPr lang="en-GB" sz="1800" dirty="0" smtClean="0"/>
            </a:br>
            <a:r>
              <a:rPr lang="en-GB" dirty="0" smtClean="0"/>
              <a:t>Online safety in school</a:t>
            </a:r>
            <a:endParaRPr lang="en-GB" dirty="0"/>
          </a:p>
        </p:txBody>
      </p:sp>
    </p:spTree>
    <p:extLst>
      <p:ext uri="{BB962C8B-B14F-4D97-AF65-F5344CB8AC3E}">
        <p14:creationId xmlns:p14="http://schemas.microsoft.com/office/powerpoint/2010/main" val="3295026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children safe in education</a:t>
            </a:r>
            <a:endParaRPr lang="en-GB" dirty="0"/>
          </a:p>
        </p:txBody>
      </p:sp>
      <p:sp>
        <p:nvSpPr>
          <p:cNvPr id="3" name="Content Placeholder 2"/>
          <p:cNvSpPr>
            <a:spLocks noGrp="1"/>
          </p:cNvSpPr>
          <p:nvPr>
            <p:ph idx="1"/>
          </p:nvPr>
        </p:nvSpPr>
        <p:spPr>
          <a:xfrm>
            <a:off x="457200" y="1999381"/>
            <a:ext cx="4114800" cy="4021907"/>
          </a:xfrm>
        </p:spPr>
        <p:txBody>
          <a:bodyPr>
            <a:normAutofit fontScale="85000" lnSpcReduction="20000"/>
          </a:bodyPr>
          <a:lstStyle/>
          <a:p>
            <a:pPr marL="285750" indent="-285750">
              <a:buFont typeface="Wingdings" panose="05000000000000000000" pitchFamily="2" charset="2"/>
              <a:buChar char="§"/>
            </a:pPr>
            <a:r>
              <a:rPr lang="en-GB" sz="1500" b="1" dirty="0" smtClean="0"/>
              <a:t>Abuse</a:t>
            </a:r>
          </a:p>
          <a:p>
            <a:pPr marL="285750" indent="-285750">
              <a:buFont typeface="Wingdings" panose="05000000000000000000" pitchFamily="2" charset="2"/>
              <a:buChar char="§"/>
            </a:pPr>
            <a:r>
              <a:rPr lang="en-GB" sz="1500" b="1" dirty="0" smtClean="0"/>
              <a:t>Physical abuse</a:t>
            </a:r>
          </a:p>
          <a:p>
            <a:pPr marL="285750" indent="-285750">
              <a:buFont typeface="Wingdings" panose="05000000000000000000" pitchFamily="2" charset="2"/>
              <a:buChar char="§"/>
            </a:pPr>
            <a:r>
              <a:rPr lang="en-GB" sz="1500" b="1" dirty="0" smtClean="0"/>
              <a:t>Emotional abuse</a:t>
            </a:r>
          </a:p>
          <a:p>
            <a:pPr marL="285750" indent="-285750">
              <a:buFont typeface="Wingdings" panose="05000000000000000000" pitchFamily="2" charset="2"/>
              <a:buChar char="§"/>
            </a:pPr>
            <a:r>
              <a:rPr lang="en-GB" sz="1500" b="1" dirty="0" smtClean="0"/>
              <a:t>Sexual abuse</a:t>
            </a:r>
          </a:p>
          <a:p>
            <a:pPr marL="285750" indent="-285750">
              <a:buFont typeface="Wingdings" panose="05000000000000000000" pitchFamily="2" charset="2"/>
              <a:buChar char="§"/>
            </a:pPr>
            <a:r>
              <a:rPr lang="en-GB" sz="1500" b="1" dirty="0" smtClean="0"/>
              <a:t>Neglect</a:t>
            </a:r>
          </a:p>
          <a:p>
            <a:pPr marL="342900" indent="-342900">
              <a:buFont typeface="Wingdings" panose="05000000000000000000" pitchFamily="2" charset="2"/>
              <a:buChar char="§"/>
            </a:pPr>
            <a:endParaRPr lang="en-GB" sz="1500" dirty="0"/>
          </a:p>
          <a:p>
            <a:pPr marL="342900" indent="-342900">
              <a:buFont typeface="Wingdings" panose="05000000000000000000" pitchFamily="2" charset="2"/>
              <a:buChar char="§"/>
            </a:pPr>
            <a:r>
              <a:rPr lang="en-GB" sz="1400" dirty="0"/>
              <a:t>bullying including cyberbullying</a:t>
            </a:r>
          </a:p>
          <a:p>
            <a:pPr marL="342900" indent="-342900">
              <a:buFont typeface="Wingdings" panose="05000000000000000000" pitchFamily="2" charset="2"/>
              <a:buChar char="§"/>
            </a:pPr>
            <a:r>
              <a:rPr lang="en-GB" sz="1400" dirty="0" smtClean="0"/>
              <a:t>children </a:t>
            </a:r>
            <a:r>
              <a:rPr lang="en-GB" sz="1400" dirty="0"/>
              <a:t>missing </a:t>
            </a:r>
            <a:r>
              <a:rPr lang="en-GB" sz="1400" dirty="0" smtClean="0"/>
              <a:t>education</a:t>
            </a:r>
          </a:p>
          <a:p>
            <a:pPr marL="342900" indent="-342900">
              <a:buFont typeface="Wingdings" panose="05000000000000000000" pitchFamily="2" charset="2"/>
              <a:buChar char="§"/>
            </a:pPr>
            <a:r>
              <a:rPr lang="en-GB" sz="1400" dirty="0" smtClean="0"/>
              <a:t>child </a:t>
            </a:r>
            <a:r>
              <a:rPr lang="en-GB" sz="1400" dirty="0"/>
              <a:t>missing from home or care</a:t>
            </a:r>
          </a:p>
          <a:p>
            <a:pPr marL="342900" indent="-342900">
              <a:buFont typeface="Wingdings" panose="05000000000000000000" pitchFamily="2" charset="2"/>
              <a:buChar char="§"/>
            </a:pPr>
            <a:r>
              <a:rPr lang="en-GB" sz="1400" dirty="0" smtClean="0"/>
              <a:t>child </a:t>
            </a:r>
            <a:r>
              <a:rPr lang="en-GB" sz="1400" dirty="0"/>
              <a:t>sexual exploitation (</a:t>
            </a:r>
            <a:r>
              <a:rPr lang="en-GB" sz="1400" dirty="0" smtClean="0"/>
              <a:t>CSE)</a:t>
            </a:r>
          </a:p>
          <a:p>
            <a:pPr marL="342900" indent="-342900">
              <a:buFont typeface="Wingdings" panose="05000000000000000000" pitchFamily="2" charset="2"/>
              <a:buChar char="§"/>
            </a:pPr>
            <a:r>
              <a:rPr lang="en-GB" sz="1400" dirty="0" smtClean="0"/>
              <a:t>domestic </a:t>
            </a:r>
            <a:r>
              <a:rPr lang="en-GB" sz="1400" dirty="0"/>
              <a:t>violence</a:t>
            </a:r>
          </a:p>
          <a:p>
            <a:pPr marL="342900" indent="-342900">
              <a:buFont typeface="Wingdings" panose="05000000000000000000" pitchFamily="2" charset="2"/>
              <a:buChar char="§"/>
            </a:pPr>
            <a:r>
              <a:rPr lang="en-GB" sz="1400" dirty="0" smtClean="0"/>
              <a:t>drugs</a:t>
            </a:r>
            <a:endParaRPr lang="en-GB" sz="1400" dirty="0"/>
          </a:p>
          <a:p>
            <a:pPr marL="342900" indent="-342900">
              <a:buFont typeface="Wingdings" panose="05000000000000000000" pitchFamily="2" charset="2"/>
              <a:buChar char="§"/>
            </a:pPr>
            <a:r>
              <a:rPr lang="en-GB" sz="1400" dirty="0" smtClean="0"/>
              <a:t>fabricated </a:t>
            </a:r>
            <a:r>
              <a:rPr lang="en-GB" sz="1400" dirty="0"/>
              <a:t>or induced illness</a:t>
            </a:r>
          </a:p>
          <a:p>
            <a:pPr marL="342900" indent="-342900">
              <a:buFont typeface="Wingdings" panose="05000000000000000000" pitchFamily="2" charset="2"/>
              <a:buChar char="§"/>
            </a:pPr>
            <a:r>
              <a:rPr lang="en-GB" sz="1400" dirty="0" smtClean="0"/>
              <a:t>faith </a:t>
            </a:r>
            <a:r>
              <a:rPr lang="en-GB" sz="1400" dirty="0"/>
              <a:t>abuse</a:t>
            </a:r>
          </a:p>
          <a:p>
            <a:pPr marL="342900" indent="-342900">
              <a:buFont typeface="Wingdings" panose="05000000000000000000" pitchFamily="2" charset="2"/>
              <a:buChar char="§"/>
            </a:pPr>
            <a:r>
              <a:rPr lang="en-GB" sz="1400" dirty="0" smtClean="0"/>
              <a:t>female </a:t>
            </a:r>
            <a:r>
              <a:rPr lang="en-GB" sz="1400" dirty="0"/>
              <a:t>genital mutilation (FGM</a:t>
            </a:r>
            <a:r>
              <a:rPr lang="en-GB" sz="1400" dirty="0" smtClean="0"/>
              <a:t>)</a:t>
            </a:r>
          </a:p>
          <a:p>
            <a:pPr marL="342900" indent="-342900">
              <a:buFont typeface="Wingdings" panose="05000000000000000000" pitchFamily="2" charset="2"/>
              <a:buChar char="§"/>
            </a:pPr>
            <a:r>
              <a:rPr lang="en-GB" sz="1400" dirty="0" smtClean="0"/>
              <a:t> forced marriage</a:t>
            </a:r>
          </a:p>
          <a:p>
            <a:pPr marL="342900" indent="-342900">
              <a:buFont typeface="Wingdings" panose="05000000000000000000" pitchFamily="2" charset="2"/>
              <a:buChar char="§"/>
            </a:pPr>
            <a:r>
              <a:rPr lang="en-GB" sz="1400" dirty="0"/>
              <a:t>gangs and youth </a:t>
            </a:r>
            <a:r>
              <a:rPr lang="en-GB" sz="1400" dirty="0" smtClean="0"/>
              <a:t>violence</a:t>
            </a:r>
            <a:endParaRPr lang="en-GB" sz="1400" dirty="0"/>
          </a:p>
        </p:txBody>
      </p:sp>
      <p:sp>
        <p:nvSpPr>
          <p:cNvPr id="4" name="Content Placeholder 2"/>
          <p:cNvSpPr txBox="1">
            <a:spLocks/>
          </p:cNvSpPr>
          <p:nvPr/>
        </p:nvSpPr>
        <p:spPr>
          <a:xfrm>
            <a:off x="4572000" y="1999381"/>
            <a:ext cx="4114800" cy="452596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Font typeface="Arial" pitchFamily="34" charset="0"/>
              <a:buNone/>
              <a:defRPr sz="2400" kern="1200" baseline="0">
                <a:solidFill>
                  <a:schemeClr val="tx2"/>
                </a:solidFill>
                <a:latin typeface="+mn-lt"/>
                <a:ea typeface="+mn-ea"/>
                <a:cs typeface="+mn-cs"/>
              </a:defRPr>
            </a:lvl1pPr>
            <a:lvl2pPr marL="742950" indent="-285750" algn="l" defTabSz="914400" rtl="0" eaLnBrk="1" latinLnBrk="0" hangingPunct="1">
              <a:spcBef>
                <a:spcPts val="0"/>
              </a:spcBef>
              <a:spcAft>
                <a:spcPts val="1200"/>
              </a:spcAft>
              <a:buClr>
                <a:schemeClr val="tx2"/>
              </a:buClr>
              <a:buFont typeface="Wingdings" pitchFamily="2" charset="2"/>
              <a:buChar char="§"/>
              <a:defRPr sz="2400" kern="1200" baseline="0">
                <a:solidFill>
                  <a:schemeClr val="tx2"/>
                </a:solidFill>
                <a:latin typeface="+mn-lt"/>
                <a:ea typeface="+mn-ea"/>
                <a:cs typeface="+mn-cs"/>
              </a:defRPr>
            </a:lvl2pPr>
            <a:lvl3pPr marL="1143000" indent="-228600" algn="l" defTabSz="914400" rtl="0" eaLnBrk="1" latinLnBrk="0" hangingPunct="1">
              <a:spcBef>
                <a:spcPts val="0"/>
              </a:spcBef>
              <a:spcAft>
                <a:spcPts val="600"/>
              </a:spcAft>
              <a:buClr>
                <a:schemeClr val="accent5"/>
              </a:buClr>
              <a:buSzPct val="100000"/>
              <a:buFont typeface="Wingdings" pitchFamily="2" charset="2"/>
              <a:buChar char="§"/>
              <a:defRPr sz="2400" kern="1200" baseline="0">
                <a:solidFill>
                  <a:schemeClr val="accent2">
                    <a:lumMod val="50000"/>
                  </a:schemeClr>
                </a:solidFill>
                <a:latin typeface="+mn-lt"/>
                <a:ea typeface="+mn-ea"/>
                <a:cs typeface="+mn-cs"/>
              </a:defRPr>
            </a:lvl3pPr>
            <a:lvl4pPr marL="1163638" indent="0" algn="l" defTabSz="914400" rtl="0" eaLnBrk="1" latinLnBrk="0" hangingPunct="1">
              <a:spcBef>
                <a:spcPts val="0"/>
              </a:spcBef>
              <a:spcAft>
                <a:spcPts val="400"/>
              </a:spcAft>
              <a:buFont typeface="Arial" pitchFamily="34" charset="0"/>
              <a:buNone/>
              <a:defRPr sz="2000" kern="1200" baseline="0">
                <a:solidFill>
                  <a:schemeClr val="accent5"/>
                </a:solidFill>
                <a:latin typeface="+mn-lt"/>
                <a:ea typeface="+mn-ea"/>
                <a:cs typeface="+mn-cs"/>
              </a:defRPr>
            </a:lvl4pPr>
            <a:lvl5pPr marL="1163638" indent="0" algn="l" defTabSz="914400" rtl="0" eaLnBrk="1" latinLnBrk="0" hangingPunct="1">
              <a:spcBef>
                <a:spcPts val="0"/>
              </a:spcBef>
              <a:spcAft>
                <a:spcPts val="400"/>
              </a:spcAft>
              <a:buFont typeface="Arial" pitchFamily="34" charset="0"/>
              <a:buNone/>
              <a:defRPr sz="2000" kern="1200" baseline="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
            </a:pPr>
            <a:r>
              <a:rPr lang="en-GB" sz="1200" dirty="0" smtClean="0"/>
              <a:t>gender-based </a:t>
            </a:r>
            <a:r>
              <a:rPr lang="en-GB" sz="1200" dirty="0"/>
              <a:t>violence/violence against women and girls (VAWG)13</a:t>
            </a:r>
          </a:p>
          <a:p>
            <a:pPr marL="342900" indent="-342900">
              <a:buFont typeface="Wingdings" panose="05000000000000000000" pitchFamily="2" charset="2"/>
              <a:buChar char="§"/>
            </a:pPr>
            <a:r>
              <a:rPr lang="en-GB" sz="1200" dirty="0"/>
              <a:t>hate</a:t>
            </a:r>
          </a:p>
          <a:p>
            <a:pPr marL="342900" indent="-342900">
              <a:buFont typeface="Wingdings" panose="05000000000000000000" pitchFamily="2" charset="2"/>
              <a:buChar char="§"/>
            </a:pPr>
            <a:r>
              <a:rPr lang="en-GB" sz="1200" dirty="0"/>
              <a:t>mental health</a:t>
            </a:r>
          </a:p>
          <a:p>
            <a:pPr marL="342900" indent="-342900">
              <a:buFont typeface="Wingdings" panose="05000000000000000000" pitchFamily="2" charset="2"/>
              <a:buChar char="§"/>
            </a:pPr>
            <a:r>
              <a:rPr lang="en-GB" sz="1200" dirty="0"/>
              <a:t>missing children and adults</a:t>
            </a:r>
          </a:p>
          <a:p>
            <a:pPr marL="342900" indent="-342900">
              <a:buFont typeface="Wingdings" panose="05000000000000000000" pitchFamily="2" charset="2"/>
              <a:buChar char="§"/>
            </a:pPr>
            <a:r>
              <a:rPr lang="en-GB" sz="1200" dirty="0"/>
              <a:t>private fostering</a:t>
            </a:r>
          </a:p>
          <a:p>
            <a:pPr marL="342900" indent="-342900">
              <a:buFont typeface="Wingdings" panose="05000000000000000000" pitchFamily="2" charset="2"/>
              <a:buChar char="§"/>
            </a:pPr>
            <a:r>
              <a:rPr lang="en-GB" sz="1200" dirty="0"/>
              <a:t>preventing radicalisation – and Annex A</a:t>
            </a:r>
          </a:p>
          <a:p>
            <a:pPr marL="342900" indent="-342900">
              <a:buFont typeface="Wingdings" panose="05000000000000000000" pitchFamily="2" charset="2"/>
              <a:buChar char="§"/>
            </a:pPr>
            <a:r>
              <a:rPr lang="en-GB" sz="1200" dirty="0"/>
              <a:t>relationship abuse</a:t>
            </a:r>
          </a:p>
          <a:p>
            <a:pPr marL="342900" indent="-342900">
              <a:buFont typeface="Wingdings" panose="05000000000000000000" pitchFamily="2" charset="2"/>
              <a:buChar char="§"/>
            </a:pPr>
            <a:r>
              <a:rPr lang="en-GB" sz="1200" dirty="0"/>
              <a:t>sexting</a:t>
            </a:r>
          </a:p>
          <a:p>
            <a:pPr marL="342900" indent="-342900">
              <a:buFont typeface="Wingdings" panose="05000000000000000000" pitchFamily="2" charset="2"/>
              <a:buChar char="§"/>
            </a:pPr>
            <a:r>
              <a:rPr lang="en-GB" sz="1200" dirty="0"/>
              <a:t>trafficking</a:t>
            </a:r>
          </a:p>
          <a:p>
            <a:r>
              <a:rPr lang="en-GB" sz="1500" i="1" dirty="0" smtClean="0"/>
              <a:t>‘it </a:t>
            </a:r>
            <a:r>
              <a:rPr lang="en-GB" sz="1500" i="1" dirty="0"/>
              <a:t>is essential that children </a:t>
            </a:r>
            <a:r>
              <a:rPr lang="en-GB" sz="1500" i="1" dirty="0" smtClean="0"/>
              <a:t>are safeguarded </a:t>
            </a:r>
            <a:r>
              <a:rPr lang="en-GB" sz="1500" i="1" dirty="0"/>
              <a:t>from potentially harmful and inappropriate online material. As </a:t>
            </a:r>
            <a:r>
              <a:rPr lang="en-GB" sz="1500" i="1" dirty="0" smtClean="0"/>
              <a:t>such, governing </a:t>
            </a:r>
            <a:r>
              <a:rPr lang="en-GB" sz="1500" i="1" dirty="0"/>
              <a:t>bodies and proprietors should ensure appropriate filters and </a:t>
            </a:r>
            <a:r>
              <a:rPr lang="en-GB" sz="1500" i="1" dirty="0" smtClean="0"/>
              <a:t>appropriate monitoring </a:t>
            </a:r>
            <a:r>
              <a:rPr lang="en-GB" sz="1500" i="1" dirty="0"/>
              <a:t>systems are in place</a:t>
            </a:r>
            <a:r>
              <a:rPr lang="en-GB" sz="1500" i="1" dirty="0" smtClean="0"/>
              <a:t>.’</a:t>
            </a:r>
          </a:p>
        </p:txBody>
      </p:sp>
      <p:sp>
        <p:nvSpPr>
          <p:cNvPr id="5" name="Rectangle 4"/>
          <p:cNvSpPr/>
          <p:nvPr/>
        </p:nvSpPr>
        <p:spPr>
          <a:xfrm>
            <a:off x="467544" y="1268760"/>
            <a:ext cx="8424936" cy="590931"/>
          </a:xfrm>
          <a:prstGeom prst="rect">
            <a:avLst/>
          </a:prstGeom>
        </p:spPr>
        <p:txBody>
          <a:bodyPr wrap="square">
            <a:spAutoFit/>
          </a:bodyPr>
          <a:lstStyle/>
          <a:p>
            <a:endParaRPr lang="en-GB" dirty="0"/>
          </a:p>
          <a:p>
            <a:pPr>
              <a:lnSpc>
                <a:spcPct val="80000"/>
              </a:lnSpc>
              <a:spcAft>
                <a:spcPts val="600"/>
              </a:spcAft>
            </a:pPr>
            <a:r>
              <a:rPr lang="en-GB" sz="1700" b="1" dirty="0" smtClean="0">
                <a:solidFill>
                  <a:schemeClr val="tx2"/>
                </a:solidFill>
              </a:rPr>
              <a:t>Protecting children from</a:t>
            </a:r>
            <a:endParaRPr lang="en-GB" sz="1700" b="1" dirty="0">
              <a:solidFill>
                <a:schemeClr val="tx2"/>
              </a:solidFill>
            </a:endParaRPr>
          </a:p>
        </p:txBody>
      </p:sp>
      <p:sp>
        <p:nvSpPr>
          <p:cNvPr id="8" name="TextBox 7"/>
          <p:cNvSpPr txBox="1"/>
          <p:nvPr/>
        </p:nvSpPr>
        <p:spPr>
          <a:xfrm>
            <a:off x="467544" y="6093296"/>
            <a:ext cx="4824536" cy="400110"/>
          </a:xfrm>
          <a:prstGeom prst="rect">
            <a:avLst/>
          </a:prstGeom>
          <a:noFill/>
        </p:spPr>
        <p:txBody>
          <a:bodyPr wrap="square" rtlCol="0">
            <a:spAutoFit/>
          </a:bodyPr>
          <a:lstStyle/>
          <a:p>
            <a:r>
              <a:rPr lang="en-GB" sz="1000" i="1" dirty="0">
                <a:solidFill>
                  <a:srgbClr val="003082"/>
                </a:solidFill>
              </a:rPr>
              <a:t>Keeping </a:t>
            </a:r>
            <a:r>
              <a:rPr lang="en-GB" sz="1000" i="1" dirty="0" smtClean="0">
                <a:solidFill>
                  <a:srgbClr val="003082"/>
                </a:solidFill>
              </a:rPr>
              <a:t>children safe </a:t>
            </a:r>
            <a:r>
              <a:rPr lang="en-GB" sz="1000" i="1" dirty="0">
                <a:solidFill>
                  <a:srgbClr val="003082"/>
                </a:solidFill>
              </a:rPr>
              <a:t>in </a:t>
            </a:r>
            <a:r>
              <a:rPr lang="en-GB" sz="1000" i="1" dirty="0" smtClean="0">
                <a:solidFill>
                  <a:srgbClr val="003082"/>
                </a:solidFill>
              </a:rPr>
              <a:t>education </a:t>
            </a:r>
            <a:br>
              <a:rPr lang="en-GB" sz="1000" i="1" dirty="0" smtClean="0">
                <a:solidFill>
                  <a:srgbClr val="003082"/>
                </a:solidFill>
              </a:rPr>
            </a:br>
            <a:r>
              <a:rPr lang="en-GB" sz="1000" b="1" dirty="0" smtClean="0">
                <a:solidFill>
                  <a:srgbClr val="003082"/>
                </a:solidFill>
              </a:rPr>
              <a:t>Deportment for Education</a:t>
            </a:r>
            <a:r>
              <a:rPr lang="en-GB" sz="1000" dirty="0" smtClean="0">
                <a:solidFill>
                  <a:srgbClr val="003082"/>
                </a:solidFill>
              </a:rPr>
              <a:t>, September 2016</a:t>
            </a:r>
            <a:endParaRPr lang="en-GB" sz="1000" dirty="0"/>
          </a:p>
        </p:txBody>
      </p:sp>
    </p:spTree>
    <p:extLst>
      <p:ext uri="{BB962C8B-B14F-4D97-AF65-F5344CB8AC3E}">
        <p14:creationId xmlns:p14="http://schemas.microsoft.com/office/powerpoint/2010/main" val="12450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ihullCouncilC1">
      <a:dk1>
        <a:sysClr val="windowText" lastClr="000000"/>
      </a:dk1>
      <a:lt1>
        <a:sysClr val="window" lastClr="FFFFFF"/>
      </a:lt1>
      <a:dk2>
        <a:srgbClr val="003082"/>
      </a:dk2>
      <a:lt2>
        <a:srgbClr val="EEECE1"/>
      </a:lt2>
      <a:accent1>
        <a:srgbClr val="B2C0D9"/>
      </a:accent1>
      <a:accent2>
        <a:srgbClr val="F9C0C3"/>
      </a:accent2>
      <a:accent3>
        <a:srgbClr val="7F97C0"/>
      </a:accent3>
      <a:accent4>
        <a:srgbClr val="F6969B"/>
      </a:accent4>
      <a:accent5>
        <a:srgbClr val="4C6EA7"/>
      </a:accent5>
      <a:accent6>
        <a:srgbClr val="F26C73"/>
      </a:accent6>
      <a:hlink>
        <a:srgbClr val="ED2E38"/>
      </a:hlink>
      <a:folHlink>
        <a:srgbClr val="595959"/>
      </a:folHlink>
    </a:clrScheme>
    <a:fontScheme name="SolihullCouncilF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3548</Words>
  <Application>Microsoft Office PowerPoint</Application>
  <PresentationFormat>On-screen Show (4:3)</PresentationFormat>
  <Paragraphs>528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Solihull online safety toolkit Online safety  for parents and carers</vt:lpstr>
      <vt:lpstr>What is online safety?</vt:lpstr>
      <vt:lpstr> The world is changing</vt:lpstr>
      <vt:lpstr>What is changing for children?</vt:lpstr>
      <vt:lpstr>What is changing for children? </vt:lpstr>
      <vt:lpstr>What is changing for children? </vt:lpstr>
      <vt:lpstr>The benefits</vt:lpstr>
      <vt:lpstr> Online safety in school</vt:lpstr>
      <vt:lpstr>Keeping children safe in education</vt:lpstr>
      <vt:lpstr>Effectiveness of safeguarding arrangements</vt:lpstr>
      <vt:lpstr>Effectiveness of safeguarding arrangements</vt:lpstr>
      <vt:lpstr> Online safety outside school</vt:lpstr>
      <vt:lpstr>What are the issues outside school? </vt:lpstr>
      <vt:lpstr>Social media/networking</vt:lpstr>
      <vt:lpstr>Online safety advice – NSPCC Net Aware</vt:lpstr>
      <vt:lpstr>Social media/networking</vt:lpstr>
      <vt:lpstr>Gaming - PEGI</vt:lpstr>
      <vt:lpstr>Gaming - online</vt:lpstr>
      <vt:lpstr>Phones</vt:lpstr>
      <vt:lpstr>Tablets</vt:lpstr>
      <vt:lpstr>Tablets</vt:lpstr>
      <vt:lpstr>What to do if (when?) something goes wrong</vt:lpstr>
      <vt:lpstr>What to do if (when?) something goes wrong</vt:lpstr>
      <vt:lpstr>Think about boundaries and rules</vt:lpstr>
      <vt:lpstr>Think about your digital footprint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2017-03-16T07:31:08Z</dcterms:created>
  <dcterms:modified xsi:type="dcterms:W3CDTF">2017-03-19T18:35:41Z</dcterms:modified>
</cp:coreProperties>
</file>