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69" r:id="rId2"/>
    <p:sldId id="270" r:id="rId3"/>
    <p:sldId id="313" r:id="rId4"/>
    <p:sldId id="321" r:id="rId5"/>
    <p:sldId id="339" r:id="rId6"/>
    <p:sldId id="322" r:id="rId7"/>
    <p:sldId id="338" r:id="rId8"/>
    <p:sldId id="361" r:id="rId9"/>
    <p:sldId id="323" r:id="rId10"/>
    <p:sldId id="325" r:id="rId11"/>
    <p:sldId id="300" r:id="rId12"/>
    <p:sldId id="303" r:id="rId13"/>
    <p:sldId id="348" r:id="rId14"/>
    <p:sldId id="379" r:id="rId15"/>
    <p:sldId id="380" r:id="rId16"/>
    <p:sldId id="381" r:id="rId17"/>
    <p:sldId id="382" r:id="rId18"/>
    <p:sldId id="301" r:id="rId19"/>
    <p:sldId id="326" r:id="rId20"/>
    <p:sldId id="329" r:id="rId21"/>
    <p:sldId id="328" r:id="rId22"/>
    <p:sldId id="343" r:id="rId23"/>
    <p:sldId id="342" r:id="rId24"/>
    <p:sldId id="350" r:id="rId25"/>
    <p:sldId id="384" r:id="rId26"/>
    <p:sldId id="377" r:id="rId27"/>
    <p:sldId id="371" r:id="rId28"/>
    <p:sldId id="372" r:id="rId29"/>
    <p:sldId id="373" r:id="rId30"/>
    <p:sldId id="374" r:id="rId31"/>
    <p:sldId id="383" r:id="rId32"/>
    <p:sldId id="289" r:id="rId33"/>
    <p:sldId id="290" r:id="rId34"/>
    <p:sldId id="291" r:id="rId35"/>
    <p:sldId id="279" r:id="rId36"/>
    <p:sldId id="346" r:id="rId37"/>
    <p:sldId id="385" r:id="rId38"/>
    <p:sldId id="345" r:id="rId39"/>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notesViewPr>
    <p:cSldViewPr>
      <p:cViewPr varScale="1">
        <p:scale>
          <a:sx n="87" d="100"/>
          <a:sy n="87" d="100"/>
        </p:scale>
        <p:origin x="-1902"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55447366-0828-485D-8E31-9243E619AB68}" type="datetimeFigureOut">
              <a:rPr lang="en-GB" smtClean="0"/>
              <a:t>20/03/2017</a:t>
            </a:fld>
            <a:endParaRPr lang="en-GB"/>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AF39B023-94EF-46B9-9869-9CEA0B9D5604}" type="slidenum">
              <a:rPr lang="en-GB" smtClean="0"/>
              <a:t>‹#›</a:t>
            </a:fld>
            <a:endParaRPr lang="en-GB"/>
          </a:p>
        </p:txBody>
      </p:sp>
    </p:spTree>
    <p:extLst>
      <p:ext uri="{BB962C8B-B14F-4D97-AF65-F5344CB8AC3E}">
        <p14:creationId xmlns:p14="http://schemas.microsoft.com/office/powerpoint/2010/main" val="31856240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09538816-0E92-4825-B62F-A37E3692B54B}" type="datetimeFigureOut">
              <a:rPr lang="en-GB" smtClean="0"/>
              <a:t>20/03/2017</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CD89F54-CB75-42D2-AFE9-4C666BB7200D}" type="slidenum">
              <a:rPr lang="en-GB" smtClean="0"/>
              <a:t>‹#›</a:t>
            </a:fld>
            <a:endParaRPr lang="en-GB"/>
          </a:p>
        </p:txBody>
      </p:sp>
    </p:spTree>
    <p:extLst>
      <p:ext uri="{BB962C8B-B14F-4D97-AF65-F5344CB8AC3E}">
        <p14:creationId xmlns:p14="http://schemas.microsoft.com/office/powerpoint/2010/main" val="2639544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a:t>
            </a:fld>
            <a:endParaRPr lang="en-GB"/>
          </a:p>
        </p:txBody>
      </p:sp>
    </p:spTree>
    <p:extLst>
      <p:ext uri="{BB962C8B-B14F-4D97-AF65-F5344CB8AC3E}">
        <p14:creationId xmlns:p14="http://schemas.microsoft.com/office/powerpoint/2010/main" val="1632470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10</a:t>
            </a:fld>
            <a:endParaRPr lang="en-GB"/>
          </a:p>
        </p:txBody>
      </p:sp>
    </p:spTree>
    <p:extLst>
      <p:ext uri="{BB962C8B-B14F-4D97-AF65-F5344CB8AC3E}">
        <p14:creationId xmlns:p14="http://schemas.microsoft.com/office/powerpoint/2010/main" val="4057536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11</a:t>
            </a:fld>
            <a:endParaRPr lang="en-GB"/>
          </a:p>
        </p:txBody>
      </p:sp>
    </p:spTree>
    <p:extLst>
      <p:ext uri="{BB962C8B-B14F-4D97-AF65-F5344CB8AC3E}">
        <p14:creationId xmlns:p14="http://schemas.microsoft.com/office/powerpoint/2010/main" val="1913294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12</a:t>
            </a:fld>
            <a:endParaRPr lang="en-GB"/>
          </a:p>
        </p:txBody>
      </p:sp>
    </p:spTree>
    <p:extLst>
      <p:ext uri="{BB962C8B-B14F-4D97-AF65-F5344CB8AC3E}">
        <p14:creationId xmlns:p14="http://schemas.microsoft.com/office/powerpoint/2010/main" val="3722320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Child Sexual Exploitation – there will be a separate workshop on this today.  Important that we all know how to recognise any signs that a child may be at risk of or subject to CSE, that we know what to do if there is a concern, and that we use the screening tools to support any referral, and attach the tool to a referral.</a:t>
            </a:r>
          </a:p>
          <a:p>
            <a:r>
              <a:rPr lang="en-GB" baseline="0" dirty="0" smtClean="0"/>
              <a:t>Preventing Radicalisation and Extremism:  Pathway in the child protection policy/DSL handbook.  Important that all staff are aware of signs that a child or young person is being radicalised; referral route – please note that this has changed, Jas </a:t>
            </a:r>
            <a:r>
              <a:rPr lang="en-GB" baseline="0" dirty="0" err="1" smtClean="0"/>
              <a:t>Baghria</a:t>
            </a:r>
            <a:r>
              <a:rPr lang="en-GB" baseline="0" dirty="0" smtClean="0"/>
              <a:t> no longer works in the team, and his mobile number should not be used.  Referrals should go through the prevent inbox, and the CTU number is provided to discuss any concerns.  Where there is a concern that the child is at risk of harm, then a referral to MASH should be made, and an email to the prevent inbox (</a:t>
            </a:r>
            <a:r>
              <a:rPr lang="en-GB" baseline="0" dirty="0" err="1" smtClean="0"/>
              <a:t>eg</a:t>
            </a:r>
            <a:r>
              <a:rPr lang="en-GB" baseline="0" dirty="0" smtClean="0"/>
              <a:t>: child travelling to a country of </a:t>
            </a:r>
            <a:r>
              <a:rPr lang="en-GB" baseline="0" dirty="0" err="1" smtClean="0"/>
              <a:t>conern</a:t>
            </a:r>
            <a:r>
              <a:rPr lang="en-GB" baseline="0" dirty="0" smtClean="0"/>
              <a:t>/ concerns about imminent travel risk).  Please check your child protection policy and other documents in school to check you have the correct version of the referral route.</a:t>
            </a:r>
          </a:p>
          <a:p>
            <a:r>
              <a:rPr lang="en-GB" baseline="0" dirty="0" smtClean="0"/>
              <a:t>Document source? Recently the education subgroup agreed the visiting speaker/event risk assessment.  This has been circulated to all education providers.  Share/talk through.  It has also been added to the child protection policy and DSL handbook.</a:t>
            </a:r>
          </a:p>
          <a:p>
            <a:r>
              <a:rPr lang="en-GB" baseline="0" dirty="0" smtClean="0"/>
              <a:t>Last year you completed a preventing radicalisation and extremism audit.  Key headlines from this:</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Important again that this is included in your self evaluation activity, and you revisit it to check that any actions required have been followed </a:t>
            </a:r>
            <a:r>
              <a:rPr lang="en-GB" baseline="0" dirty="0" err="1" smtClean="0"/>
              <a:t>throug</a:t>
            </a:r>
            <a:r>
              <a:rPr lang="en-GB" baseline="0" dirty="0" smtClean="0"/>
              <a:t>, and that any new staff receive the WRAP 3 awareness training.</a:t>
            </a:r>
          </a:p>
          <a:p>
            <a:r>
              <a:rPr lang="en-GB" baseline="0" dirty="0" err="1" smtClean="0"/>
              <a:t>CMfE</a:t>
            </a:r>
            <a:r>
              <a:rPr lang="en-GB" baseline="0" dirty="0" smtClean="0"/>
              <a:t> – The 2016 had a strong focus on children missing from education.  Pupil non-attendance rates in our schools could improve, and in some schools they are of concern.  Inaccurate register coding, or not sufficient understanding of what the code meant was one reason.  Not following school attendance policy, or not having an attendance policy was another.  Some key points</a:t>
            </a:r>
          </a:p>
          <a:p>
            <a:pPr marL="171450" indent="-171450">
              <a:buFont typeface="Arial" panose="020B0604020202020204" pitchFamily="34" charset="0"/>
              <a:buChar char="•"/>
            </a:pPr>
            <a:r>
              <a:rPr lang="en-GB" baseline="0" dirty="0" smtClean="0"/>
              <a:t>Ensure parents contacted on first day of absence if they have not notified school of absence (safeguarding)</a:t>
            </a:r>
          </a:p>
          <a:p>
            <a:pPr marL="171450" indent="-171450">
              <a:buFont typeface="Arial" panose="020B0604020202020204" pitchFamily="34" charset="0"/>
              <a:buChar char="•"/>
            </a:pPr>
            <a:r>
              <a:rPr lang="en-GB" baseline="0" dirty="0" smtClean="0"/>
              <a:t>Follow up on periods of non-school attendance, and if there are safeguarding concerns, notify MASH, contact police for a welfare check to take place, n.  CME team and Enforcement team are also there to chase up any concerns about periods of absence of 10 sessions plus.  Separate guidance available to all schools as a result of the visits.  Discuss.</a:t>
            </a:r>
          </a:p>
          <a:p>
            <a:pPr marL="171450" indent="-171450">
              <a:buFont typeface="Arial" panose="020B0604020202020204" pitchFamily="34" charset="0"/>
              <a:buChar char="•"/>
            </a:pPr>
            <a:r>
              <a:rPr lang="en-GB" baseline="0" dirty="0" smtClean="0"/>
              <a:t>HBV – updated in child protection policy where we now have a </a:t>
            </a:r>
            <a:r>
              <a:rPr lang="en-GB" baseline="0" dirty="0" err="1" smtClean="0"/>
              <a:t>definitieon</a:t>
            </a:r>
            <a:r>
              <a:rPr lang="en-GB" baseline="0" dirty="0" smtClean="0"/>
              <a:t> of HBV.  FGM was a focus of last years conference, and we will have some further input today.  Forced Marriage?</a:t>
            </a:r>
          </a:p>
          <a:p>
            <a:pPr marL="171450" indent="-171450">
              <a:buFont typeface="Arial" panose="020B0604020202020204" pitchFamily="34" charset="0"/>
              <a:buChar char="•"/>
            </a:pPr>
            <a:r>
              <a:rPr lang="en-GB" baseline="0" dirty="0" smtClean="0"/>
              <a:t>Workshop of child on child/peer on peer abuse today – there is a specific pathway which has been updated for the conference.  PLEASE NOTE the model child protection policy has been update on this for the conference.</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13</a:t>
            </a:fld>
            <a:endParaRPr lang="en-GB"/>
          </a:p>
        </p:txBody>
      </p:sp>
    </p:spTree>
    <p:extLst>
      <p:ext uri="{BB962C8B-B14F-4D97-AF65-F5344CB8AC3E}">
        <p14:creationId xmlns:p14="http://schemas.microsoft.com/office/powerpoint/2010/main" val="3043421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14</a:t>
            </a:fld>
            <a:endParaRPr lang="en-GB"/>
          </a:p>
        </p:txBody>
      </p:sp>
    </p:spTree>
    <p:extLst>
      <p:ext uri="{BB962C8B-B14F-4D97-AF65-F5344CB8AC3E}">
        <p14:creationId xmlns:p14="http://schemas.microsoft.com/office/powerpoint/2010/main" val="7385897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15</a:t>
            </a:fld>
            <a:endParaRPr lang="en-GB"/>
          </a:p>
        </p:txBody>
      </p:sp>
    </p:spTree>
    <p:extLst>
      <p:ext uri="{BB962C8B-B14F-4D97-AF65-F5344CB8AC3E}">
        <p14:creationId xmlns:p14="http://schemas.microsoft.com/office/powerpoint/2010/main" val="2640899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16</a:t>
            </a:fld>
            <a:endParaRPr lang="en-GB"/>
          </a:p>
        </p:txBody>
      </p:sp>
    </p:spTree>
    <p:extLst>
      <p:ext uri="{BB962C8B-B14F-4D97-AF65-F5344CB8AC3E}">
        <p14:creationId xmlns:p14="http://schemas.microsoft.com/office/powerpoint/2010/main" val="1260420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17</a:t>
            </a:fld>
            <a:endParaRPr lang="en-GB"/>
          </a:p>
        </p:txBody>
      </p:sp>
    </p:spTree>
    <p:extLst>
      <p:ext uri="{BB962C8B-B14F-4D97-AF65-F5344CB8AC3E}">
        <p14:creationId xmlns:p14="http://schemas.microsoft.com/office/powerpoint/2010/main" val="18171728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During term-time – DSL (and/or deputy) should always</a:t>
            </a:r>
            <a:r>
              <a:rPr lang="en-GB" baseline="0" dirty="0" smtClean="0"/>
              <a:t> be available.  School can determine what available is.  Sometimes DSL can be in school but not available!</a:t>
            </a:r>
          </a:p>
          <a:p>
            <a:r>
              <a:rPr lang="en-GB" baseline="0" dirty="0" smtClean="0"/>
              <a:t>Out of hours/our of term:  </a:t>
            </a:r>
            <a:r>
              <a:rPr lang="en-GB" baseline="0" dirty="0" err="1" smtClean="0"/>
              <a:t>eg</a:t>
            </a:r>
            <a:r>
              <a:rPr lang="en-GB" baseline="0" dirty="0" smtClean="0"/>
              <a:t>: secondary school skiing trip – DSL role should be incorporated into the risk assessment: doesn’t mean the DSL has to go, but be available to discuss any concern with any member of staff and implement appropriate procedures.  Ensure staff are trained in awareness of safeguarding (</a:t>
            </a:r>
            <a:r>
              <a:rPr lang="en-GB" baseline="0" dirty="0" err="1" smtClean="0"/>
              <a:t>eg</a:t>
            </a:r>
            <a:r>
              <a:rPr lang="en-GB" baseline="0" dirty="0" smtClean="0"/>
              <a:t>: Jeremy Forest case, trip to America).  Holiday club activities.</a:t>
            </a:r>
          </a:p>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18</a:t>
            </a:fld>
            <a:endParaRPr lang="en-GB"/>
          </a:p>
        </p:txBody>
      </p:sp>
    </p:spTree>
    <p:extLst>
      <p:ext uri="{BB962C8B-B14F-4D97-AF65-F5344CB8AC3E}">
        <p14:creationId xmlns:p14="http://schemas.microsoft.com/office/powerpoint/2010/main" val="1226841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Online Safety</a:t>
            </a:r>
            <a:r>
              <a:rPr lang="en-GB" baseline="0" dirty="0" smtClean="0"/>
              <a:t> and Sexting. </a:t>
            </a:r>
            <a:r>
              <a:rPr lang="en-GB" dirty="0" smtClean="0"/>
              <a:t>DSL handbook Safeguarding policy and child protection policy clearly detail procedures for both</a:t>
            </a:r>
            <a:r>
              <a:rPr lang="en-GB" baseline="0" dirty="0" smtClean="0"/>
              <a:t> of these areas.  These are resources for you to use to update staff.</a:t>
            </a:r>
          </a:p>
          <a:p>
            <a:r>
              <a:rPr lang="en-GB" baseline="0" dirty="0" smtClean="0"/>
              <a:t>Sexting pathway included in child protection policy/DSL handbook which details how to deal with sexting issues and how to teach children through the PSHE curriculum about what sexting is, appropriate usage of devices, and keeping themselves safe.</a:t>
            </a:r>
          </a:p>
          <a:p>
            <a:r>
              <a:rPr lang="en-GB" baseline="0" dirty="0" smtClean="0"/>
              <a:t>Recently we sent out an online safety and sexting audit form – reason was I was being asked by the local police, CTU, senior council officers, councillors and the LSCB about how confident I was that schools had the right systems and procedures in place, and that they knew what to do in the event of a concern:  Feedback from audits so far:</a:t>
            </a:r>
          </a:p>
          <a:p>
            <a:r>
              <a:rPr lang="en-GB" baseline="0" dirty="0" smtClean="0"/>
              <a:t>We are still chasing those providers who have not submitted them.</a:t>
            </a:r>
          </a:p>
          <a:p>
            <a:r>
              <a:rPr lang="en-GB" baseline="0" dirty="0" smtClean="0"/>
              <a:t>From the audit you should be able to generate and action plan of what you need to do next.  </a:t>
            </a:r>
          </a:p>
          <a:p>
            <a:r>
              <a:rPr lang="en-GB" baseline="0" dirty="0" smtClean="0"/>
              <a:t>This document should support your school self evaluation activity and inform the school self evaluation documentation.  It is also good evidence of you work in this area to share with Ofsted in any inspection.  Whilst it is a document we have asked you to submit, it is a key self evaluation document for your provision.</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Filters/monitors</a:t>
            </a:r>
            <a:r>
              <a:rPr lang="en-GB" baseline="0" dirty="0" smtClean="0"/>
              <a:t> should not ‘</a:t>
            </a:r>
            <a:r>
              <a:rPr lang="en-GB" baseline="0" dirty="0" err="1" smtClean="0"/>
              <a:t>overblock</a:t>
            </a:r>
            <a:r>
              <a:rPr lang="en-GB" baseline="0" dirty="0" smtClean="0"/>
              <a:t>’ or impose unreasonable restrictions as to what children can be taught with regards to online teaching and safeguarding.  Online training on e-safety for staff.  Do parent understand how to safeguard their children online at home? Signed to say they understand?</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Consider: age range of pupils, numbers of pupils, how often they access the school IT system, proportionality of cost versus risk.</a:t>
            </a:r>
          </a:p>
          <a:p>
            <a:r>
              <a:rPr lang="en-GB" dirty="0" smtClean="0"/>
              <a:t>Commensurate</a:t>
            </a:r>
            <a:r>
              <a:rPr lang="en-GB" baseline="0" dirty="0" smtClean="0"/>
              <a:t> with </a:t>
            </a:r>
            <a:r>
              <a:rPr lang="en-GB" dirty="0" smtClean="0"/>
              <a:t>Prevent</a:t>
            </a:r>
            <a:r>
              <a:rPr lang="en-GB" baseline="0" dirty="0" smtClean="0"/>
              <a:t> duty? choking game – filter particular words – do your systems do this?</a:t>
            </a:r>
          </a:p>
          <a:p>
            <a:r>
              <a:rPr lang="en-GB" baseline="0" dirty="0" smtClean="0"/>
              <a:t>Established mechanisms to </a:t>
            </a:r>
            <a:r>
              <a:rPr lang="en-GB" baseline="0" dirty="0" err="1" smtClean="0"/>
              <a:t>indentify</a:t>
            </a:r>
            <a:r>
              <a:rPr lang="en-GB" baseline="0" dirty="0" smtClean="0"/>
              <a:t>, intervene and escalate.</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19</a:t>
            </a:fld>
            <a:endParaRPr lang="en-GB"/>
          </a:p>
        </p:txBody>
      </p:sp>
    </p:spTree>
    <p:extLst>
      <p:ext uri="{BB962C8B-B14F-4D97-AF65-F5344CB8AC3E}">
        <p14:creationId xmlns:p14="http://schemas.microsoft.com/office/powerpoint/2010/main" val="468577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DVRIM</a:t>
            </a:r>
            <a:r>
              <a:rPr lang="en-GB" baseline="0" dirty="0" smtClean="0"/>
              <a:t> and CSE screening tools in particular, and the DASH tool.</a:t>
            </a:r>
          </a:p>
          <a:p>
            <a:r>
              <a:rPr lang="en-GB" baseline="0" dirty="0" smtClean="0"/>
              <a:t>Remind about dealing with concerns and disclosures in line with school policy and local safeguarding procedures.</a:t>
            </a:r>
          </a:p>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2</a:t>
            </a:fld>
            <a:endParaRPr lang="en-GB"/>
          </a:p>
        </p:txBody>
      </p:sp>
    </p:spTree>
    <p:extLst>
      <p:ext uri="{BB962C8B-B14F-4D97-AF65-F5344CB8AC3E}">
        <p14:creationId xmlns:p14="http://schemas.microsoft.com/office/powerpoint/2010/main" val="5528501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20</a:t>
            </a:fld>
            <a:endParaRPr lang="en-GB"/>
          </a:p>
        </p:txBody>
      </p:sp>
    </p:spTree>
    <p:extLst>
      <p:ext uri="{BB962C8B-B14F-4D97-AF65-F5344CB8AC3E}">
        <p14:creationId xmlns:p14="http://schemas.microsoft.com/office/powerpoint/2010/main" val="37646494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Requirement</a:t>
            </a:r>
            <a:r>
              <a:rPr lang="en-GB" baseline="0" dirty="0" smtClean="0"/>
              <a:t> under the Prevent Duty to have robust safeguarding policies in place – including clear protocols for ensuring that any visiting speakers are suitable and appropriately supervised in line with school vetting procedures.</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21</a:t>
            </a:fld>
            <a:endParaRPr lang="en-GB"/>
          </a:p>
        </p:txBody>
      </p:sp>
    </p:spTree>
    <p:extLst>
      <p:ext uri="{BB962C8B-B14F-4D97-AF65-F5344CB8AC3E}">
        <p14:creationId xmlns:p14="http://schemas.microsoft.com/office/powerpoint/2010/main" val="30032673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Refer to LSCB training modules</a:t>
            </a:r>
            <a:r>
              <a:rPr lang="en-GB" baseline="0" dirty="0" smtClean="0"/>
              <a:t> on each of these:</a:t>
            </a:r>
          </a:p>
          <a:p>
            <a:r>
              <a:rPr lang="en-GB" baseline="0" dirty="0" smtClean="0"/>
              <a:t>CSE:  Module         and workshop today.</a:t>
            </a:r>
          </a:p>
          <a:p>
            <a:r>
              <a:rPr lang="en-GB" baseline="0" dirty="0" smtClean="0"/>
              <a:t>Early Help: Module    (delivered by the Early Help Team)</a:t>
            </a:r>
          </a:p>
          <a:p>
            <a:r>
              <a:rPr lang="en-GB" baseline="0" dirty="0" smtClean="0"/>
              <a:t>Neglect:  Module      </a:t>
            </a:r>
          </a:p>
          <a:p>
            <a:r>
              <a:rPr lang="en-GB" baseline="0" dirty="0" smtClean="0"/>
              <a:t>Toxic Trio embedded into all LSCB training</a:t>
            </a:r>
          </a:p>
          <a:p>
            <a:r>
              <a:rPr lang="en-GB" baseline="0" dirty="0" smtClean="0"/>
              <a:t>Clair will do a module today on domestic abuse which is one element of the toxic trio, </a:t>
            </a:r>
            <a:r>
              <a:rPr lang="en-GB" baseline="0" dirty="0" err="1" smtClean="0"/>
              <a:t>particuarly</a:t>
            </a:r>
            <a:r>
              <a:rPr lang="en-GB" baseline="0" dirty="0" smtClean="0"/>
              <a:t> looking at the triage work and work with schools in this area.  When looking at domestic abuse, we need to look at it in the context of the toxic trio (mental health and substance misuse).  During the 2016 safeguarding visit we focused on the toxic trio, key learning:</a:t>
            </a:r>
          </a:p>
          <a:p>
            <a:pPr marL="171450" indent="-171450">
              <a:buFont typeface="Arial" panose="020B0604020202020204" pitchFamily="34" charset="0"/>
              <a:buChar char="•"/>
            </a:pPr>
            <a:r>
              <a:rPr lang="en-GB" baseline="0" dirty="0" smtClean="0"/>
              <a:t>Some schools noted two of the three present, </a:t>
            </a:r>
            <a:r>
              <a:rPr lang="en-GB" baseline="0" dirty="0" err="1" smtClean="0"/>
              <a:t>eg</a:t>
            </a:r>
            <a:r>
              <a:rPr lang="en-GB" baseline="0" dirty="0" smtClean="0"/>
              <a:t>: domestic abuse and drugs – we need to be curious in such cases, as often mental health is prevalent, we are just not aware of it or being curious that it could be.  Mental health is a growing concern, and nationally is being recognised as an area that we need to be doing more about – the education subgroup are looking at this currently, and are having a meeting with the commissioner for </a:t>
            </a:r>
            <a:r>
              <a:rPr lang="en-GB" baseline="0" dirty="0" err="1" smtClean="0"/>
              <a:t>ental</a:t>
            </a:r>
            <a:r>
              <a:rPr lang="en-GB" baseline="0" dirty="0" smtClean="0"/>
              <a:t> health, and the lead practitioner from health to look at how we can improve practice in education.  This meeting will take place in May, and your subgroup representatives will discuss this with you and bring any key issues to the meeting.  We will keep you updated.</a:t>
            </a:r>
          </a:p>
          <a:p>
            <a:pPr marL="171450" indent="-171450">
              <a:buFont typeface="Arial" panose="020B0604020202020204" pitchFamily="34" charset="0"/>
              <a:buChar char="•"/>
            </a:pPr>
            <a:r>
              <a:rPr lang="en-GB" baseline="0" dirty="0" smtClean="0"/>
              <a:t>Key learning from the serious case review is about the use of relevant tools – the DVRIM (children/young people) and the DASH for adults and 16+.  We have focused on these tools in the domestic abuse train the trainer sessions three years ago and in the last two DSL education conferences.  During the 2016 safeguarding visits the DVRIM tool was not being consistently used in practice, or to support referrals.  We will revisit this today in practical </a:t>
            </a:r>
            <a:r>
              <a:rPr lang="en-GB" baseline="0" dirty="0" err="1" smtClean="0"/>
              <a:t>actitvity</a:t>
            </a:r>
            <a:r>
              <a:rPr lang="en-GB" baseline="0" dirty="0" smtClean="0"/>
              <a:t>, and hopefully you will leave today, having revisited the DVRIM and reminded of the importance of it’s use in practice and in supporting referrals.  It should be attached to any referral.</a:t>
            </a:r>
          </a:p>
        </p:txBody>
      </p:sp>
      <p:sp>
        <p:nvSpPr>
          <p:cNvPr id="4" name="Slide Number Placeholder 3"/>
          <p:cNvSpPr>
            <a:spLocks noGrp="1"/>
          </p:cNvSpPr>
          <p:nvPr>
            <p:ph type="sldNum" sz="quarter" idx="10"/>
          </p:nvPr>
        </p:nvSpPr>
        <p:spPr/>
        <p:txBody>
          <a:bodyPr/>
          <a:lstStyle/>
          <a:p>
            <a:fld id="{DCD89F54-CB75-42D2-AFE9-4C666BB7200D}" type="slidenum">
              <a:rPr lang="en-GB" smtClean="0"/>
              <a:t>22</a:t>
            </a:fld>
            <a:endParaRPr lang="en-GB"/>
          </a:p>
        </p:txBody>
      </p:sp>
    </p:spTree>
    <p:extLst>
      <p:ext uri="{BB962C8B-B14F-4D97-AF65-F5344CB8AC3E}">
        <p14:creationId xmlns:p14="http://schemas.microsoft.com/office/powerpoint/2010/main" val="1193878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Two published</a:t>
            </a:r>
            <a:r>
              <a:rPr lang="en-GB" baseline="0" dirty="0" smtClean="0"/>
              <a:t> serious case reviews, one relevant to schools</a:t>
            </a:r>
          </a:p>
          <a:p>
            <a:pPr marL="171450" indent="-171450">
              <a:buFont typeface="Arial" panose="020B0604020202020204" pitchFamily="34" charset="0"/>
              <a:buChar char="•"/>
            </a:pPr>
            <a:r>
              <a:rPr lang="en-GB" baseline="0" dirty="0" smtClean="0"/>
              <a:t>Significant events in chronology – difficulty in working out what is significant, so ensure all facts you know are recorded</a:t>
            </a:r>
          </a:p>
          <a:p>
            <a:pPr marL="171450" indent="-171450">
              <a:buFont typeface="Arial" panose="020B0604020202020204" pitchFamily="34" charset="0"/>
              <a:buChar char="•"/>
            </a:pPr>
            <a:r>
              <a:rPr lang="en-GB" baseline="0" dirty="0" err="1" smtClean="0"/>
              <a:t>Geneagram</a:t>
            </a:r>
            <a:endParaRPr lang="en-GB" baseline="0" dirty="0" smtClean="0"/>
          </a:p>
          <a:p>
            <a:pPr marL="171450" indent="-171450">
              <a:buFont typeface="Arial" panose="020B0604020202020204" pitchFamily="34" charset="0"/>
              <a:buChar char="•"/>
            </a:pPr>
            <a:r>
              <a:rPr lang="en-GB" baseline="0" dirty="0" smtClean="0"/>
              <a:t>Copy key points from SCR</a:t>
            </a:r>
          </a:p>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DCD89F54-CB75-42D2-AFE9-4C666BB7200D}" type="slidenum">
              <a:rPr lang="en-GB" smtClean="0"/>
              <a:t>23</a:t>
            </a:fld>
            <a:endParaRPr lang="en-GB"/>
          </a:p>
        </p:txBody>
      </p:sp>
    </p:spTree>
    <p:extLst>
      <p:ext uri="{BB962C8B-B14F-4D97-AF65-F5344CB8AC3E}">
        <p14:creationId xmlns:p14="http://schemas.microsoft.com/office/powerpoint/2010/main" val="22537473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LL to update about Operation Recognise</a:t>
            </a:r>
            <a:r>
              <a:rPr lang="en-GB" baseline="0" dirty="0" smtClean="0"/>
              <a:t> – importance of following the route set.  Child abduction Pathway in DSL handbook, making sure police are notified.</a:t>
            </a:r>
          </a:p>
          <a:p>
            <a:pPr marL="171450" indent="-171450">
              <a:buFont typeface="Arial" panose="020B0604020202020204" pitchFamily="34" charset="0"/>
              <a:buChar char="•"/>
            </a:pPr>
            <a:r>
              <a:rPr lang="en-GB" baseline="0" dirty="0" smtClean="0"/>
              <a:t>SNS to do brief update on the Choking Game – new pathway on the Choking Game.  Really important staff are aware of this and able to recognise the symptoms so that they can respond quickly.  Remember lunch time supervisors and support staff (those supervising pupils during playtimes).  Also remember to reinforce school procedures around mobile phones, so that children and young people are not filming events during the school day.  Ensure all staff including  lunchtime supervisors, support staff and admin staff are clear on these and how they should act in the event of a breach of school procedures.</a:t>
            </a:r>
          </a:p>
          <a:p>
            <a:pPr marL="171450" indent="-171450">
              <a:buFont typeface="Arial" panose="020B0604020202020204" pitchFamily="34" charset="0"/>
              <a:buChar char="•"/>
            </a:pPr>
            <a:r>
              <a:rPr lang="en-GB" baseline="0" dirty="0" smtClean="0"/>
              <a:t>Alternative Provision – safeguarding implications – LL/BP brief update</a:t>
            </a:r>
          </a:p>
          <a:p>
            <a:pPr marL="171450" indent="-171450">
              <a:buFont typeface="Arial" panose="020B0604020202020204" pitchFamily="34" charset="0"/>
              <a:buChar char="•"/>
            </a:pPr>
            <a:r>
              <a:rPr lang="en-GB" baseline="0" dirty="0" smtClean="0"/>
              <a:t>Safeguarding Governance – Conference in May – Thursday evening 15</a:t>
            </a:r>
            <a:r>
              <a:rPr lang="en-GB" baseline="30000" dirty="0" smtClean="0"/>
              <a:t>th</a:t>
            </a:r>
            <a:r>
              <a:rPr lang="en-GB" baseline="0" dirty="0" smtClean="0"/>
              <a:t> May – to fully update governors of their statutory requirements about safeguarding as laid down in Part 2 of KCSIE 2016.  Expect every education provision in Solihull to be represented.  Event will be at Solihull School.</a:t>
            </a:r>
          </a:p>
          <a:p>
            <a:pPr marL="171450" indent="-171450">
              <a:buFont typeface="Arial" panose="020B0604020202020204" pitchFamily="34" charset="0"/>
              <a:buChar char="•"/>
            </a:pPr>
            <a:r>
              <a:rPr lang="en-GB" dirty="0" smtClean="0"/>
              <a:t>MASH update </a:t>
            </a:r>
            <a:r>
              <a:rPr lang="en-GB" dirty="0" err="1" smtClean="0"/>
              <a:t>CMcN</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24</a:t>
            </a:fld>
            <a:endParaRPr lang="en-GB"/>
          </a:p>
        </p:txBody>
      </p:sp>
    </p:spTree>
    <p:extLst>
      <p:ext uri="{BB962C8B-B14F-4D97-AF65-F5344CB8AC3E}">
        <p14:creationId xmlns:p14="http://schemas.microsoft.com/office/powerpoint/2010/main" val="13369405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25</a:t>
            </a:fld>
            <a:endParaRPr lang="en-GB"/>
          </a:p>
        </p:txBody>
      </p:sp>
    </p:spTree>
    <p:extLst>
      <p:ext uri="{BB962C8B-B14F-4D97-AF65-F5344CB8AC3E}">
        <p14:creationId xmlns:p14="http://schemas.microsoft.com/office/powerpoint/2010/main" val="24775635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27</a:t>
            </a:fld>
            <a:endParaRPr lang="en-GB"/>
          </a:p>
        </p:txBody>
      </p:sp>
    </p:spTree>
    <p:extLst>
      <p:ext uri="{BB962C8B-B14F-4D97-AF65-F5344CB8AC3E}">
        <p14:creationId xmlns:p14="http://schemas.microsoft.com/office/powerpoint/2010/main" val="9378774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28</a:t>
            </a:fld>
            <a:endParaRPr lang="en-GB"/>
          </a:p>
        </p:txBody>
      </p:sp>
    </p:spTree>
    <p:extLst>
      <p:ext uri="{BB962C8B-B14F-4D97-AF65-F5344CB8AC3E}">
        <p14:creationId xmlns:p14="http://schemas.microsoft.com/office/powerpoint/2010/main" val="24283544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29</a:t>
            </a:fld>
            <a:endParaRPr lang="en-GB"/>
          </a:p>
        </p:txBody>
      </p:sp>
    </p:spTree>
    <p:extLst>
      <p:ext uri="{BB962C8B-B14F-4D97-AF65-F5344CB8AC3E}">
        <p14:creationId xmlns:p14="http://schemas.microsoft.com/office/powerpoint/2010/main" val="39209010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30</a:t>
            </a:fld>
            <a:endParaRPr lang="en-GB"/>
          </a:p>
        </p:txBody>
      </p:sp>
    </p:spTree>
    <p:extLst>
      <p:ext uri="{BB962C8B-B14F-4D97-AF65-F5344CB8AC3E}">
        <p14:creationId xmlns:p14="http://schemas.microsoft.com/office/powerpoint/2010/main" val="1460457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Safeguarding Policy and Child Protection Policy. Due to the breadth of safeguarding work, and increasing complexity, model safeguarding policy guidance has been put in place to pull together the suite of safeguarding policies.  The model child protection policy guidance is included in the suite of policies, and updated annually in light of now annual KCSIE updates. Now</a:t>
            </a:r>
            <a:r>
              <a:rPr lang="en-GB" baseline="0" dirty="0" smtClean="0"/>
              <a:t> </a:t>
            </a:r>
            <a:r>
              <a:rPr lang="en-GB" dirty="0" smtClean="0"/>
              <a:t>22 specific safeguarding issues. Remind DSLs about the handbook and it should be a point of reference to support them in their work.</a:t>
            </a:r>
          </a:p>
          <a:p>
            <a:r>
              <a:rPr lang="en-GB" dirty="0" smtClean="0"/>
              <a:t>It is also really important</a:t>
            </a:r>
            <a:r>
              <a:rPr lang="en-GB" baseline="0" dirty="0" smtClean="0"/>
              <a:t> that pupils are taught how to keep safe, and the DSL handbook provides materials to strengthen the school PSHE curriculum which should be used.  As DSL’s you should know the safeguarding priorities of your school, and as a minimum ensure that children and young people are </a:t>
            </a:r>
            <a:r>
              <a:rPr lang="en-GB" baseline="0" dirty="0" err="1" smtClean="0"/>
              <a:t>taugh</a:t>
            </a:r>
            <a:r>
              <a:rPr lang="en-GB" baseline="0" dirty="0" smtClean="0"/>
              <a:t> about these safeguarding issues, and how to keep safe if they are exposed to them or how to recognise risks.</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Public Interest</a:t>
            </a:r>
            <a:r>
              <a:rPr lang="en-GB" baseline="0" dirty="0" smtClean="0"/>
              <a:t> Disclosure Act 1998 amended the Employment Rights Act 1996 to protect workers from being dismissed or subjected to a detriment because they have made a ‘protected disclosure’.  ‘Protected disclosure’ information that, in the reasonable belief of the worker, tends to show that one of the following has occurred, is occurring or is likely to occur:</a:t>
            </a:r>
            <a:endParaRPr lang="en-GB" dirty="0" smtClean="0"/>
          </a:p>
          <a:p>
            <a:pPr marL="171450" indent="-171450">
              <a:buFont typeface="Arial" panose="020B0604020202020204" pitchFamily="34" charset="0"/>
              <a:buChar char="•"/>
            </a:pPr>
            <a:r>
              <a:rPr lang="en-GB" dirty="0" smtClean="0"/>
              <a:t>A criminal</a:t>
            </a:r>
            <a:r>
              <a:rPr lang="en-GB" baseline="0" dirty="0" smtClean="0"/>
              <a:t> offence</a:t>
            </a:r>
          </a:p>
          <a:p>
            <a:pPr marL="171450" indent="-171450">
              <a:buFont typeface="Arial" panose="020B0604020202020204" pitchFamily="34" charset="0"/>
              <a:buChar char="•"/>
            </a:pPr>
            <a:r>
              <a:rPr lang="en-GB" baseline="0" dirty="0" smtClean="0"/>
              <a:t>Breach of any legal obligation</a:t>
            </a:r>
          </a:p>
          <a:p>
            <a:pPr marL="171450" indent="-171450">
              <a:buFont typeface="Arial" panose="020B0604020202020204" pitchFamily="34" charset="0"/>
              <a:buChar char="•"/>
            </a:pPr>
            <a:r>
              <a:rPr lang="en-GB" baseline="0" dirty="0" smtClean="0"/>
              <a:t>Miscarriage of justice</a:t>
            </a:r>
          </a:p>
          <a:p>
            <a:pPr marL="171450" indent="-171450">
              <a:buFont typeface="Arial" panose="020B0604020202020204" pitchFamily="34" charset="0"/>
              <a:buChar char="•"/>
            </a:pPr>
            <a:r>
              <a:rPr lang="en-GB" baseline="0" dirty="0" smtClean="0"/>
              <a:t>Danger of health and safety of any individual</a:t>
            </a:r>
          </a:p>
          <a:p>
            <a:pPr marL="171450" indent="-171450">
              <a:buFont typeface="Arial" panose="020B0604020202020204" pitchFamily="34" charset="0"/>
              <a:buChar char="•"/>
            </a:pPr>
            <a:r>
              <a:rPr lang="en-GB" baseline="0" dirty="0" smtClean="0"/>
              <a:t>Damage to the environment</a:t>
            </a:r>
          </a:p>
          <a:p>
            <a:pPr marL="171450" indent="-171450">
              <a:buFont typeface="Arial" panose="020B0604020202020204" pitchFamily="34" charset="0"/>
              <a:buChar char="•"/>
            </a:pPr>
            <a:r>
              <a:rPr lang="en-GB" baseline="0" dirty="0" smtClean="0"/>
              <a:t>Deliberate concealing of information about any of the above</a:t>
            </a:r>
          </a:p>
          <a:p>
            <a:pPr marL="0" indent="0">
              <a:buFont typeface="Arial" panose="020B0604020202020204" pitchFamily="34" charset="0"/>
              <a:buNone/>
            </a:pPr>
            <a:r>
              <a:rPr lang="en-GB" baseline="0" dirty="0" smtClean="0"/>
              <a:t>Reasonable belief that the disclosure is ‘in the public interest’.</a:t>
            </a:r>
          </a:p>
          <a:p>
            <a:pPr marL="0" indent="0">
              <a:buFont typeface="Arial" panose="020B0604020202020204" pitchFamily="34" charset="0"/>
              <a:buNone/>
            </a:pPr>
            <a:r>
              <a:rPr lang="en-GB" baseline="0" dirty="0" smtClean="0"/>
              <a:t>Schools must have appropriate whistleblowing procedures, reflected in staff training and staff behaviour policies.</a:t>
            </a:r>
          </a:p>
          <a:p>
            <a:pPr marL="0" indent="0">
              <a:buFont typeface="Arial" panose="020B0604020202020204" pitchFamily="34" charset="0"/>
              <a:buNone/>
            </a:pPr>
            <a:r>
              <a:rPr lang="en-GB" dirty="0" smtClean="0"/>
              <a:t>Safeguarding policy guidance</a:t>
            </a:r>
            <a:r>
              <a:rPr lang="en-GB" baseline="0" dirty="0" smtClean="0"/>
              <a:t> includes KCSIE 2016 update and the NSPCC whistleblowing helpline.</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Early Help – all school and college staff should be prepared to identify children who may benefit from early help.  Early help means providing support as soon as a problem emerges at any point in a child’s life, from the foundation years through to the teenage years.  In the first instance staff should raise any concerns/requirements with the DSL in line with the child protection policy, recording this appropriately.</a:t>
            </a:r>
          </a:p>
          <a:p>
            <a:pPr marL="0" indent="0">
              <a:buFont typeface="Arial" panose="020B0604020202020204" pitchFamily="34" charset="0"/>
              <a:buNone/>
            </a:pPr>
            <a:r>
              <a:rPr lang="en-GB" baseline="0" dirty="0" smtClean="0"/>
              <a:t>Note early help …. Child protection,   behaviour,   SEND,   attendance  ……… requires clear leadership and close working of key school leaders.  (recent SEND date, recent CP data, behaviour policy </a:t>
            </a:r>
            <a:r>
              <a:rPr lang="en-GB" baseline="0" dirty="0" err="1" smtClean="0"/>
              <a:t>wilth</a:t>
            </a:r>
            <a:r>
              <a:rPr lang="en-GB" baseline="0" dirty="0" smtClean="0"/>
              <a:t> link).  Still work to do with a small number of schools who do not have a good enough handle on those at  threshold 1.</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Clear referrals process in CP policy in line with Solihull LSCB thresholds document. Really important that we stick to this, and we do not investigate which can hamper a case an any future court proceedings.  </a:t>
            </a:r>
            <a:endParaRPr lang="en-GB" dirty="0" smtClean="0"/>
          </a:p>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3</a:t>
            </a:fld>
            <a:endParaRPr lang="en-GB"/>
          </a:p>
        </p:txBody>
      </p:sp>
    </p:spTree>
    <p:extLst>
      <p:ext uri="{BB962C8B-B14F-4D97-AF65-F5344CB8AC3E}">
        <p14:creationId xmlns:p14="http://schemas.microsoft.com/office/powerpoint/2010/main" val="34487414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Tim</a:t>
            </a:r>
            <a:r>
              <a:rPr lang="en-GB" baseline="0" dirty="0" smtClean="0"/>
              <a:t> Evans:</a:t>
            </a:r>
          </a:p>
          <a:p>
            <a:pPr marL="171450" indent="-171450">
              <a:buFont typeface="Arial" panose="020B0604020202020204" pitchFamily="34" charset="0"/>
              <a:buChar char="•"/>
            </a:pPr>
            <a:r>
              <a:rPr lang="en-GB" baseline="0" dirty="0" smtClean="0"/>
              <a:t>PCSO – role, and every education provision has one allocated.  List provided.  Explanation of what a school can expect from their PCSO and their role.</a:t>
            </a:r>
          </a:p>
          <a:p>
            <a:pPr marL="171450" indent="-171450">
              <a:buFont typeface="Arial" panose="020B0604020202020204" pitchFamily="34" charset="0"/>
              <a:buChar char="•"/>
            </a:pPr>
            <a:r>
              <a:rPr lang="en-GB" baseline="0" dirty="0" smtClean="0"/>
              <a:t>Police Panels – raise awareness of north and south panel.  Closer linking to LSCB education subgroup to continue to strengthen police engagement and link to safeguarding issues as needed.</a:t>
            </a:r>
          </a:p>
          <a:p>
            <a:pPr marL="171450" indent="-171450">
              <a:buFont typeface="Arial" panose="020B0604020202020204" pitchFamily="34" charset="0"/>
              <a:buChar char="•"/>
            </a:pPr>
            <a:r>
              <a:rPr lang="en-GB" baseline="0" dirty="0" smtClean="0"/>
              <a:t>LL/TE Gangs and knife crime pathway, and mention behaviour policy briefly.</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31</a:t>
            </a:fld>
            <a:endParaRPr lang="en-GB"/>
          </a:p>
        </p:txBody>
      </p:sp>
    </p:spTree>
    <p:extLst>
      <p:ext uri="{BB962C8B-B14F-4D97-AF65-F5344CB8AC3E}">
        <p14:creationId xmlns:p14="http://schemas.microsoft.com/office/powerpoint/2010/main" val="25448188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32</a:t>
            </a:fld>
            <a:endParaRPr lang="en-GB"/>
          </a:p>
        </p:txBody>
      </p:sp>
    </p:spTree>
    <p:extLst>
      <p:ext uri="{BB962C8B-B14F-4D97-AF65-F5344CB8AC3E}">
        <p14:creationId xmlns:p14="http://schemas.microsoft.com/office/powerpoint/2010/main" val="25822789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33</a:t>
            </a:fld>
            <a:endParaRPr lang="en-GB"/>
          </a:p>
        </p:txBody>
      </p:sp>
    </p:spTree>
    <p:extLst>
      <p:ext uri="{BB962C8B-B14F-4D97-AF65-F5344CB8AC3E}">
        <p14:creationId xmlns:p14="http://schemas.microsoft.com/office/powerpoint/2010/main" val="8779272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smtClean="0">
              <a:solidFill>
                <a:schemeClr val="tx1"/>
              </a:solidFill>
              <a:latin typeface="+mn-lt"/>
              <a:ea typeface="+mn-ea"/>
              <a:cs typeface="+mn-cs"/>
            </a:endParaRP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 The LSCB expects that practitioners will challenge each other and raise concerns directly and immediately when they disagree with each other and that they retain a focus on the welfare of the child. LSCB training provides practitioners with the skills and competencies to work together to resolve issues as they arise. This protocol should be used only when efforts to resolve conflicts and disputes are not providing solutions. </a:t>
            </a:r>
          </a:p>
          <a:p>
            <a:r>
              <a:rPr lang="en-GB" sz="1200" b="0" i="0" u="none" strike="noStrike" kern="1200" baseline="0" dirty="0" smtClean="0">
                <a:solidFill>
                  <a:schemeClr val="tx1"/>
                </a:solidFill>
                <a:latin typeface="+mn-lt"/>
                <a:ea typeface="+mn-ea"/>
                <a:cs typeface="+mn-cs"/>
              </a:rPr>
              <a:t> If the practitioner feels that this is a dispute relating to a child protection concern that requires immediate action as there is a likelihood of imminent significant harm they should speak directly to their line manager, or designated safeguarding lead who will follow the emergency resolution protocol </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34</a:t>
            </a:fld>
            <a:endParaRPr lang="en-GB"/>
          </a:p>
        </p:txBody>
      </p:sp>
    </p:spTree>
    <p:extLst>
      <p:ext uri="{BB962C8B-B14F-4D97-AF65-F5344CB8AC3E}">
        <p14:creationId xmlns:p14="http://schemas.microsoft.com/office/powerpoint/2010/main" val="17787814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35</a:t>
            </a:fld>
            <a:endParaRPr lang="en-GB"/>
          </a:p>
        </p:txBody>
      </p:sp>
    </p:spTree>
    <p:extLst>
      <p:ext uri="{BB962C8B-B14F-4D97-AF65-F5344CB8AC3E}">
        <p14:creationId xmlns:p14="http://schemas.microsoft.com/office/powerpoint/2010/main" val="22192376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36</a:t>
            </a:fld>
            <a:endParaRPr lang="en-GB"/>
          </a:p>
        </p:txBody>
      </p:sp>
    </p:spTree>
    <p:extLst>
      <p:ext uri="{BB962C8B-B14F-4D97-AF65-F5344CB8AC3E}">
        <p14:creationId xmlns:p14="http://schemas.microsoft.com/office/powerpoint/2010/main" val="5983676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37</a:t>
            </a:fld>
            <a:endParaRPr lang="en-GB"/>
          </a:p>
        </p:txBody>
      </p:sp>
    </p:spTree>
    <p:extLst>
      <p:ext uri="{BB962C8B-B14F-4D97-AF65-F5344CB8AC3E}">
        <p14:creationId xmlns:p14="http://schemas.microsoft.com/office/powerpoint/2010/main" val="38179235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were 90 different</a:t>
            </a:r>
            <a:r>
              <a:rPr lang="en-GB" baseline="0" dirty="0" smtClean="0"/>
              <a:t> countries where forced marriages have been reported.</a:t>
            </a:r>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38</a:t>
            </a:fld>
            <a:endParaRPr lang="en-GB"/>
          </a:p>
        </p:txBody>
      </p:sp>
    </p:spTree>
    <p:extLst>
      <p:ext uri="{BB962C8B-B14F-4D97-AF65-F5344CB8AC3E}">
        <p14:creationId xmlns:p14="http://schemas.microsoft.com/office/powerpoint/2010/main" val="20748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4</a:t>
            </a:fld>
            <a:endParaRPr lang="en-GB"/>
          </a:p>
        </p:txBody>
      </p:sp>
    </p:spTree>
    <p:extLst>
      <p:ext uri="{BB962C8B-B14F-4D97-AF65-F5344CB8AC3E}">
        <p14:creationId xmlns:p14="http://schemas.microsoft.com/office/powerpoint/2010/main" val="3401433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smtClean="0">
                <a:latin typeface="Times New Roman" pitchFamily="18" charset="0"/>
              </a:rPr>
              <a:t>If you have any concerns about a child or young person that you are working with, you must share this information with the Designated Safeguarding Lead (DSL) or one of the alternate post holders.   Do not think that your worry is insignificant if it is about hygiene, appearance or behaviour – it is important to pass on your concerns about something that appears small than miss a worrying situation. If you think the matter is very serious and may be related to child protection, for example, physical, emotional, sexual abuse or neglect, you must find one of the designated professionals and provide them with a written record of your concern immediately. </a:t>
            </a:r>
          </a:p>
          <a:p>
            <a:endParaRPr lang="en-GB" altLang="en-US" dirty="0" smtClean="0">
              <a:latin typeface="Times New Roman" pitchFamily="18" charset="0"/>
            </a:endParaRPr>
          </a:p>
          <a:p>
            <a:r>
              <a:rPr lang="en-GB" altLang="en-US" dirty="0" smtClean="0">
                <a:latin typeface="Times New Roman" pitchFamily="18" charset="0"/>
              </a:rPr>
              <a:t>At this point – we identify who the school DSL/DSL’s are – he/she/they can if they wish stand up and introduce himself/herself/themselves.</a:t>
            </a:r>
          </a:p>
          <a:p>
            <a:r>
              <a:rPr lang="en-GB" altLang="en-US" dirty="0" smtClean="0">
                <a:latin typeface="Times New Roman" pitchFamily="18" charset="0"/>
              </a:rPr>
              <a:t> </a:t>
            </a:r>
          </a:p>
          <a:p>
            <a:r>
              <a:rPr lang="en-GB" altLang="en-US" dirty="0" smtClean="0">
                <a:latin typeface="Times New Roman" pitchFamily="18" charset="0"/>
              </a:rPr>
              <a:t>If you are unable to locate the DSL, ask a member of the school office staff to locate them and request that they to speak with you immediately about a confidential and urgent matter.  (DSL to explain what happens at this school if DSL unavailable).</a:t>
            </a: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Any allegation concerning a member of staff, a child’s foster carer or a volunteer should be reported immediately to the Head teacher. If an allegation is made about the Head teacher you should pass this information to the Chair of the Governing Body.  We will address allegations later in the training.</a:t>
            </a:r>
          </a:p>
          <a:p>
            <a:endParaRPr lang="en-GB" altLang="en-US" dirty="0" smtClean="0">
              <a:latin typeface="Arial" charset="0"/>
              <a:cs typeface="Arial" charset="0"/>
            </a:endParaRPr>
          </a:p>
          <a:p>
            <a:r>
              <a:rPr lang="en-GB" altLang="en-US" dirty="0" smtClean="0">
                <a:latin typeface="Times New Roman" pitchFamily="18" charset="0"/>
              </a:rPr>
              <a:t>If a child has chosen to speak to you it is because they feel that you will listen and that they can trust you. You need to listen to what the child has to say, and be very careful not ‘lead’ the child or influence in any way what they say.</a:t>
            </a:r>
          </a:p>
          <a:p>
            <a:r>
              <a:rPr lang="en-GB" altLang="en-US" dirty="0" smtClean="0">
                <a:latin typeface="Times New Roman" pitchFamily="18" charset="0"/>
              </a:rPr>
              <a:t> </a:t>
            </a:r>
            <a:endParaRPr lang="en-GB" altLang="en-US" b="1" dirty="0" smtClean="0">
              <a:latin typeface="Times New Roman" pitchFamily="18" charset="0"/>
            </a:endParaRPr>
          </a:p>
          <a:p>
            <a:r>
              <a:rPr lang="en-GB" altLang="en-US" b="1" dirty="0" smtClean="0">
                <a:latin typeface="Times New Roman" pitchFamily="18" charset="0"/>
              </a:rPr>
              <a:t>DO</a:t>
            </a:r>
            <a:endParaRPr lang="en-GB" altLang="en-US" dirty="0" smtClean="0">
              <a:latin typeface="Times New Roman" pitchFamily="18" charset="0"/>
            </a:endParaRPr>
          </a:p>
          <a:p>
            <a:r>
              <a:rPr lang="en-GB" altLang="en-US" dirty="0" smtClean="0">
                <a:latin typeface="Times New Roman" pitchFamily="18" charset="0"/>
              </a:rPr>
              <a:t>Stay calm</a:t>
            </a:r>
          </a:p>
          <a:p>
            <a:r>
              <a:rPr lang="en-GB" altLang="en-US" dirty="0" smtClean="0">
                <a:latin typeface="Times New Roman" pitchFamily="18" charset="0"/>
              </a:rPr>
              <a:t>Listen and be supportive </a:t>
            </a:r>
          </a:p>
          <a:p>
            <a:r>
              <a:rPr lang="en-GB" altLang="en-US" dirty="0" smtClean="0">
                <a:latin typeface="Times New Roman" pitchFamily="18" charset="0"/>
              </a:rPr>
              <a:t>Tell the child what you will do next</a:t>
            </a:r>
          </a:p>
          <a:p>
            <a:r>
              <a:rPr lang="en-GB" altLang="en-US" dirty="0" smtClean="0">
                <a:latin typeface="Times New Roman" pitchFamily="18" charset="0"/>
              </a:rPr>
              <a:t>Record what was said.</a:t>
            </a:r>
          </a:p>
          <a:p>
            <a:r>
              <a:rPr lang="en-GB" altLang="en-US" dirty="0" smtClean="0">
                <a:latin typeface="Times New Roman" pitchFamily="18" charset="0"/>
              </a:rPr>
              <a:t>Inform the DSL of your concerns immediately</a:t>
            </a:r>
          </a:p>
          <a:p>
            <a:r>
              <a:rPr lang="en-GB" altLang="en-US" dirty="0" smtClean="0">
                <a:latin typeface="Times New Roman" pitchFamily="18" charset="0"/>
              </a:rPr>
              <a:t>Seek support for yourself</a:t>
            </a:r>
          </a:p>
          <a:p>
            <a:endParaRPr lang="en-GB" altLang="en-US" dirty="0" smtClean="0">
              <a:latin typeface="Arial" charset="0"/>
              <a:cs typeface="Arial" charset="0"/>
            </a:endParaRPr>
          </a:p>
          <a:p>
            <a:endParaRPr lang="en-GB" altLang="en-US" dirty="0" smtClean="0">
              <a:latin typeface="Arial" charset="0"/>
              <a:cs typeface="Arial" charset="0"/>
            </a:endParaRPr>
          </a:p>
          <a:p>
            <a:r>
              <a:rPr lang="en-GB" altLang="en-US" dirty="0" smtClean="0">
                <a:latin typeface="Arial" charset="0"/>
                <a:cs typeface="Arial" charset="0"/>
              </a:rPr>
              <a:t>Pages 8 and 9 in your pack explain the 7 R’s in detail, explaining what you should do.</a:t>
            </a:r>
          </a:p>
          <a:p>
            <a:endParaRPr lang="en-GB" altLang="en-US" dirty="0" smtClean="0">
              <a:latin typeface="Arial" charset="0"/>
              <a:cs typeface="Arial" charset="0"/>
            </a:endParaRPr>
          </a:p>
          <a:p>
            <a:r>
              <a:rPr lang="en-GB" altLang="en-US" b="1" dirty="0" smtClean="0">
                <a:latin typeface="Times New Roman" pitchFamily="18" charset="0"/>
              </a:rPr>
              <a:t>The Use of Questions</a:t>
            </a:r>
            <a:endParaRPr lang="en-GB" altLang="en-US" dirty="0" smtClean="0">
              <a:latin typeface="Times New Roman" pitchFamily="18" charset="0"/>
            </a:endParaRP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When asking questions to clarify or establish a potential safeguarding concern, adults should:</a:t>
            </a:r>
          </a:p>
          <a:p>
            <a:r>
              <a:rPr lang="en-GB" altLang="en-US" dirty="0" smtClean="0">
                <a:latin typeface="Times New Roman" pitchFamily="18" charset="0"/>
              </a:rPr>
              <a:t>Avoid leading questions. A leading question is one which implies the answer or assumes facts that are likely to be in dispute e.g. ‘was it your dad that hit you?’ </a:t>
            </a:r>
          </a:p>
          <a:p>
            <a:r>
              <a:rPr lang="en-GB" altLang="en-US" dirty="0" smtClean="0">
                <a:latin typeface="Times New Roman" pitchFamily="18" charset="0"/>
              </a:rPr>
              <a:t>Make use of open ended questions, as research and practice shows that the most reliable and detailed answers from children of all ages arise from open-ended questions. An open-ended question is one that is worded so that the child is able to provide more information about an event in a way that is not leading, suggestive or putting them under pressure.</a:t>
            </a:r>
          </a:p>
          <a:p>
            <a:r>
              <a:rPr lang="en-GB" altLang="en-US" dirty="0" smtClean="0">
                <a:latin typeface="Times New Roman" pitchFamily="18" charset="0"/>
              </a:rPr>
              <a:t> </a:t>
            </a:r>
          </a:p>
          <a:p>
            <a:r>
              <a:rPr lang="en-GB" altLang="en-US" dirty="0" smtClean="0">
                <a:latin typeface="Times New Roman" pitchFamily="18" charset="0"/>
              </a:rPr>
              <a:t>Open questions that can be used are how, who, when, where?</a:t>
            </a:r>
          </a:p>
          <a:p>
            <a:r>
              <a:rPr lang="en-GB" altLang="en-US" dirty="0" smtClean="0">
                <a:latin typeface="Times New Roman" pitchFamily="18" charset="0"/>
              </a:rPr>
              <a:t>Questions beginning with the phrases ‘tell me’ or the words ‘describe’ or ‘explain’ are useful:</a:t>
            </a:r>
          </a:p>
          <a:p>
            <a:r>
              <a:rPr lang="en-GB" altLang="en-US" i="1" dirty="0" smtClean="0">
                <a:latin typeface="Times New Roman" pitchFamily="18" charset="0"/>
              </a:rPr>
              <a:t>Tell me what happened, tell me who was there?</a:t>
            </a:r>
            <a:endParaRPr lang="en-GB" altLang="en-US" dirty="0" smtClean="0">
              <a:latin typeface="Times New Roman" pitchFamily="18" charset="0"/>
            </a:endParaRPr>
          </a:p>
          <a:p>
            <a:r>
              <a:rPr lang="en-GB" altLang="en-US" i="1" dirty="0" smtClean="0">
                <a:latin typeface="Times New Roman" pitchFamily="18" charset="0"/>
              </a:rPr>
              <a:t>Explain what you mean when you say…?</a:t>
            </a:r>
            <a:endParaRPr lang="en-GB" altLang="en-US" dirty="0" smtClean="0">
              <a:latin typeface="Times New Roman" pitchFamily="18" charset="0"/>
            </a:endParaRPr>
          </a:p>
          <a:p>
            <a:r>
              <a:rPr lang="en-GB" altLang="en-US" i="1" dirty="0" smtClean="0">
                <a:latin typeface="Times New Roman" pitchFamily="18" charset="0"/>
              </a:rPr>
              <a:t>Describe the place to me.</a:t>
            </a:r>
            <a:endParaRPr lang="en-GB" altLang="en-US" dirty="0" smtClean="0">
              <a:latin typeface="Times New Roman" pitchFamily="18" charset="0"/>
            </a:endParaRPr>
          </a:p>
          <a:p>
            <a:r>
              <a:rPr lang="en-GB" altLang="en-US" dirty="0" smtClean="0">
                <a:latin typeface="Times New Roman" pitchFamily="18" charset="0"/>
              </a:rPr>
              <a:t> </a:t>
            </a:r>
          </a:p>
          <a:p>
            <a:r>
              <a:rPr lang="en-GB" altLang="en-US" dirty="0" smtClean="0">
                <a:latin typeface="Times New Roman" pitchFamily="18" charset="0"/>
              </a:rPr>
              <a:t>DSLs must act on this information</a:t>
            </a:r>
            <a:r>
              <a:rPr lang="en-GB" altLang="en-US" baseline="0" dirty="0" smtClean="0">
                <a:latin typeface="Times New Roman" pitchFamily="18" charset="0"/>
              </a:rPr>
              <a:t> immediately and within an hour a referral should be made if appropriate.  Recently we are having concerns raised from MASH that there has been a delay in referring to them.  This causes a delay in the response for the child/young person.  Really important to act </a:t>
            </a:r>
            <a:r>
              <a:rPr lang="en-GB" altLang="en-US" baseline="0" dirty="0" err="1" smtClean="0">
                <a:latin typeface="Times New Roman" pitchFamily="18" charset="0"/>
              </a:rPr>
              <a:t>swifty</a:t>
            </a:r>
            <a:r>
              <a:rPr lang="en-GB" altLang="en-US" baseline="0" dirty="0" smtClean="0">
                <a:latin typeface="Times New Roman" pitchFamily="18" charset="0"/>
              </a:rPr>
              <a:t>.</a:t>
            </a:r>
            <a:endParaRPr lang="en-GB" altLang="en-US" dirty="0" smtClean="0">
              <a:latin typeface="Arial" charset="0"/>
            </a:endParaRPr>
          </a:p>
          <a:p>
            <a:r>
              <a:rPr lang="en-GB" altLang="en-US" dirty="0" smtClean="0">
                <a:latin typeface="Times New Roman" pitchFamily="18" charset="0"/>
              </a:rPr>
              <a:t>If you have any concerns about a child or young person that you are working with, you must </a:t>
            </a:r>
            <a:r>
              <a:rPr lang="en-GB" altLang="en-US" dirty="0" err="1" smtClean="0">
                <a:latin typeface="Times New Roman" pitchFamily="18" charset="0"/>
              </a:rPr>
              <a:t>shareq</a:t>
            </a:r>
            <a:r>
              <a:rPr lang="en-GB" altLang="en-US" dirty="0" smtClean="0">
                <a:latin typeface="Times New Roman" pitchFamily="18" charset="0"/>
              </a:rPr>
              <a:t> this information with the Designated Safeguarding Lead (DSL) or one of the alternate post holders.   Do not think that your worry is insignificant if it is about hygiene, appearance or behaviour – it is important to pass on your concerns about something that appears small than miss a worrying situation. If you think the matter is very serious and may be related to child protection, for example, physical, emotional, sexual abuse or neglect, you must find one of the designated professionals and provide them with a written record of your concern immediately. </a:t>
            </a:r>
          </a:p>
          <a:p>
            <a:endParaRPr lang="en-GB" altLang="en-US" dirty="0" smtClean="0">
              <a:latin typeface="Times New Roman" pitchFamily="18" charset="0"/>
            </a:endParaRPr>
          </a:p>
          <a:p>
            <a:r>
              <a:rPr lang="en-GB" altLang="en-US" dirty="0" smtClean="0">
                <a:latin typeface="Times New Roman" pitchFamily="18" charset="0"/>
              </a:rPr>
              <a:t>At this point – we identify who the school DSL/DSL’s are – he/she/they can if they wish stand up and introduce himself/herself/themselves.</a:t>
            </a:r>
          </a:p>
          <a:p>
            <a:r>
              <a:rPr lang="en-GB" altLang="en-US" dirty="0" smtClean="0">
                <a:latin typeface="Times New Roman" pitchFamily="18" charset="0"/>
              </a:rPr>
              <a:t> </a:t>
            </a:r>
          </a:p>
          <a:p>
            <a:r>
              <a:rPr lang="en-GB" altLang="en-US" dirty="0" smtClean="0">
                <a:latin typeface="Times New Roman" pitchFamily="18" charset="0"/>
              </a:rPr>
              <a:t>If you are unable to locate the DSL, ask a member of the school office staff to locate them and request that they to speak with you immediately about a confidential and urgent matter.  (DSL to explain what happens at this school if DSL unavailable).</a:t>
            </a: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Any allegation concerning a member of staff, a child’s foster carer or a volunteer should be reported immediately to the Head teacher. If an allegation is made about the Head teacher you should pass this information to the Chair of the Governing Body.  We will address allegations later in the training.</a:t>
            </a:r>
          </a:p>
          <a:p>
            <a:endParaRPr lang="en-GB" altLang="en-US" dirty="0" smtClean="0">
              <a:latin typeface="Arial" charset="0"/>
              <a:cs typeface="Arial" charset="0"/>
            </a:endParaRPr>
          </a:p>
          <a:p>
            <a:r>
              <a:rPr lang="en-GB" altLang="en-US" dirty="0" smtClean="0">
                <a:latin typeface="Times New Roman" pitchFamily="18" charset="0"/>
              </a:rPr>
              <a:t>If a child has chosen to speak to you it is because they feel that you will listen and that they can trust you. You need to listen to what the child has to say, and be very careful not ‘lead’ the child or influence in any way what they say.</a:t>
            </a:r>
          </a:p>
          <a:p>
            <a:r>
              <a:rPr lang="en-GB" altLang="en-US" dirty="0" smtClean="0">
                <a:latin typeface="Times New Roman" pitchFamily="18" charset="0"/>
              </a:rPr>
              <a:t> </a:t>
            </a:r>
            <a:endParaRPr lang="en-GB" altLang="en-US" b="1" dirty="0" smtClean="0">
              <a:latin typeface="Times New Roman" pitchFamily="18" charset="0"/>
            </a:endParaRPr>
          </a:p>
          <a:p>
            <a:r>
              <a:rPr lang="en-GB" altLang="en-US" b="1" dirty="0" smtClean="0">
                <a:latin typeface="Times New Roman" pitchFamily="18" charset="0"/>
              </a:rPr>
              <a:t>DO</a:t>
            </a:r>
            <a:endParaRPr lang="en-GB" altLang="en-US" dirty="0" smtClean="0">
              <a:latin typeface="Times New Roman" pitchFamily="18" charset="0"/>
            </a:endParaRPr>
          </a:p>
          <a:p>
            <a:r>
              <a:rPr lang="en-GB" altLang="en-US" dirty="0" smtClean="0">
                <a:latin typeface="Times New Roman" pitchFamily="18" charset="0"/>
              </a:rPr>
              <a:t>Stay calm</a:t>
            </a:r>
          </a:p>
          <a:p>
            <a:r>
              <a:rPr lang="en-GB" altLang="en-US" dirty="0" smtClean="0">
                <a:latin typeface="Times New Roman" pitchFamily="18" charset="0"/>
              </a:rPr>
              <a:t>Listen and be supportive </a:t>
            </a:r>
          </a:p>
          <a:p>
            <a:r>
              <a:rPr lang="en-GB" altLang="en-US" dirty="0" smtClean="0">
                <a:latin typeface="Times New Roman" pitchFamily="18" charset="0"/>
              </a:rPr>
              <a:t>Tell the child what you will do next</a:t>
            </a:r>
          </a:p>
          <a:p>
            <a:r>
              <a:rPr lang="en-GB" altLang="en-US" dirty="0" smtClean="0">
                <a:latin typeface="Times New Roman" pitchFamily="18" charset="0"/>
              </a:rPr>
              <a:t>Record what was said.</a:t>
            </a:r>
          </a:p>
          <a:p>
            <a:r>
              <a:rPr lang="en-GB" altLang="en-US" dirty="0" smtClean="0">
                <a:latin typeface="Times New Roman" pitchFamily="18" charset="0"/>
              </a:rPr>
              <a:t>Inform the DSL of your concerns immediately</a:t>
            </a:r>
          </a:p>
          <a:p>
            <a:r>
              <a:rPr lang="en-GB" altLang="en-US" dirty="0" smtClean="0">
                <a:latin typeface="Times New Roman" pitchFamily="18" charset="0"/>
              </a:rPr>
              <a:t>Seek support for yourself</a:t>
            </a:r>
          </a:p>
          <a:p>
            <a:endParaRPr lang="en-GB" altLang="en-US" dirty="0" smtClean="0">
              <a:latin typeface="Arial" charset="0"/>
              <a:cs typeface="Arial" charset="0"/>
            </a:endParaRPr>
          </a:p>
          <a:p>
            <a:endParaRPr lang="en-GB" altLang="en-US" dirty="0" smtClean="0">
              <a:latin typeface="Arial" charset="0"/>
              <a:cs typeface="Arial" charset="0"/>
            </a:endParaRPr>
          </a:p>
          <a:p>
            <a:r>
              <a:rPr lang="en-GB" altLang="en-US" dirty="0" smtClean="0">
                <a:latin typeface="Arial" charset="0"/>
                <a:cs typeface="Arial" charset="0"/>
              </a:rPr>
              <a:t>Pages 8 and 9 in your pack explain the 7 R’s in detail, explaining what you should do.</a:t>
            </a:r>
          </a:p>
          <a:p>
            <a:endParaRPr lang="en-GB" altLang="en-US" dirty="0" smtClean="0">
              <a:latin typeface="Arial" charset="0"/>
              <a:cs typeface="Arial" charset="0"/>
            </a:endParaRPr>
          </a:p>
          <a:p>
            <a:r>
              <a:rPr lang="en-GB" altLang="en-US" b="1" dirty="0" smtClean="0">
                <a:latin typeface="Times New Roman" pitchFamily="18" charset="0"/>
              </a:rPr>
              <a:t>The Use of Questions</a:t>
            </a:r>
            <a:endParaRPr lang="en-GB" altLang="en-US" dirty="0" smtClean="0">
              <a:latin typeface="Times New Roman" pitchFamily="18" charset="0"/>
            </a:endParaRP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When asking questions to clarify or establish a potential safeguarding concern, adults should:</a:t>
            </a:r>
          </a:p>
          <a:p>
            <a:r>
              <a:rPr lang="en-GB" altLang="en-US" dirty="0" smtClean="0">
                <a:latin typeface="Times New Roman" pitchFamily="18" charset="0"/>
              </a:rPr>
              <a:t>Avoid leading questions. A leading question is one which implies the answer or assumes facts that are likely to be in dispute e.g. ‘was it your dad that hit you?’ </a:t>
            </a:r>
          </a:p>
          <a:p>
            <a:r>
              <a:rPr lang="en-GB" altLang="en-US" dirty="0" smtClean="0">
                <a:latin typeface="Times New Roman" pitchFamily="18" charset="0"/>
              </a:rPr>
              <a:t>Make use of open ended questions, as research and practice shows that the most reliable and detailed answers from children of all ages arise from open-ended questions. An open-ended question is one that is worded so that the child is able to provide more information about an event in a way that is not leading, suggestive or putting them under pressure.</a:t>
            </a:r>
          </a:p>
          <a:p>
            <a:r>
              <a:rPr lang="en-GB" altLang="en-US" dirty="0" smtClean="0">
                <a:latin typeface="Times New Roman" pitchFamily="18" charset="0"/>
              </a:rPr>
              <a:t> </a:t>
            </a:r>
          </a:p>
          <a:p>
            <a:r>
              <a:rPr lang="en-GB" altLang="en-US" dirty="0" smtClean="0">
                <a:latin typeface="Times New Roman" pitchFamily="18" charset="0"/>
              </a:rPr>
              <a:t>Open questions that can be used are how, who, when, where?</a:t>
            </a:r>
          </a:p>
          <a:p>
            <a:r>
              <a:rPr lang="en-GB" altLang="en-US" dirty="0" smtClean="0">
                <a:latin typeface="Times New Roman" pitchFamily="18" charset="0"/>
              </a:rPr>
              <a:t>Questions beginning with the phrases ‘tell me’ or the words ‘describe’ or ‘explain’ are useful:</a:t>
            </a:r>
          </a:p>
          <a:p>
            <a:r>
              <a:rPr lang="en-GB" altLang="en-US" i="1" dirty="0" smtClean="0">
                <a:latin typeface="Times New Roman" pitchFamily="18" charset="0"/>
              </a:rPr>
              <a:t>Tell me what happened, tell me who was there?</a:t>
            </a:r>
            <a:endParaRPr lang="en-GB" altLang="en-US" dirty="0" smtClean="0">
              <a:latin typeface="Times New Roman" pitchFamily="18" charset="0"/>
            </a:endParaRPr>
          </a:p>
          <a:p>
            <a:r>
              <a:rPr lang="en-GB" altLang="en-US" i="1" dirty="0" smtClean="0">
                <a:latin typeface="Times New Roman" pitchFamily="18" charset="0"/>
              </a:rPr>
              <a:t>Explain what you mean when you say…?</a:t>
            </a:r>
            <a:endParaRPr lang="en-GB" altLang="en-US" dirty="0" smtClean="0">
              <a:latin typeface="Times New Roman" pitchFamily="18" charset="0"/>
            </a:endParaRPr>
          </a:p>
          <a:p>
            <a:r>
              <a:rPr lang="en-GB" altLang="en-US" i="1" dirty="0" smtClean="0">
                <a:latin typeface="Times New Roman" pitchFamily="18" charset="0"/>
              </a:rPr>
              <a:t>Describe the place to me.</a:t>
            </a:r>
            <a:endParaRPr lang="en-GB" altLang="en-US" dirty="0" smtClean="0">
              <a:latin typeface="Times New Roman" pitchFamily="18" charset="0"/>
            </a:endParaRPr>
          </a:p>
          <a:p>
            <a:r>
              <a:rPr lang="en-GB" altLang="en-US" dirty="0" smtClean="0">
                <a:latin typeface="Times New Roman" pitchFamily="18" charset="0"/>
              </a:rPr>
              <a:t> </a:t>
            </a:r>
            <a:endParaRPr lang="en-GB" altLang="en-US" dirty="0" smtClean="0">
              <a:latin typeface="Arial" charset="0"/>
            </a:endParaRPr>
          </a:p>
          <a:p>
            <a:r>
              <a:rPr lang="en-GB" altLang="en-US" dirty="0" smtClean="0">
                <a:latin typeface="Times New Roman" pitchFamily="18" charset="0"/>
              </a:rPr>
              <a:t>If you have any concerns about a child or young person that you are working with, you must share this information with the Designated Safeguarding Lead (DSL) or one of the alternate post holders.   Do not think that your worry is insignificant if it is about hygiene, appearance or behaviour – it is important to pass on your concerns about something that appears small than miss a worrying situation. If you think the matter is very serious and may be related to child protection, for example, physical, emotional, sexual abuse or neglect, you must find one of the designated professionals and provide them with a written record of your concern immediately. </a:t>
            </a:r>
          </a:p>
          <a:p>
            <a:endParaRPr lang="en-GB" altLang="en-US" dirty="0" smtClean="0">
              <a:latin typeface="Times New Roman" pitchFamily="18" charset="0"/>
            </a:endParaRPr>
          </a:p>
          <a:p>
            <a:r>
              <a:rPr lang="en-GB" altLang="en-US" dirty="0" smtClean="0">
                <a:latin typeface="Times New Roman" pitchFamily="18" charset="0"/>
              </a:rPr>
              <a:t>At this point – we identify who the school DSL/DSL’s are – he/she/they can if they wish stand up and introduce himself/herself/themselves.</a:t>
            </a:r>
          </a:p>
          <a:p>
            <a:r>
              <a:rPr lang="en-GB" altLang="en-US" dirty="0" smtClean="0">
                <a:latin typeface="Times New Roman" pitchFamily="18" charset="0"/>
              </a:rPr>
              <a:t> </a:t>
            </a:r>
          </a:p>
          <a:p>
            <a:r>
              <a:rPr lang="en-GB" altLang="en-US" dirty="0" smtClean="0">
                <a:latin typeface="Times New Roman" pitchFamily="18" charset="0"/>
              </a:rPr>
              <a:t>If you are unable to locate the DSL, ask a member of the school office staff to locate them and request that they to speak with you immediately about a confidential and urgent matter.  (DSL to explain what happens at this school if DSL unavailable).</a:t>
            </a: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Any allegation concerning a member of staff, a child’s foster carer or a volunteer should be reported immediately to the Head teacher. If an allegation is made about the Head teacher you should pass this information to the Chair of the Governing Body.  We will address allegations later in the training.</a:t>
            </a:r>
          </a:p>
          <a:p>
            <a:endParaRPr lang="en-GB" altLang="en-US" dirty="0" smtClean="0">
              <a:latin typeface="Arial" charset="0"/>
              <a:cs typeface="Arial" charset="0"/>
            </a:endParaRPr>
          </a:p>
          <a:p>
            <a:r>
              <a:rPr lang="en-GB" altLang="en-US" dirty="0" smtClean="0">
                <a:latin typeface="Times New Roman" pitchFamily="18" charset="0"/>
              </a:rPr>
              <a:t>If a child has chosen to speak to you it is because they feel that you will listen and that they can trust you. You need to listen to what the child has to say, and be very careful not ‘lead’ the child or influence in any way what they say.</a:t>
            </a:r>
          </a:p>
          <a:p>
            <a:r>
              <a:rPr lang="en-GB" altLang="en-US" dirty="0" smtClean="0">
                <a:latin typeface="Times New Roman" pitchFamily="18" charset="0"/>
              </a:rPr>
              <a:t> </a:t>
            </a:r>
            <a:endParaRPr lang="en-GB" altLang="en-US" b="1" dirty="0" smtClean="0">
              <a:latin typeface="Times New Roman" pitchFamily="18" charset="0"/>
            </a:endParaRPr>
          </a:p>
          <a:p>
            <a:r>
              <a:rPr lang="en-GB" altLang="en-US" b="1" dirty="0" smtClean="0">
                <a:latin typeface="Times New Roman" pitchFamily="18" charset="0"/>
              </a:rPr>
              <a:t>DO</a:t>
            </a:r>
            <a:endParaRPr lang="en-GB" altLang="en-US" dirty="0" smtClean="0">
              <a:latin typeface="Times New Roman" pitchFamily="18" charset="0"/>
            </a:endParaRPr>
          </a:p>
          <a:p>
            <a:r>
              <a:rPr lang="en-GB" altLang="en-US" dirty="0" smtClean="0">
                <a:latin typeface="Times New Roman" pitchFamily="18" charset="0"/>
              </a:rPr>
              <a:t>Stay calm</a:t>
            </a:r>
          </a:p>
          <a:p>
            <a:r>
              <a:rPr lang="en-GB" altLang="en-US" dirty="0" smtClean="0">
                <a:latin typeface="Times New Roman" pitchFamily="18" charset="0"/>
              </a:rPr>
              <a:t>Listen and be supportive </a:t>
            </a:r>
          </a:p>
          <a:p>
            <a:r>
              <a:rPr lang="en-GB" altLang="en-US" dirty="0" smtClean="0">
                <a:latin typeface="Times New Roman" pitchFamily="18" charset="0"/>
              </a:rPr>
              <a:t>Tell the child what you will do next</a:t>
            </a:r>
          </a:p>
          <a:p>
            <a:r>
              <a:rPr lang="en-GB" altLang="en-US" dirty="0" smtClean="0">
                <a:latin typeface="Times New Roman" pitchFamily="18" charset="0"/>
              </a:rPr>
              <a:t>Record what was said.</a:t>
            </a:r>
          </a:p>
          <a:p>
            <a:r>
              <a:rPr lang="en-GB" altLang="en-US" dirty="0" smtClean="0">
                <a:latin typeface="Times New Roman" pitchFamily="18" charset="0"/>
              </a:rPr>
              <a:t>Inform the DSL of your concerns immediately</a:t>
            </a:r>
          </a:p>
          <a:p>
            <a:r>
              <a:rPr lang="en-GB" altLang="en-US" dirty="0" smtClean="0">
                <a:latin typeface="Times New Roman" pitchFamily="18" charset="0"/>
              </a:rPr>
              <a:t>Seek support for yourself</a:t>
            </a:r>
          </a:p>
          <a:p>
            <a:endParaRPr lang="en-GB" altLang="en-US" dirty="0" smtClean="0">
              <a:latin typeface="Arial" charset="0"/>
              <a:cs typeface="Arial" charset="0"/>
            </a:endParaRPr>
          </a:p>
          <a:p>
            <a:endParaRPr lang="en-GB" altLang="en-US" dirty="0" smtClean="0">
              <a:latin typeface="Arial" charset="0"/>
              <a:cs typeface="Arial" charset="0"/>
            </a:endParaRPr>
          </a:p>
          <a:p>
            <a:r>
              <a:rPr lang="en-GB" altLang="en-US" dirty="0" smtClean="0">
                <a:latin typeface="Arial" charset="0"/>
                <a:cs typeface="Arial" charset="0"/>
              </a:rPr>
              <a:t>Pages 8 and 9 in your pack explain the 7 R’s in detail, explaining what you should do.</a:t>
            </a:r>
          </a:p>
          <a:p>
            <a:endParaRPr lang="en-GB" altLang="en-US" dirty="0" smtClean="0">
              <a:latin typeface="Arial" charset="0"/>
              <a:cs typeface="Arial" charset="0"/>
            </a:endParaRPr>
          </a:p>
          <a:p>
            <a:r>
              <a:rPr lang="en-GB" altLang="en-US" b="1" dirty="0" smtClean="0">
                <a:latin typeface="Times New Roman" pitchFamily="18" charset="0"/>
              </a:rPr>
              <a:t>The Use of Questions</a:t>
            </a:r>
            <a:endParaRPr lang="en-GB" altLang="en-US" dirty="0" smtClean="0">
              <a:latin typeface="Times New Roman" pitchFamily="18" charset="0"/>
            </a:endParaRPr>
          </a:p>
          <a:p>
            <a:r>
              <a:rPr lang="en-GB" altLang="en-US" b="1" dirty="0" smtClean="0">
                <a:latin typeface="Times New Roman" pitchFamily="18" charset="0"/>
              </a:rPr>
              <a:t> </a:t>
            </a:r>
            <a:endParaRPr lang="en-GB" altLang="en-US" dirty="0" smtClean="0">
              <a:latin typeface="Times New Roman" pitchFamily="18" charset="0"/>
            </a:endParaRPr>
          </a:p>
          <a:p>
            <a:r>
              <a:rPr lang="en-GB" altLang="en-US" dirty="0" smtClean="0">
                <a:latin typeface="Times New Roman" pitchFamily="18" charset="0"/>
              </a:rPr>
              <a:t>When asking questions to clarify or establish a potential safeguarding concern, adults should:</a:t>
            </a:r>
          </a:p>
          <a:p>
            <a:r>
              <a:rPr lang="en-GB" altLang="en-US" dirty="0" smtClean="0">
                <a:latin typeface="Times New Roman" pitchFamily="18" charset="0"/>
              </a:rPr>
              <a:t>Avoid leading questions. A leading question is one which implies the answer or assumes facts that are likely to be in dispute e.g. ‘was it your dad that hit you?’ </a:t>
            </a:r>
          </a:p>
          <a:p>
            <a:r>
              <a:rPr lang="en-GB" altLang="en-US" dirty="0" smtClean="0">
                <a:latin typeface="Times New Roman" pitchFamily="18" charset="0"/>
              </a:rPr>
              <a:t>Make use of open ended questions, as research and practice shows that the most reliable and detailed answers from children of all ages arise from open-ended questions. An open-ended question is one that is worded so that the child is able to provide more information about an event in a way that is not leading, suggestive or putting them under pressure.</a:t>
            </a:r>
          </a:p>
          <a:p>
            <a:r>
              <a:rPr lang="en-GB" altLang="en-US" dirty="0" smtClean="0">
                <a:latin typeface="Times New Roman" pitchFamily="18" charset="0"/>
              </a:rPr>
              <a:t> </a:t>
            </a:r>
          </a:p>
          <a:p>
            <a:r>
              <a:rPr lang="en-GB" altLang="en-US" dirty="0" smtClean="0">
                <a:latin typeface="Times New Roman" pitchFamily="18" charset="0"/>
              </a:rPr>
              <a:t>Open questions that can be used are how, who, when, where?</a:t>
            </a:r>
          </a:p>
          <a:p>
            <a:r>
              <a:rPr lang="en-GB" altLang="en-US" dirty="0" smtClean="0">
                <a:latin typeface="Times New Roman" pitchFamily="18" charset="0"/>
              </a:rPr>
              <a:t>Questions beginning with the phrases ‘tell me’ or the words ‘describe’ or ‘explain’ are useful:</a:t>
            </a:r>
          </a:p>
          <a:p>
            <a:r>
              <a:rPr lang="en-GB" altLang="en-US" i="1" dirty="0" smtClean="0">
                <a:latin typeface="Times New Roman" pitchFamily="18" charset="0"/>
              </a:rPr>
              <a:t>Tell me what happened, tell me who was there?</a:t>
            </a:r>
            <a:endParaRPr lang="en-GB" altLang="en-US" dirty="0" smtClean="0">
              <a:latin typeface="Times New Roman" pitchFamily="18" charset="0"/>
            </a:endParaRPr>
          </a:p>
          <a:p>
            <a:r>
              <a:rPr lang="en-GB" altLang="en-US" i="1" dirty="0" smtClean="0">
                <a:latin typeface="Times New Roman" pitchFamily="18" charset="0"/>
              </a:rPr>
              <a:t>Explain what you mean when you say…?</a:t>
            </a:r>
            <a:endParaRPr lang="en-GB" altLang="en-US" dirty="0" smtClean="0">
              <a:latin typeface="Times New Roman" pitchFamily="18" charset="0"/>
            </a:endParaRPr>
          </a:p>
          <a:p>
            <a:r>
              <a:rPr lang="en-GB" altLang="en-US" i="1" dirty="0" smtClean="0">
                <a:latin typeface="Times New Roman" pitchFamily="18" charset="0"/>
              </a:rPr>
              <a:t>Describe the place to me.</a:t>
            </a:r>
            <a:endParaRPr lang="en-GB" altLang="en-US" dirty="0" smtClean="0">
              <a:latin typeface="Times New Roman" pitchFamily="18" charset="0"/>
            </a:endParaRPr>
          </a:p>
          <a:p>
            <a:r>
              <a:rPr lang="en-GB" altLang="en-US" dirty="0" smtClean="0">
                <a:latin typeface="Times New Roman" pitchFamily="18" charset="0"/>
              </a:rPr>
              <a:t> </a:t>
            </a:r>
            <a:endParaRPr lang="en-GB" altLang="en-US" dirty="0" smtClean="0">
              <a:latin typeface="Arial" charset="0"/>
            </a:endParaRPr>
          </a:p>
          <a:p>
            <a:endParaRPr lang="en-GB" dirty="0"/>
          </a:p>
        </p:txBody>
      </p:sp>
      <p:sp>
        <p:nvSpPr>
          <p:cNvPr id="4" name="Slide Number Placeholder 3"/>
          <p:cNvSpPr>
            <a:spLocks noGrp="1"/>
          </p:cNvSpPr>
          <p:nvPr>
            <p:ph type="sldNum" sz="quarter" idx="10"/>
          </p:nvPr>
        </p:nvSpPr>
        <p:spPr/>
        <p:txBody>
          <a:bodyPr/>
          <a:lstStyle/>
          <a:p>
            <a:fld id="{DCD89F54-CB75-42D2-AFE9-4C666BB7200D}" type="slidenum">
              <a:rPr lang="en-GB" smtClean="0"/>
              <a:t>5</a:t>
            </a:fld>
            <a:endParaRPr lang="en-GB"/>
          </a:p>
        </p:txBody>
      </p:sp>
    </p:spTree>
    <p:extLst>
      <p:ext uri="{BB962C8B-B14F-4D97-AF65-F5344CB8AC3E}">
        <p14:creationId xmlns:p14="http://schemas.microsoft.com/office/powerpoint/2010/main" val="615355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6</a:t>
            </a:fld>
            <a:endParaRPr lang="en-GB"/>
          </a:p>
        </p:txBody>
      </p:sp>
    </p:spTree>
    <p:extLst>
      <p:ext uri="{BB962C8B-B14F-4D97-AF65-F5344CB8AC3E}">
        <p14:creationId xmlns:p14="http://schemas.microsoft.com/office/powerpoint/2010/main" val="65977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7</a:t>
            </a:fld>
            <a:endParaRPr lang="en-GB"/>
          </a:p>
        </p:txBody>
      </p:sp>
    </p:spTree>
    <p:extLst>
      <p:ext uri="{BB962C8B-B14F-4D97-AF65-F5344CB8AC3E}">
        <p14:creationId xmlns:p14="http://schemas.microsoft.com/office/powerpoint/2010/main" val="3227793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8</a:t>
            </a:fld>
            <a:endParaRPr lang="en-GB"/>
          </a:p>
        </p:txBody>
      </p:sp>
    </p:spTree>
    <p:extLst>
      <p:ext uri="{BB962C8B-B14F-4D97-AF65-F5344CB8AC3E}">
        <p14:creationId xmlns:p14="http://schemas.microsoft.com/office/powerpoint/2010/main" val="2901468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CD89F54-CB75-42D2-AFE9-4C666BB7200D}" type="slidenum">
              <a:rPr lang="en-GB" smtClean="0"/>
              <a:t>9</a:t>
            </a:fld>
            <a:endParaRPr lang="en-GB"/>
          </a:p>
        </p:txBody>
      </p:sp>
    </p:spTree>
    <p:extLst>
      <p:ext uri="{BB962C8B-B14F-4D97-AF65-F5344CB8AC3E}">
        <p14:creationId xmlns:p14="http://schemas.microsoft.com/office/powerpoint/2010/main" val="3795222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95354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548168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14419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769240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173708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134949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72838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2607514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793896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151408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459963C-30C8-4A01-9891-C477CC8409E5}" type="datetimeFigureOut">
              <a:rPr lang="en-GB" smtClean="0"/>
              <a:t>20/03/2017</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7004D59A-FD29-471F-A563-4A3A9C678FFC}" type="slidenum">
              <a:rPr lang="en-GB" smtClean="0"/>
              <a:t>‹#›</a:t>
            </a:fld>
            <a:endParaRPr lang="en-GB"/>
          </a:p>
        </p:txBody>
      </p:sp>
    </p:spTree>
    <p:extLst>
      <p:ext uri="{BB962C8B-B14F-4D97-AF65-F5344CB8AC3E}">
        <p14:creationId xmlns:p14="http://schemas.microsoft.com/office/powerpoint/2010/main" val="3650328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8288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E459963C-30C8-4A01-9891-C477CC8409E5}" type="datetimeFigureOut">
              <a:rPr lang="en-GB" smtClean="0"/>
              <a:t>20/03/2017</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004D59A-FD29-471F-A563-4A3A9C678FFC}" type="slidenum">
              <a:rPr lang="en-GB" smtClean="0"/>
              <a:t>‹#›</a:t>
            </a:fld>
            <a:endParaRPr lang="en-GB"/>
          </a:p>
        </p:txBody>
      </p:sp>
      <p:pic>
        <p:nvPicPr>
          <p:cNvPr id="1031" name="Picture 9" descr="Powerpoint bands.tif"/>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103938"/>
            <a:ext cx="9144000" cy="75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rgbClr val="0000FF"/>
          </a:solidFill>
          <a:latin typeface="+mj-lt"/>
          <a:ea typeface="ＭＳ Ｐゴシック" pitchFamily="-65" charset="-128"/>
          <a:cs typeface="ＭＳ Ｐゴシック" pitchFamily="-65" charset="-128"/>
        </a:defRPr>
      </a:lvl1pPr>
      <a:lvl2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2pPr>
      <a:lvl3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3pPr>
      <a:lvl4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4pPr>
      <a:lvl5pPr algn="ctr" rtl="0" eaLnBrk="1" fontAlgn="base" hangingPunct="1">
        <a:spcBef>
          <a:spcPct val="0"/>
        </a:spcBef>
        <a:spcAft>
          <a:spcPct val="0"/>
        </a:spcAft>
        <a:defRPr sz="4400">
          <a:solidFill>
            <a:srgbClr val="0000FF"/>
          </a:solidFill>
          <a:latin typeface="Arial" pitchFamily="-65" charset="0"/>
          <a:ea typeface="ＭＳ Ｐゴシック" pitchFamily="-65" charset="-128"/>
          <a:cs typeface="ＭＳ Ｐゴシック" pitchFamily="-65" charset="-128"/>
        </a:defRPr>
      </a:lvl5pPr>
      <a:lvl6pPr marL="457200" algn="ctr" rtl="0" eaLnBrk="1" fontAlgn="base" hangingPunct="1">
        <a:spcBef>
          <a:spcPct val="0"/>
        </a:spcBef>
        <a:spcAft>
          <a:spcPct val="0"/>
        </a:spcAft>
        <a:defRPr sz="4400">
          <a:solidFill>
            <a:schemeClr val="tx2"/>
          </a:solidFill>
          <a:latin typeface="Arial" pitchFamily="-65" charset="0"/>
        </a:defRPr>
      </a:lvl6pPr>
      <a:lvl7pPr marL="914400" algn="ctr" rtl="0" eaLnBrk="1" fontAlgn="base" hangingPunct="1">
        <a:spcBef>
          <a:spcPct val="0"/>
        </a:spcBef>
        <a:spcAft>
          <a:spcPct val="0"/>
        </a:spcAft>
        <a:defRPr sz="4400">
          <a:solidFill>
            <a:schemeClr val="tx2"/>
          </a:solidFill>
          <a:latin typeface="Arial" pitchFamily="-65" charset="0"/>
        </a:defRPr>
      </a:lvl7pPr>
      <a:lvl8pPr marL="1371600" algn="ctr" rtl="0" eaLnBrk="1" fontAlgn="base" hangingPunct="1">
        <a:spcBef>
          <a:spcPct val="0"/>
        </a:spcBef>
        <a:spcAft>
          <a:spcPct val="0"/>
        </a:spcAft>
        <a:defRPr sz="4400">
          <a:solidFill>
            <a:schemeClr val="tx2"/>
          </a:solidFill>
          <a:latin typeface="Arial" pitchFamily="-65" charset="0"/>
        </a:defRPr>
      </a:lvl8pPr>
      <a:lvl9pPr marL="1828800" algn="ctr" rtl="0" eaLnBrk="1" fontAlgn="base" hangingPunct="1">
        <a:spcBef>
          <a:spcPct val="0"/>
        </a:spcBef>
        <a:spcAft>
          <a:spcPct val="0"/>
        </a:spcAft>
        <a:defRPr sz="4400">
          <a:solidFill>
            <a:schemeClr val="tx2"/>
          </a:solidFill>
          <a:latin typeface="Arial" pitchFamily="-65" charset="0"/>
        </a:defRPr>
      </a:lvl9pPr>
    </p:titleStyle>
    <p:bodyStyle>
      <a:lvl1pPr marL="342900" indent="-342900" algn="l" rtl="0" eaLnBrk="1" fontAlgn="base" hangingPunct="1">
        <a:spcBef>
          <a:spcPct val="20000"/>
        </a:spcBef>
        <a:spcAft>
          <a:spcPct val="0"/>
        </a:spcAft>
        <a:buClr>
          <a:srgbClr val="FF3300"/>
        </a:buClr>
        <a:buChar char="•"/>
        <a:defRPr sz="3200">
          <a:solidFill>
            <a:srgbClr val="0000FF"/>
          </a:solidFill>
          <a:latin typeface="+mn-lt"/>
          <a:ea typeface="ＭＳ Ｐゴシック" pitchFamily="-65" charset="-128"/>
          <a:cs typeface="ＭＳ Ｐゴシック" pitchFamily="-65" charset="-128"/>
        </a:defRPr>
      </a:lvl1pPr>
      <a:lvl2pPr marL="742950" indent="-285750" algn="l" rtl="0" eaLnBrk="1" fontAlgn="base" hangingPunct="1">
        <a:spcBef>
          <a:spcPct val="20000"/>
        </a:spcBef>
        <a:spcAft>
          <a:spcPct val="0"/>
        </a:spcAft>
        <a:buClr>
          <a:srgbClr val="FF3300"/>
        </a:buClr>
        <a:buChar char="–"/>
        <a:defRPr sz="2800">
          <a:solidFill>
            <a:srgbClr val="0000FF"/>
          </a:solidFill>
          <a:latin typeface="+mn-lt"/>
          <a:ea typeface="ＭＳ Ｐゴシック" pitchFamily="-65" charset="-128"/>
        </a:defRPr>
      </a:lvl2pPr>
      <a:lvl3pPr marL="1143000" indent="-228600" algn="l" rtl="0" eaLnBrk="1" fontAlgn="base" hangingPunct="1">
        <a:spcBef>
          <a:spcPct val="20000"/>
        </a:spcBef>
        <a:spcAft>
          <a:spcPct val="0"/>
        </a:spcAft>
        <a:buClr>
          <a:srgbClr val="FF3300"/>
        </a:buClr>
        <a:buChar char="•"/>
        <a:defRPr sz="2400">
          <a:solidFill>
            <a:srgbClr val="0000FF"/>
          </a:solidFill>
          <a:latin typeface="+mn-lt"/>
          <a:ea typeface="ＭＳ Ｐゴシック" pitchFamily="-65" charset="-128"/>
        </a:defRPr>
      </a:lvl3pPr>
      <a:lvl4pPr marL="1600200" indent="-228600" algn="l" rtl="0" eaLnBrk="1" fontAlgn="base" hangingPunct="1">
        <a:spcBef>
          <a:spcPct val="20000"/>
        </a:spcBef>
        <a:spcAft>
          <a:spcPct val="0"/>
        </a:spcAft>
        <a:buClr>
          <a:srgbClr val="FF3300"/>
        </a:buClr>
        <a:buChar char="–"/>
        <a:defRPr sz="2000">
          <a:solidFill>
            <a:srgbClr val="0000FF"/>
          </a:solidFill>
          <a:latin typeface="+mn-lt"/>
          <a:ea typeface="ＭＳ Ｐゴシック" pitchFamily="-65" charset="-128"/>
        </a:defRPr>
      </a:lvl4pPr>
      <a:lvl5pPr marL="2057400" indent="-228600" algn="l" rtl="0" eaLnBrk="1" fontAlgn="base" hangingPunct="1">
        <a:spcBef>
          <a:spcPct val="20000"/>
        </a:spcBef>
        <a:spcAft>
          <a:spcPct val="0"/>
        </a:spcAft>
        <a:buClr>
          <a:srgbClr val="FF3300"/>
        </a:buClr>
        <a:buChar char="»"/>
        <a:defRPr sz="2000">
          <a:solidFill>
            <a:srgbClr val="0000FF"/>
          </a:solidFill>
          <a:latin typeface="+mn-lt"/>
          <a:ea typeface="ＭＳ Ｐゴシック" pitchFamily="-65"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solgrid.org.uk/safeguarding/"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24744"/>
            <a:ext cx="7772400" cy="1470025"/>
          </a:xfrm>
        </p:spPr>
        <p:txBody>
          <a:bodyPr/>
          <a:lstStyle/>
          <a:p>
            <a:r>
              <a:rPr lang="en-GB" dirty="0" smtClean="0"/>
              <a:t>EDUCATION DESIGNATED SAFEGUARDING LEAD ANNUAL CONFERENCE</a:t>
            </a:r>
            <a:endParaRPr lang="en-GB" dirty="0"/>
          </a:p>
        </p:txBody>
      </p:sp>
      <p:sp>
        <p:nvSpPr>
          <p:cNvPr id="3" name="Subtitle 2"/>
          <p:cNvSpPr>
            <a:spLocks noGrp="1"/>
          </p:cNvSpPr>
          <p:nvPr>
            <p:ph type="subTitle" idx="1"/>
          </p:nvPr>
        </p:nvSpPr>
        <p:spPr>
          <a:xfrm>
            <a:off x="1371600" y="3284984"/>
            <a:ext cx="6400800" cy="2353816"/>
          </a:xfrm>
        </p:spPr>
        <p:txBody>
          <a:bodyPr/>
          <a:lstStyle/>
          <a:p>
            <a:r>
              <a:rPr lang="en-GB" dirty="0" smtClean="0"/>
              <a:t>WELCOME AND INTRODUCTION TO CONFERENCE</a:t>
            </a:r>
          </a:p>
          <a:p>
            <a:r>
              <a:rPr lang="en-GB" sz="2000" dirty="0" smtClean="0"/>
              <a:t>17</a:t>
            </a:r>
            <a:r>
              <a:rPr lang="en-GB" sz="2000" baseline="30000" dirty="0" smtClean="0"/>
              <a:t>TH</a:t>
            </a:r>
            <a:r>
              <a:rPr lang="en-GB" sz="2000" dirty="0" smtClean="0"/>
              <a:t> MARCH 2017, 27</a:t>
            </a:r>
            <a:r>
              <a:rPr lang="en-GB" sz="2000" baseline="30000" dirty="0" smtClean="0"/>
              <a:t>TH</a:t>
            </a:r>
            <a:r>
              <a:rPr lang="en-GB" sz="2000" dirty="0" smtClean="0"/>
              <a:t> MARCH 2017 AND 28</a:t>
            </a:r>
            <a:r>
              <a:rPr lang="en-GB" sz="2000" baseline="30000" dirty="0" smtClean="0"/>
              <a:t>TH</a:t>
            </a:r>
            <a:r>
              <a:rPr lang="en-GB" sz="2000" dirty="0" smtClean="0"/>
              <a:t> APRIL 2017</a:t>
            </a:r>
            <a:endParaRPr lang="en-GB" sz="2000" dirty="0"/>
          </a:p>
        </p:txBody>
      </p:sp>
    </p:spTree>
    <p:extLst>
      <p:ext uri="{BB962C8B-B14F-4D97-AF65-F5344CB8AC3E}">
        <p14:creationId xmlns:p14="http://schemas.microsoft.com/office/powerpoint/2010/main" val="1039729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112568"/>
          </a:xfrm>
        </p:spPr>
        <p:txBody>
          <a:bodyPr/>
          <a:lstStyle/>
          <a:p>
            <a:r>
              <a:rPr lang="en-GB" dirty="0" smtClean="0"/>
              <a:t>Child protection policy should include procedures to minimise the risk of peer on peer abuse and sets out how allegations of peer on peer abuse will be investigated and dealt with</a:t>
            </a:r>
          </a:p>
          <a:p>
            <a:r>
              <a:rPr lang="en-GB" dirty="0" smtClean="0"/>
              <a:t>Staff should be clear on school policy and procedure</a:t>
            </a:r>
          </a:p>
          <a:p>
            <a:r>
              <a:rPr lang="en-GB" dirty="0" smtClean="0"/>
              <a:t>Policy should be clear as to how victims of peer on peer abuse will be supported</a:t>
            </a:r>
            <a:endParaRPr lang="en-GB" dirty="0"/>
          </a:p>
        </p:txBody>
      </p:sp>
    </p:spTree>
    <p:extLst>
      <p:ext uri="{BB962C8B-B14F-4D97-AF65-F5344CB8AC3E}">
        <p14:creationId xmlns:p14="http://schemas.microsoft.com/office/powerpoint/2010/main" val="25521801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Role of the DSL in education</a:t>
            </a:r>
            <a:endParaRPr lang="en-GB" dirty="0"/>
          </a:p>
        </p:txBody>
      </p:sp>
      <p:sp>
        <p:nvSpPr>
          <p:cNvPr id="3" name="Content Placeholder 2"/>
          <p:cNvSpPr>
            <a:spLocks noGrp="1"/>
          </p:cNvSpPr>
          <p:nvPr>
            <p:ph idx="1"/>
          </p:nvPr>
        </p:nvSpPr>
        <p:spPr/>
        <p:txBody>
          <a:bodyPr/>
          <a:lstStyle/>
          <a:p>
            <a:r>
              <a:rPr lang="en-GB" dirty="0" smtClean="0"/>
              <a:t>‘Appropriate senior member of staff from school or college </a:t>
            </a:r>
            <a:r>
              <a:rPr lang="en-GB" b="1" dirty="0" smtClean="0"/>
              <a:t>leadership team</a:t>
            </a:r>
            <a:r>
              <a:rPr lang="en-GB" dirty="0" smtClean="0"/>
              <a:t>’</a:t>
            </a:r>
          </a:p>
          <a:p>
            <a:r>
              <a:rPr lang="en-GB" dirty="0" smtClean="0"/>
              <a:t>Any deputies should be trained to the same standard as the DSL</a:t>
            </a:r>
          </a:p>
          <a:p>
            <a:r>
              <a:rPr lang="en-GB" dirty="0" smtClean="0"/>
              <a:t>In addition to formal training, knowledge and skills should be refreshed at regular intervals as required, but at least annually</a:t>
            </a:r>
            <a:endParaRPr lang="en-GB" dirty="0"/>
          </a:p>
        </p:txBody>
      </p:sp>
    </p:spTree>
    <p:extLst>
      <p:ext uri="{BB962C8B-B14F-4D97-AF65-F5344CB8AC3E}">
        <p14:creationId xmlns:p14="http://schemas.microsoft.com/office/powerpoint/2010/main" val="2994114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staff ….</a:t>
            </a:r>
            <a:endParaRPr lang="en-GB" dirty="0"/>
          </a:p>
        </p:txBody>
      </p:sp>
      <p:sp>
        <p:nvSpPr>
          <p:cNvPr id="3" name="Content Placeholder 2"/>
          <p:cNvSpPr>
            <a:spLocks noGrp="1"/>
          </p:cNvSpPr>
          <p:nvPr>
            <p:ph idx="1"/>
          </p:nvPr>
        </p:nvSpPr>
        <p:spPr/>
        <p:txBody>
          <a:bodyPr/>
          <a:lstStyle/>
          <a:p>
            <a:r>
              <a:rPr lang="en-GB" dirty="0" smtClean="0"/>
              <a:t>Must be able to identify signs of abuse and neglect</a:t>
            </a:r>
          </a:p>
          <a:p>
            <a:r>
              <a:rPr lang="en-GB" dirty="0" smtClean="0"/>
              <a:t>Must be updated on the following:</a:t>
            </a:r>
            <a:endParaRPr lang="en-GB" dirty="0"/>
          </a:p>
        </p:txBody>
      </p:sp>
    </p:spTree>
    <p:extLst>
      <p:ext uri="{BB962C8B-B14F-4D97-AF65-F5344CB8AC3E}">
        <p14:creationId xmlns:p14="http://schemas.microsoft.com/office/powerpoint/2010/main" val="2339140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staff must be updated on the following: </a:t>
            </a:r>
            <a:endParaRPr lang="en-GB" dirty="0"/>
          </a:p>
        </p:txBody>
      </p:sp>
      <p:sp>
        <p:nvSpPr>
          <p:cNvPr id="3" name="Content Placeholder 2"/>
          <p:cNvSpPr>
            <a:spLocks noGrp="1"/>
          </p:cNvSpPr>
          <p:nvPr>
            <p:ph idx="1"/>
          </p:nvPr>
        </p:nvSpPr>
        <p:spPr/>
        <p:txBody>
          <a:bodyPr/>
          <a:lstStyle/>
          <a:p>
            <a:r>
              <a:rPr lang="en-GB" dirty="0" smtClean="0"/>
              <a:t>Child Sexual Exploitation</a:t>
            </a:r>
          </a:p>
          <a:p>
            <a:r>
              <a:rPr lang="en-GB" dirty="0" smtClean="0"/>
              <a:t>Preventing Radicalisation and Extremism</a:t>
            </a:r>
          </a:p>
          <a:p>
            <a:r>
              <a:rPr lang="en-GB" dirty="0" smtClean="0"/>
              <a:t>Child missing from education</a:t>
            </a:r>
          </a:p>
          <a:p>
            <a:r>
              <a:rPr lang="en-GB" dirty="0" smtClean="0"/>
              <a:t>Honour based violence (including Female Genital Mutilation and Forced Marriage)</a:t>
            </a:r>
          </a:p>
          <a:p>
            <a:r>
              <a:rPr lang="en-GB" dirty="0" smtClean="0"/>
              <a:t>Online safety and sexting</a:t>
            </a:r>
          </a:p>
          <a:p>
            <a:r>
              <a:rPr lang="en-GB" dirty="0" smtClean="0"/>
              <a:t>Child on child abuse/peer on peer abuse</a:t>
            </a:r>
            <a:endParaRPr lang="en-GB" dirty="0"/>
          </a:p>
        </p:txBody>
      </p:sp>
    </p:spTree>
    <p:extLst>
      <p:ext uri="{BB962C8B-B14F-4D97-AF65-F5344CB8AC3E}">
        <p14:creationId xmlns:p14="http://schemas.microsoft.com/office/powerpoint/2010/main" val="3033390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Child on Child Abuse/Peer on Peer Abuse</a:t>
            </a:r>
            <a:endParaRPr lang="en-GB" dirty="0"/>
          </a:p>
        </p:txBody>
      </p:sp>
      <p:sp>
        <p:nvSpPr>
          <p:cNvPr id="3" name="Content Placeholder 2"/>
          <p:cNvSpPr>
            <a:spLocks noGrp="1"/>
          </p:cNvSpPr>
          <p:nvPr>
            <p:ph idx="1"/>
          </p:nvPr>
        </p:nvSpPr>
        <p:spPr/>
        <p:txBody>
          <a:bodyPr/>
          <a:lstStyle/>
          <a:p>
            <a:pPr marL="0" indent="0">
              <a:buNone/>
            </a:pPr>
            <a:r>
              <a:rPr lang="en-GB" dirty="0" smtClean="0"/>
              <a:t>              </a:t>
            </a:r>
            <a:r>
              <a:rPr lang="en-GB" b="1" dirty="0" smtClean="0"/>
              <a:t>Workshop A</a:t>
            </a:r>
          </a:p>
          <a:p>
            <a:pPr marL="0" indent="0">
              <a:buNone/>
            </a:pPr>
            <a:r>
              <a:rPr lang="en-GB" dirty="0"/>
              <a:t> </a:t>
            </a:r>
            <a:r>
              <a:rPr lang="en-GB" dirty="0" smtClean="0"/>
              <a:t>             Natasha Chamberlain</a:t>
            </a:r>
          </a:p>
          <a:p>
            <a:pPr marL="0" indent="0">
              <a:buNone/>
            </a:pPr>
            <a:r>
              <a:rPr lang="en-GB" dirty="0"/>
              <a:t> </a:t>
            </a:r>
            <a:r>
              <a:rPr lang="en-GB" dirty="0" smtClean="0"/>
              <a:t>             Lecture Room</a:t>
            </a:r>
            <a:endParaRPr lang="en-GB" dirty="0"/>
          </a:p>
        </p:txBody>
      </p:sp>
    </p:spTree>
    <p:extLst>
      <p:ext uri="{BB962C8B-B14F-4D97-AF65-F5344CB8AC3E}">
        <p14:creationId xmlns:p14="http://schemas.microsoft.com/office/powerpoint/2010/main" val="12755807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Child Sexual Exploitation</a:t>
            </a:r>
            <a:endParaRPr lang="en-GB" dirty="0"/>
          </a:p>
        </p:txBody>
      </p:sp>
      <p:sp>
        <p:nvSpPr>
          <p:cNvPr id="3" name="Content Placeholder 2"/>
          <p:cNvSpPr>
            <a:spLocks noGrp="1"/>
          </p:cNvSpPr>
          <p:nvPr>
            <p:ph idx="1"/>
          </p:nvPr>
        </p:nvSpPr>
        <p:spPr>
          <a:xfrm>
            <a:off x="457200" y="1268760"/>
            <a:ext cx="8229600" cy="4446240"/>
          </a:xfrm>
        </p:spPr>
        <p:txBody>
          <a:bodyPr/>
          <a:lstStyle/>
          <a:p>
            <a:pPr marL="0" indent="0">
              <a:buNone/>
            </a:pPr>
            <a:r>
              <a:rPr lang="en-GB" dirty="0" smtClean="0"/>
              <a:t>                  </a:t>
            </a:r>
            <a:r>
              <a:rPr lang="en-GB" b="1" dirty="0" smtClean="0"/>
              <a:t>Workshop B</a:t>
            </a:r>
          </a:p>
          <a:p>
            <a:pPr marL="0" indent="0">
              <a:buNone/>
            </a:pPr>
            <a:r>
              <a:rPr lang="en-GB" dirty="0"/>
              <a:t> </a:t>
            </a:r>
            <a:r>
              <a:rPr lang="en-GB" dirty="0" smtClean="0"/>
              <a:t>                 Bev Petch</a:t>
            </a:r>
          </a:p>
          <a:p>
            <a:pPr marL="0" indent="0">
              <a:buNone/>
            </a:pPr>
            <a:r>
              <a:rPr lang="en-GB" dirty="0"/>
              <a:t> </a:t>
            </a:r>
            <a:r>
              <a:rPr lang="en-GB" dirty="0" smtClean="0"/>
              <a:t>                 Conference 3</a:t>
            </a:r>
            <a:endParaRPr lang="en-GB" dirty="0"/>
          </a:p>
          <a:p>
            <a:pPr marL="0" indent="0">
              <a:buNone/>
            </a:pPr>
            <a:r>
              <a:rPr lang="en-GB" dirty="0" smtClean="0"/>
              <a:t>In </a:t>
            </a:r>
            <a:r>
              <a:rPr lang="en-GB" dirty="0"/>
              <a:t>Solihull in 2016, education providers noted </a:t>
            </a:r>
            <a:r>
              <a:rPr lang="en-GB" dirty="0" smtClean="0">
                <a:solidFill>
                  <a:srgbClr val="0070C0"/>
                </a:solidFill>
              </a:rPr>
              <a:t>154</a:t>
            </a:r>
            <a:r>
              <a:rPr lang="en-GB" dirty="0" smtClean="0">
                <a:solidFill>
                  <a:schemeClr val="accent2">
                    <a:lumMod val="60000"/>
                    <a:lumOff val="40000"/>
                  </a:schemeClr>
                </a:solidFill>
              </a:rPr>
              <a:t> </a:t>
            </a:r>
            <a:r>
              <a:rPr lang="en-GB" dirty="0"/>
              <a:t>pupils were at risk of or experiencing child sexual </a:t>
            </a:r>
            <a:r>
              <a:rPr lang="en-GB" dirty="0" smtClean="0"/>
              <a:t>exploitation (Unity 94, Mosaic 9, Evolve 24, Rural 4, Synergy 3, Post 16 4, Independent Schools 16) </a:t>
            </a:r>
            <a:endParaRPr lang="en-GB" dirty="0"/>
          </a:p>
          <a:p>
            <a:pPr marL="0" indent="0">
              <a:buNone/>
            </a:pPr>
            <a:endParaRPr lang="en-GB" dirty="0"/>
          </a:p>
        </p:txBody>
      </p:sp>
    </p:spTree>
    <p:extLst>
      <p:ext uri="{BB962C8B-B14F-4D97-AF65-F5344CB8AC3E}">
        <p14:creationId xmlns:p14="http://schemas.microsoft.com/office/powerpoint/2010/main" val="1254936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Domestic Abuse (in the context of the toxic trio and neglect)</a:t>
            </a:r>
            <a:endParaRPr lang="en-GB" dirty="0"/>
          </a:p>
        </p:txBody>
      </p:sp>
      <p:sp>
        <p:nvSpPr>
          <p:cNvPr id="3" name="Content Placeholder 2"/>
          <p:cNvSpPr>
            <a:spLocks noGrp="1"/>
          </p:cNvSpPr>
          <p:nvPr>
            <p:ph idx="1"/>
          </p:nvPr>
        </p:nvSpPr>
        <p:spPr>
          <a:xfrm>
            <a:off x="395536" y="1556792"/>
            <a:ext cx="8229600" cy="4320480"/>
          </a:xfrm>
        </p:spPr>
        <p:txBody>
          <a:bodyPr/>
          <a:lstStyle/>
          <a:p>
            <a:pPr marL="0" indent="0">
              <a:buNone/>
            </a:pPr>
            <a:r>
              <a:rPr lang="en-GB" dirty="0" smtClean="0"/>
              <a:t>                    </a:t>
            </a:r>
            <a:r>
              <a:rPr lang="en-GB" b="1" dirty="0" smtClean="0"/>
              <a:t>Workshop C</a:t>
            </a:r>
          </a:p>
          <a:p>
            <a:pPr marL="0" indent="0">
              <a:buNone/>
            </a:pPr>
            <a:r>
              <a:rPr lang="en-GB" dirty="0"/>
              <a:t> </a:t>
            </a:r>
            <a:r>
              <a:rPr lang="en-GB" dirty="0" smtClean="0"/>
              <a:t>                   Claire McNeil</a:t>
            </a:r>
          </a:p>
          <a:p>
            <a:pPr marL="0" indent="0">
              <a:buNone/>
            </a:pPr>
            <a:r>
              <a:rPr lang="en-GB" dirty="0"/>
              <a:t> </a:t>
            </a:r>
            <a:r>
              <a:rPr lang="en-GB" dirty="0" smtClean="0"/>
              <a:t>                   Conference 2</a:t>
            </a:r>
            <a:endParaRPr lang="en-GB" dirty="0"/>
          </a:p>
          <a:p>
            <a:pPr marL="0" indent="0">
              <a:buNone/>
            </a:pPr>
            <a:r>
              <a:rPr lang="en-GB" dirty="0" smtClean="0"/>
              <a:t>In Solihull in 2016, </a:t>
            </a:r>
            <a:r>
              <a:rPr lang="en-GB" dirty="0" smtClean="0">
                <a:solidFill>
                  <a:srgbClr val="0070C0"/>
                </a:solidFill>
              </a:rPr>
              <a:t>625</a:t>
            </a:r>
            <a:r>
              <a:rPr lang="en-GB" dirty="0" smtClean="0">
                <a:solidFill>
                  <a:srgbClr val="00B0F0"/>
                </a:solidFill>
              </a:rPr>
              <a:t> </a:t>
            </a:r>
            <a:r>
              <a:rPr lang="en-GB" dirty="0" smtClean="0">
                <a:solidFill>
                  <a:schemeClr val="accent2">
                    <a:lumMod val="60000"/>
                    <a:lumOff val="40000"/>
                  </a:schemeClr>
                </a:solidFill>
              </a:rPr>
              <a:t>pupils were identified as in households where the toxic trio was prevalent </a:t>
            </a:r>
            <a:r>
              <a:rPr lang="en-GB" dirty="0" smtClean="0">
                <a:solidFill>
                  <a:srgbClr val="0070C0"/>
                </a:solidFill>
              </a:rPr>
              <a:t>Unity 399, Mosaic 87, Evolve 30, Rural 13, Synergy 29, Post 16 58, Independent 9</a:t>
            </a:r>
          </a:p>
          <a:p>
            <a:pPr marL="0" indent="0">
              <a:buNone/>
            </a:pPr>
            <a:endParaRPr lang="en-GB" dirty="0"/>
          </a:p>
          <a:p>
            <a:pPr marL="0" indent="0">
              <a:buNone/>
            </a:pPr>
            <a:endParaRPr lang="en-GB" dirty="0" smtClean="0"/>
          </a:p>
          <a:p>
            <a:pPr marL="0" indent="0" algn="ctr">
              <a:buNone/>
            </a:pPr>
            <a:r>
              <a:rPr lang="en-GB" dirty="0" smtClean="0"/>
              <a:t>END</a:t>
            </a:r>
          </a:p>
          <a:p>
            <a:pPr marL="0" indent="0">
              <a:buNone/>
            </a:pPr>
            <a:endParaRPr lang="en-GB" dirty="0"/>
          </a:p>
          <a:p>
            <a:pPr marL="0" indent="0">
              <a:buNone/>
            </a:pPr>
            <a:endParaRPr lang="en-GB" dirty="0" smtClean="0"/>
          </a:p>
          <a:p>
            <a:pPr marL="0" indent="0">
              <a:buNone/>
            </a:pPr>
            <a:endParaRPr lang="en-GB" sz="4400" dirty="0" smtClean="0"/>
          </a:p>
          <a:p>
            <a:pPr marL="0" indent="0">
              <a:buNone/>
            </a:pPr>
            <a:r>
              <a:rPr lang="en-GB" dirty="0"/>
              <a:t> </a:t>
            </a:r>
            <a:r>
              <a:rPr lang="en-GB" dirty="0" smtClean="0"/>
              <a:t>                   </a:t>
            </a:r>
            <a:endParaRPr lang="en-GB" dirty="0"/>
          </a:p>
        </p:txBody>
      </p:sp>
    </p:spTree>
    <p:extLst>
      <p:ext uri="{BB962C8B-B14F-4D97-AF65-F5344CB8AC3E}">
        <p14:creationId xmlns:p14="http://schemas.microsoft.com/office/powerpoint/2010/main" val="26484920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Neglect</a:t>
            </a:r>
            <a:endParaRPr lang="en-GB" dirty="0"/>
          </a:p>
        </p:txBody>
      </p:sp>
      <p:sp>
        <p:nvSpPr>
          <p:cNvPr id="3" name="Content Placeholder 2"/>
          <p:cNvSpPr>
            <a:spLocks noGrp="1"/>
          </p:cNvSpPr>
          <p:nvPr>
            <p:ph idx="1"/>
          </p:nvPr>
        </p:nvSpPr>
        <p:spPr/>
        <p:txBody>
          <a:bodyPr/>
          <a:lstStyle/>
          <a:p>
            <a:pPr marL="0" indent="0">
              <a:buNone/>
            </a:pPr>
            <a:r>
              <a:rPr lang="en-GB" dirty="0" smtClean="0"/>
              <a:t>524 pupils experiencing neglect.  341 Unity, 72 Mosaic, Evolve 70, Rural 9, Synergy 23, Post 16 7, Independent 2.</a:t>
            </a:r>
            <a:endParaRPr lang="en-GB" dirty="0"/>
          </a:p>
        </p:txBody>
      </p:sp>
    </p:spTree>
    <p:extLst>
      <p:ext uri="{BB962C8B-B14F-4D97-AF65-F5344CB8AC3E}">
        <p14:creationId xmlns:p14="http://schemas.microsoft.com/office/powerpoint/2010/main" val="1209723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Availability of the DSL</a:t>
            </a:r>
            <a:endParaRPr lang="en-GB" dirty="0"/>
          </a:p>
        </p:txBody>
      </p:sp>
      <p:sp>
        <p:nvSpPr>
          <p:cNvPr id="3" name="Content Placeholder 2"/>
          <p:cNvSpPr>
            <a:spLocks noGrp="1"/>
          </p:cNvSpPr>
          <p:nvPr>
            <p:ph idx="1"/>
          </p:nvPr>
        </p:nvSpPr>
        <p:spPr/>
        <p:txBody>
          <a:bodyPr/>
          <a:lstStyle/>
          <a:p>
            <a:r>
              <a:rPr lang="en-GB" dirty="0" smtClean="0"/>
              <a:t>During term-time – the DSL (and/or deputy) should always be available during school hours for staff in school to discuss any safeguarding concerns</a:t>
            </a:r>
          </a:p>
          <a:p>
            <a:r>
              <a:rPr lang="en-GB" dirty="0" smtClean="0"/>
              <a:t>Out of hours/out of term activities – schools arrange ‘adequate and appropriate cover arrangements’</a:t>
            </a:r>
          </a:p>
        </p:txBody>
      </p:sp>
    </p:spTree>
    <p:extLst>
      <p:ext uri="{BB962C8B-B14F-4D97-AF65-F5344CB8AC3E}">
        <p14:creationId xmlns:p14="http://schemas.microsoft.com/office/powerpoint/2010/main" val="22843370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Online </a:t>
            </a:r>
            <a:r>
              <a:rPr lang="en-GB" dirty="0" smtClean="0"/>
              <a:t>Safety and Sexting</a:t>
            </a:r>
            <a:br>
              <a:rPr lang="en-GB" dirty="0" smtClean="0"/>
            </a:br>
            <a:endParaRPr lang="en-GB" dirty="0"/>
          </a:p>
        </p:txBody>
      </p:sp>
      <p:sp>
        <p:nvSpPr>
          <p:cNvPr id="3" name="Content Placeholder 2"/>
          <p:cNvSpPr>
            <a:spLocks noGrp="1"/>
          </p:cNvSpPr>
          <p:nvPr>
            <p:ph idx="1"/>
          </p:nvPr>
        </p:nvSpPr>
        <p:spPr>
          <a:xfrm>
            <a:off x="457200" y="1124744"/>
            <a:ext cx="8229600" cy="4590256"/>
          </a:xfrm>
        </p:spPr>
        <p:txBody>
          <a:bodyPr/>
          <a:lstStyle/>
          <a:p>
            <a:r>
              <a:rPr lang="en-GB" dirty="0" smtClean="0"/>
              <a:t>It is essential that children are guarded from potentially harmful and inappropriate online material – whole school approach</a:t>
            </a:r>
          </a:p>
          <a:p>
            <a:r>
              <a:rPr lang="en-GB" dirty="0" smtClean="0"/>
              <a:t>GBs and proprietors should do all they reasonably can to limit children’s exposure to harmful and inappropriate online material, with appropriate filters and monitoring systems in place</a:t>
            </a:r>
          </a:p>
          <a:p>
            <a:r>
              <a:rPr lang="en-GB" dirty="0" smtClean="0"/>
              <a:t>Clear policy on use of mobile technology</a:t>
            </a:r>
          </a:p>
        </p:txBody>
      </p:sp>
    </p:spTree>
    <p:extLst>
      <p:ext uri="{BB962C8B-B14F-4D97-AF65-F5344CB8AC3E}">
        <p14:creationId xmlns:p14="http://schemas.microsoft.com/office/powerpoint/2010/main" val="3637664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Education Designated Safeguarding Lead Conference</a:t>
            </a:r>
            <a:endParaRPr lang="en-GB" dirty="0"/>
          </a:p>
        </p:txBody>
      </p:sp>
      <p:sp>
        <p:nvSpPr>
          <p:cNvPr id="3" name="Content Placeholder 2"/>
          <p:cNvSpPr>
            <a:spLocks noGrp="1"/>
          </p:cNvSpPr>
          <p:nvPr>
            <p:ph idx="1"/>
          </p:nvPr>
        </p:nvSpPr>
        <p:spPr>
          <a:xfrm>
            <a:off x="251520" y="1556792"/>
            <a:ext cx="8640960" cy="4158208"/>
          </a:xfrm>
        </p:spPr>
        <p:txBody>
          <a:bodyPr/>
          <a:lstStyle/>
          <a:p>
            <a:r>
              <a:rPr lang="en-GB" dirty="0" smtClean="0"/>
              <a:t>Know about national and local updates and relevant learning; and understand the requirements of KCSIE(2016)</a:t>
            </a:r>
          </a:p>
          <a:p>
            <a:r>
              <a:rPr lang="en-GB" dirty="0" smtClean="0"/>
              <a:t>Be able to update staff in school on education safeguarding issues and relevant learning annually</a:t>
            </a:r>
          </a:p>
          <a:p>
            <a:r>
              <a:rPr lang="en-GB" dirty="0" smtClean="0"/>
              <a:t>Ensure you are suitably skilled and confident to use appropriate tools effectively.</a:t>
            </a:r>
          </a:p>
          <a:p>
            <a:endParaRPr lang="en-GB" dirty="0"/>
          </a:p>
        </p:txBody>
      </p:sp>
    </p:spTree>
    <p:extLst>
      <p:ext uri="{BB962C8B-B14F-4D97-AF65-F5344CB8AC3E}">
        <p14:creationId xmlns:p14="http://schemas.microsoft.com/office/powerpoint/2010/main" val="24383201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Prevent</a:t>
            </a:r>
            <a:endParaRPr lang="en-GB" dirty="0"/>
          </a:p>
        </p:txBody>
      </p:sp>
      <p:sp>
        <p:nvSpPr>
          <p:cNvPr id="3" name="Content Placeholder 2"/>
          <p:cNvSpPr>
            <a:spLocks noGrp="1"/>
          </p:cNvSpPr>
          <p:nvPr>
            <p:ph idx="1"/>
          </p:nvPr>
        </p:nvSpPr>
        <p:spPr/>
        <p:txBody>
          <a:bodyPr/>
          <a:lstStyle/>
          <a:p>
            <a:r>
              <a:rPr lang="en-GB" dirty="0" smtClean="0"/>
              <a:t>Referrals – preventing radicalisation and extremism local pathway</a:t>
            </a:r>
          </a:p>
          <a:p>
            <a:r>
              <a:rPr lang="en-GB" dirty="0" smtClean="0"/>
              <a:t>Understanding Radicalisation and Extremism Practioner Toolkit</a:t>
            </a:r>
          </a:p>
          <a:p>
            <a:r>
              <a:rPr lang="en-GB" dirty="0"/>
              <a:t>Visiting Speaker </a:t>
            </a:r>
            <a:r>
              <a:rPr lang="en-GB" dirty="0" smtClean="0"/>
              <a:t>Protocol (risk assessment and form)</a:t>
            </a:r>
            <a:endParaRPr lang="en-GB" dirty="0"/>
          </a:p>
          <a:p>
            <a:pPr marL="0" indent="0">
              <a:buNone/>
            </a:pPr>
            <a:endParaRPr lang="en-GB" dirty="0"/>
          </a:p>
        </p:txBody>
      </p:sp>
    </p:spTree>
    <p:extLst>
      <p:ext uri="{BB962C8B-B14F-4D97-AF65-F5344CB8AC3E}">
        <p14:creationId xmlns:p14="http://schemas.microsoft.com/office/powerpoint/2010/main" val="15937893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GB" dirty="0" smtClean="0"/>
              <a:t>Visiting Speaker/Events Protocol</a:t>
            </a:r>
            <a:endParaRPr lang="en-GB" dirty="0"/>
          </a:p>
        </p:txBody>
      </p:sp>
      <p:sp>
        <p:nvSpPr>
          <p:cNvPr id="3" name="Content Placeholder 2"/>
          <p:cNvSpPr>
            <a:spLocks noGrp="1"/>
          </p:cNvSpPr>
          <p:nvPr>
            <p:ph idx="1"/>
          </p:nvPr>
        </p:nvSpPr>
        <p:spPr>
          <a:xfrm>
            <a:off x="251520" y="1340768"/>
            <a:ext cx="8640960" cy="4752528"/>
          </a:xfrm>
        </p:spPr>
        <p:txBody>
          <a:bodyPr/>
          <a:lstStyle/>
          <a:p>
            <a:pPr marL="0" indent="0">
              <a:buNone/>
            </a:pPr>
            <a:r>
              <a:rPr lang="en-GB" dirty="0" smtClean="0"/>
              <a:t>Ensure visiting speakers are suitable and appropriately supervised:</a:t>
            </a:r>
          </a:p>
          <a:p>
            <a:r>
              <a:rPr lang="en-GB" dirty="0" smtClean="0"/>
              <a:t>Agree purpose for inviting a visiting speaker and guidelines on content</a:t>
            </a:r>
          </a:p>
          <a:p>
            <a:r>
              <a:rPr lang="en-GB" dirty="0" smtClean="0"/>
              <a:t>Where possible submit details of talk in advance</a:t>
            </a:r>
          </a:p>
          <a:p>
            <a:r>
              <a:rPr lang="en-GB" dirty="0" smtClean="0"/>
              <a:t>Speaker should be treated like any other visitor and appropriately supervised at all times</a:t>
            </a:r>
          </a:p>
          <a:p>
            <a:endParaRPr lang="en-GB" dirty="0" smtClean="0"/>
          </a:p>
          <a:p>
            <a:pPr marL="0" indent="0">
              <a:buNone/>
            </a:pPr>
            <a:endParaRPr lang="en-GB" dirty="0"/>
          </a:p>
        </p:txBody>
      </p:sp>
    </p:spTree>
    <p:extLst>
      <p:ext uri="{BB962C8B-B14F-4D97-AF65-F5344CB8AC3E}">
        <p14:creationId xmlns:p14="http://schemas.microsoft.com/office/powerpoint/2010/main" val="30031742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LSCB Priorities</a:t>
            </a:r>
            <a:endParaRPr lang="en-GB" dirty="0"/>
          </a:p>
        </p:txBody>
      </p:sp>
      <p:sp>
        <p:nvSpPr>
          <p:cNvPr id="3" name="Content Placeholder 2"/>
          <p:cNvSpPr>
            <a:spLocks noGrp="1"/>
          </p:cNvSpPr>
          <p:nvPr>
            <p:ph idx="1"/>
          </p:nvPr>
        </p:nvSpPr>
        <p:spPr/>
        <p:txBody>
          <a:bodyPr/>
          <a:lstStyle/>
          <a:p>
            <a:r>
              <a:rPr lang="en-GB" dirty="0" smtClean="0"/>
              <a:t>Child Sexual Exploitation</a:t>
            </a:r>
          </a:p>
          <a:p>
            <a:r>
              <a:rPr lang="en-GB" dirty="0" smtClean="0"/>
              <a:t>Early Help</a:t>
            </a:r>
          </a:p>
          <a:p>
            <a:r>
              <a:rPr lang="en-GB" dirty="0" smtClean="0"/>
              <a:t>Toxic Trio and neglect</a:t>
            </a:r>
          </a:p>
          <a:p>
            <a:r>
              <a:rPr lang="en-GB" dirty="0" smtClean="0"/>
              <a:t>Learning from serious case reviews</a:t>
            </a:r>
            <a:endParaRPr lang="en-GB" dirty="0"/>
          </a:p>
        </p:txBody>
      </p:sp>
    </p:spTree>
    <p:extLst>
      <p:ext uri="{BB962C8B-B14F-4D97-AF65-F5344CB8AC3E}">
        <p14:creationId xmlns:p14="http://schemas.microsoft.com/office/powerpoint/2010/main" val="9010497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7424"/>
            <a:ext cx="8363272" cy="1835224"/>
          </a:xfrm>
        </p:spPr>
        <p:txBody>
          <a:bodyPr/>
          <a:lstStyle/>
          <a:p>
            <a:r>
              <a:rPr lang="en-GB" sz="3600" dirty="0" smtClean="0"/>
              <a:t>Themes from Serious Case </a:t>
            </a:r>
            <a:r>
              <a:rPr lang="en-GB" sz="3600" dirty="0"/>
              <a:t>Review</a:t>
            </a:r>
            <a:br>
              <a:rPr lang="en-GB" sz="3600" dirty="0"/>
            </a:br>
            <a:r>
              <a:rPr lang="en-GB" sz="2800" dirty="0"/>
              <a:t>http://</a:t>
            </a:r>
            <a:r>
              <a:rPr lang="en-GB" sz="2800" dirty="0" smtClean="0"/>
              <a:t>www.solihulllscb.co.uk/publications</a:t>
            </a:r>
            <a:endParaRPr lang="en-GB" sz="2800" dirty="0"/>
          </a:p>
        </p:txBody>
      </p:sp>
      <p:sp>
        <p:nvSpPr>
          <p:cNvPr id="3" name="Content Placeholder 2"/>
          <p:cNvSpPr>
            <a:spLocks noGrp="1"/>
          </p:cNvSpPr>
          <p:nvPr>
            <p:ph idx="1"/>
          </p:nvPr>
        </p:nvSpPr>
        <p:spPr>
          <a:xfrm>
            <a:off x="457200" y="1052736"/>
            <a:ext cx="8229600" cy="4968552"/>
          </a:xfrm>
        </p:spPr>
        <p:txBody>
          <a:bodyPr/>
          <a:lstStyle/>
          <a:p>
            <a:r>
              <a:rPr lang="en-GB" dirty="0" smtClean="0"/>
              <a:t> </a:t>
            </a:r>
            <a:r>
              <a:rPr lang="en-GB" dirty="0"/>
              <a:t>Parental Drug and Alcohol abuse </a:t>
            </a:r>
          </a:p>
          <a:p>
            <a:r>
              <a:rPr lang="en-GB" dirty="0"/>
              <a:t> </a:t>
            </a:r>
            <a:r>
              <a:rPr lang="en-GB" dirty="0" smtClean="0"/>
              <a:t>Parental </a:t>
            </a:r>
            <a:r>
              <a:rPr lang="en-GB" dirty="0"/>
              <a:t>mental health (depression) </a:t>
            </a:r>
          </a:p>
          <a:p>
            <a:r>
              <a:rPr lang="en-GB" dirty="0"/>
              <a:t> </a:t>
            </a:r>
            <a:r>
              <a:rPr lang="en-GB" dirty="0" smtClean="0"/>
              <a:t>Domestic </a:t>
            </a:r>
            <a:r>
              <a:rPr lang="en-GB" dirty="0"/>
              <a:t>abuse </a:t>
            </a:r>
          </a:p>
          <a:p>
            <a:r>
              <a:rPr lang="en-GB" dirty="0"/>
              <a:t> </a:t>
            </a:r>
            <a:r>
              <a:rPr lang="en-GB" dirty="0" err="1" smtClean="0"/>
              <a:t>CiN</a:t>
            </a:r>
            <a:r>
              <a:rPr lang="en-GB" dirty="0" smtClean="0"/>
              <a:t> /TAF </a:t>
            </a:r>
            <a:r>
              <a:rPr lang="en-GB" dirty="0"/>
              <a:t>meeting process and procedures </a:t>
            </a:r>
          </a:p>
          <a:p>
            <a:r>
              <a:rPr lang="en-GB" dirty="0"/>
              <a:t> </a:t>
            </a:r>
            <a:r>
              <a:rPr lang="en-GB" dirty="0" smtClean="0"/>
              <a:t>Escalation </a:t>
            </a:r>
            <a:r>
              <a:rPr lang="en-GB" dirty="0"/>
              <a:t>processes including Step down </a:t>
            </a:r>
            <a:r>
              <a:rPr lang="en-GB" dirty="0" smtClean="0"/>
              <a:t>   	processes </a:t>
            </a:r>
            <a:endParaRPr lang="en-GB" dirty="0"/>
          </a:p>
          <a:p>
            <a:r>
              <a:rPr lang="en-GB" dirty="0" smtClean="0"/>
              <a:t>Early </a:t>
            </a:r>
            <a:r>
              <a:rPr lang="en-GB" dirty="0"/>
              <a:t>help provision- Focus on mother </a:t>
            </a:r>
          </a:p>
          <a:p>
            <a:r>
              <a:rPr lang="en-GB" dirty="0" smtClean="0"/>
              <a:t>Voice </a:t>
            </a:r>
            <a:r>
              <a:rPr lang="en-GB" dirty="0"/>
              <a:t>of the child missing 	</a:t>
            </a:r>
          </a:p>
          <a:p>
            <a:endParaRPr lang="en-GB" dirty="0"/>
          </a:p>
        </p:txBody>
      </p:sp>
    </p:spTree>
    <p:extLst>
      <p:ext uri="{BB962C8B-B14F-4D97-AF65-F5344CB8AC3E}">
        <p14:creationId xmlns:p14="http://schemas.microsoft.com/office/powerpoint/2010/main" val="1608521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Local Priorities</a:t>
            </a:r>
            <a:endParaRPr lang="en-GB" dirty="0"/>
          </a:p>
        </p:txBody>
      </p:sp>
      <p:sp>
        <p:nvSpPr>
          <p:cNvPr id="3" name="Content Placeholder 2"/>
          <p:cNvSpPr>
            <a:spLocks noGrp="1"/>
          </p:cNvSpPr>
          <p:nvPr>
            <p:ph idx="1"/>
          </p:nvPr>
        </p:nvSpPr>
        <p:spPr/>
        <p:txBody>
          <a:bodyPr/>
          <a:lstStyle/>
          <a:p>
            <a:r>
              <a:rPr lang="en-GB" dirty="0" smtClean="0"/>
              <a:t>Operation Recognise</a:t>
            </a:r>
          </a:p>
          <a:p>
            <a:r>
              <a:rPr lang="en-GB" dirty="0" smtClean="0"/>
              <a:t>The Choking Game</a:t>
            </a:r>
          </a:p>
          <a:p>
            <a:r>
              <a:rPr lang="en-GB" dirty="0" smtClean="0"/>
              <a:t>Alternative Provision</a:t>
            </a:r>
          </a:p>
          <a:p>
            <a:r>
              <a:rPr lang="en-GB" dirty="0" smtClean="0"/>
              <a:t>Safeguarding Governance</a:t>
            </a:r>
          </a:p>
          <a:p>
            <a:r>
              <a:rPr lang="en-GB" dirty="0" smtClean="0"/>
              <a:t>MASH</a:t>
            </a:r>
          </a:p>
          <a:p>
            <a:r>
              <a:rPr lang="en-GB" dirty="0" smtClean="0"/>
              <a:t>Police Panels and partnership working</a:t>
            </a:r>
          </a:p>
        </p:txBody>
      </p:sp>
    </p:spTree>
    <p:extLst>
      <p:ext uri="{BB962C8B-B14F-4D97-AF65-F5344CB8AC3E}">
        <p14:creationId xmlns:p14="http://schemas.microsoft.com/office/powerpoint/2010/main" val="33782752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Choking Game</a:t>
            </a:r>
            <a:endParaRPr lang="en-GB" dirty="0"/>
          </a:p>
        </p:txBody>
      </p:sp>
      <p:sp>
        <p:nvSpPr>
          <p:cNvPr id="3" name="Content Placeholder 2"/>
          <p:cNvSpPr>
            <a:spLocks noGrp="1"/>
          </p:cNvSpPr>
          <p:nvPr>
            <p:ph idx="1"/>
          </p:nvPr>
        </p:nvSpPr>
        <p:spPr/>
        <p:txBody>
          <a:bodyPr/>
          <a:lstStyle/>
          <a:p>
            <a:r>
              <a:rPr lang="en-GB" dirty="0" smtClean="0"/>
              <a:t>Input from the School Nursing Service</a:t>
            </a:r>
          </a:p>
          <a:p>
            <a:r>
              <a:rPr lang="en-GB" dirty="0" smtClean="0"/>
              <a:t>The Choking Game Pathway (Natasha Chamberlain)</a:t>
            </a:r>
            <a:endParaRPr lang="en-GB" dirty="0"/>
          </a:p>
        </p:txBody>
      </p:sp>
    </p:spTree>
    <p:extLst>
      <p:ext uri="{BB962C8B-B14F-4D97-AF65-F5344CB8AC3E}">
        <p14:creationId xmlns:p14="http://schemas.microsoft.com/office/powerpoint/2010/main" val="1856246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04800"/>
            <a:ext cx="8229600" cy="3772272"/>
          </a:xfrm>
        </p:spPr>
        <p:txBody>
          <a:bodyPr/>
          <a:lstStyle/>
          <a:p>
            <a:r>
              <a:rPr lang="en-GB" dirty="0" smtClean="0"/>
              <a:t>Multi-Agency Safeguarding Hub (MASH)</a:t>
            </a:r>
            <a:br>
              <a:rPr lang="en-GB" dirty="0" smtClean="0"/>
            </a:br>
            <a:endParaRPr lang="en-GB" dirty="0"/>
          </a:p>
        </p:txBody>
      </p:sp>
    </p:spTree>
    <p:extLst>
      <p:ext uri="{BB962C8B-B14F-4D97-AF65-F5344CB8AC3E}">
        <p14:creationId xmlns:p14="http://schemas.microsoft.com/office/powerpoint/2010/main" val="1939771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 y="65088"/>
            <a:ext cx="8153400" cy="596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2863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mtClean="0">
                <a:ea typeface="ＭＳ Ｐゴシック" pitchFamily="34" charset="-128"/>
              </a:rPr>
              <a:t>Updates: </a:t>
            </a:r>
          </a:p>
        </p:txBody>
      </p:sp>
      <p:sp>
        <p:nvSpPr>
          <p:cNvPr id="3" name="Content Placeholder 2"/>
          <p:cNvSpPr>
            <a:spLocks noGrp="1"/>
          </p:cNvSpPr>
          <p:nvPr>
            <p:ph idx="1"/>
          </p:nvPr>
        </p:nvSpPr>
        <p:spPr/>
        <p:txBody>
          <a:bodyPr/>
          <a:lstStyle/>
          <a:p>
            <a:pPr marL="0" indent="0">
              <a:buFontTx/>
              <a:buNone/>
              <a:defRPr/>
            </a:pPr>
            <a:r>
              <a:rPr lang="en-GB" dirty="0" smtClean="0"/>
              <a:t>Agencies permanently on the MASH</a:t>
            </a:r>
          </a:p>
          <a:p>
            <a:pPr>
              <a:defRPr/>
            </a:pPr>
            <a:r>
              <a:rPr lang="en-GB" dirty="0" smtClean="0"/>
              <a:t>Social Services</a:t>
            </a:r>
          </a:p>
          <a:p>
            <a:pPr>
              <a:defRPr/>
            </a:pPr>
            <a:r>
              <a:rPr lang="en-GB" dirty="0" smtClean="0"/>
              <a:t>Education</a:t>
            </a:r>
          </a:p>
          <a:p>
            <a:pPr>
              <a:defRPr/>
            </a:pPr>
            <a:r>
              <a:rPr lang="en-GB" dirty="0" smtClean="0"/>
              <a:t>Health</a:t>
            </a:r>
          </a:p>
          <a:p>
            <a:pPr>
              <a:defRPr/>
            </a:pPr>
            <a:r>
              <a:rPr lang="en-GB" dirty="0" smtClean="0"/>
              <a:t>Police</a:t>
            </a:r>
          </a:p>
          <a:p>
            <a:pPr>
              <a:defRPr/>
            </a:pPr>
            <a:r>
              <a:rPr lang="en-GB" dirty="0" smtClean="0"/>
              <a:t>Housing</a:t>
            </a:r>
          </a:p>
        </p:txBody>
      </p:sp>
    </p:spTree>
    <p:extLst>
      <p:ext uri="{BB962C8B-B14F-4D97-AF65-F5344CB8AC3E}">
        <p14:creationId xmlns:p14="http://schemas.microsoft.com/office/powerpoint/2010/main" val="1076927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smtClean="0">
                <a:ea typeface="ＭＳ Ｐゴシック" pitchFamily="34" charset="-128"/>
              </a:rPr>
              <a:t>Updates cont………</a:t>
            </a:r>
          </a:p>
        </p:txBody>
      </p:sp>
      <p:sp>
        <p:nvSpPr>
          <p:cNvPr id="3" name="Content Placeholder 2"/>
          <p:cNvSpPr>
            <a:spLocks noGrp="1"/>
          </p:cNvSpPr>
          <p:nvPr>
            <p:ph idx="1"/>
          </p:nvPr>
        </p:nvSpPr>
        <p:spPr/>
        <p:txBody>
          <a:bodyPr/>
          <a:lstStyle/>
          <a:p>
            <a:pPr>
              <a:defRPr/>
            </a:pPr>
            <a:r>
              <a:rPr lang="en-GB" sz="2400" dirty="0" smtClean="0"/>
              <a:t>Online referral form can now be saved, and printed.</a:t>
            </a:r>
          </a:p>
          <a:p>
            <a:pPr>
              <a:defRPr/>
            </a:pPr>
            <a:r>
              <a:rPr lang="en-GB" sz="2400" dirty="0" smtClean="0"/>
              <a:t>Direct access to the education rep to follow through cases or ask advice.</a:t>
            </a:r>
          </a:p>
          <a:p>
            <a:pPr>
              <a:defRPr/>
            </a:pPr>
            <a:r>
              <a:rPr lang="en-GB" sz="2400" dirty="0" smtClean="0"/>
              <a:t>Education voice within the decision making process. </a:t>
            </a:r>
          </a:p>
          <a:p>
            <a:pPr>
              <a:defRPr/>
            </a:pPr>
            <a:r>
              <a:rPr lang="en-GB" sz="2400" dirty="0" smtClean="0"/>
              <a:t>Feedback on referrals</a:t>
            </a:r>
          </a:p>
          <a:p>
            <a:pPr>
              <a:defRPr/>
            </a:pPr>
            <a:r>
              <a:rPr lang="en-GB" sz="2400" dirty="0" smtClean="0"/>
              <a:t>Outcome decided within 3 to 24 hours.</a:t>
            </a:r>
          </a:p>
          <a:p>
            <a:pPr>
              <a:defRPr/>
            </a:pPr>
            <a:r>
              <a:rPr lang="en-GB" sz="2400" dirty="0" smtClean="0"/>
              <a:t>Email acknowledging referral</a:t>
            </a:r>
          </a:p>
          <a:p>
            <a:pPr marL="0" indent="0">
              <a:buFontTx/>
              <a:buNone/>
              <a:defRPr/>
            </a:pPr>
            <a:r>
              <a:rPr lang="en-GB" sz="2400" dirty="0" smtClean="0"/>
              <a:t>The LSCB have just completed a MASH audit and there will be actions identified for each agency……..</a:t>
            </a:r>
            <a:endParaRPr lang="en-GB" sz="2400" dirty="0"/>
          </a:p>
        </p:txBody>
      </p:sp>
    </p:spTree>
    <p:extLst>
      <p:ext uri="{BB962C8B-B14F-4D97-AF65-F5344CB8AC3E}">
        <p14:creationId xmlns:p14="http://schemas.microsoft.com/office/powerpoint/2010/main" val="245672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Updates to Keeping Children Safe in Education in 2016</a:t>
            </a:r>
            <a:endParaRPr lang="en-GB" dirty="0"/>
          </a:p>
        </p:txBody>
      </p:sp>
      <p:sp>
        <p:nvSpPr>
          <p:cNvPr id="3" name="Content Placeholder 2"/>
          <p:cNvSpPr>
            <a:spLocks noGrp="1"/>
          </p:cNvSpPr>
          <p:nvPr>
            <p:ph idx="1"/>
          </p:nvPr>
        </p:nvSpPr>
        <p:spPr/>
        <p:txBody>
          <a:bodyPr/>
          <a:lstStyle/>
          <a:p>
            <a:pPr marL="0" indent="0">
              <a:buNone/>
            </a:pPr>
            <a:r>
              <a:rPr lang="en-GB" dirty="0" smtClean="0"/>
              <a:t>Whistleblowing			Early Help</a:t>
            </a:r>
          </a:p>
          <a:p>
            <a:pPr marL="0" indent="0">
              <a:buNone/>
            </a:pPr>
            <a:r>
              <a:rPr lang="en-GB" dirty="0" smtClean="0"/>
              <a:t>Referrals                          Thresholds</a:t>
            </a:r>
            <a:endParaRPr lang="en-GB" dirty="0"/>
          </a:p>
          <a:p>
            <a:pPr marL="0" indent="0">
              <a:buNone/>
            </a:pPr>
            <a:r>
              <a:rPr lang="en-GB" dirty="0" smtClean="0"/>
              <a:t>Peer on peer abuse         Leadership</a:t>
            </a:r>
          </a:p>
          <a:p>
            <a:pPr marL="0" indent="0">
              <a:buNone/>
            </a:pPr>
            <a:r>
              <a:rPr lang="en-GB" dirty="0" smtClean="0"/>
              <a:t>Vulnerability of SEND children</a:t>
            </a:r>
          </a:p>
          <a:p>
            <a:pPr marL="0" indent="0">
              <a:buNone/>
            </a:pPr>
            <a:r>
              <a:rPr lang="en-GB" dirty="0" smtClean="0"/>
              <a:t>Role of DSL</a:t>
            </a:r>
          </a:p>
          <a:p>
            <a:pPr marL="0" indent="0">
              <a:buNone/>
            </a:pPr>
            <a:r>
              <a:rPr lang="en-GB" dirty="0" smtClean="0"/>
              <a:t>Online safety/mobile technology/sexting</a:t>
            </a:r>
          </a:p>
          <a:p>
            <a:pPr marL="0" indent="0">
              <a:buNone/>
            </a:pPr>
            <a:r>
              <a:rPr lang="en-GB" dirty="0" smtClean="0"/>
              <a:t>Visiting speaker protocol</a:t>
            </a:r>
            <a:endParaRPr lang="en-GB" dirty="0"/>
          </a:p>
        </p:txBody>
      </p:sp>
    </p:spTree>
    <p:extLst>
      <p:ext uri="{BB962C8B-B14F-4D97-AF65-F5344CB8AC3E}">
        <p14:creationId xmlns:p14="http://schemas.microsoft.com/office/powerpoint/2010/main" val="8617390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altLang="en-US" smtClean="0">
                <a:ea typeface="ＭＳ Ｐゴシック" pitchFamily="34" charset="-128"/>
              </a:rPr>
              <a:t>Areas for development</a:t>
            </a:r>
          </a:p>
        </p:txBody>
      </p:sp>
      <p:sp>
        <p:nvSpPr>
          <p:cNvPr id="3" name="Content Placeholder 2"/>
          <p:cNvSpPr>
            <a:spLocks noGrp="1"/>
          </p:cNvSpPr>
          <p:nvPr>
            <p:ph idx="1"/>
          </p:nvPr>
        </p:nvSpPr>
        <p:spPr/>
        <p:txBody>
          <a:bodyPr/>
          <a:lstStyle/>
          <a:p>
            <a:pPr>
              <a:defRPr/>
            </a:pPr>
            <a:r>
              <a:rPr lang="en-GB" sz="2400" dirty="0" smtClean="0"/>
              <a:t>Quality of referrals.</a:t>
            </a:r>
          </a:p>
          <a:p>
            <a:pPr>
              <a:defRPr/>
            </a:pPr>
            <a:r>
              <a:rPr lang="en-GB" sz="2400" dirty="0" smtClean="0"/>
              <a:t>Timing of referrals.</a:t>
            </a:r>
          </a:p>
          <a:p>
            <a:pPr>
              <a:defRPr/>
            </a:pPr>
            <a:r>
              <a:rPr lang="en-GB" sz="2400" dirty="0" smtClean="0"/>
              <a:t>Parental consent.</a:t>
            </a:r>
          </a:p>
          <a:p>
            <a:pPr>
              <a:defRPr/>
            </a:pPr>
            <a:r>
              <a:rPr lang="en-GB" sz="2400" dirty="0" smtClean="0"/>
              <a:t>Recording facts.</a:t>
            </a:r>
          </a:p>
          <a:p>
            <a:pPr>
              <a:defRPr/>
            </a:pPr>
            <a:r>
              <a:rPr lang="en-GB" sz="2400" dirty="0" smtClean="0"/>
              <a:t>Not investigating cases or asking leading questions.</a:t>
            </a:r>
          </a:p>
          <a:p>
            <a:pPr>
              <a:defRPr/>
            </a:pPr>
            <a:r>
              <a:rPr lang="en-GB" sz="2400" dirty="0" smtClean="0"/>
              <a:t>If feedback is not received, chase the outcome with the MASH education rep. </a:t>
            </a:r>
          </a:p>
          <a:p>
            <a:pPr marL="0" indent="0">
              <a:buFontTx/>
              <a:buNone/>
              <a:defRPr/>
            </a:pPr>
            <a:r>
              <a:rPr lang="en-GB" sz="2400" dirty="0" smtClean="0"/>
              <a:t>ALWAYS PHONE FOR ADVICE IF IN DOUBT ABOUT WHETHER TO REFER</a:t>
            </a:r>
            <a:r>
              <a:rPr lang="en-GB" sz="2800" dirty="0" smtClean="0"/>
              <a:t>. </a:t>
            </a:r>
            <a:endParaRPr lang="en-GB" sz="2800" dirty="0"/>
          </a:p>
        </p:txBody>
      </p:sp>
    </p:spTree>
    <p:extLst>
      <p:ext uri="{BB962C8B-B14F-4D97-AF65-F5344CB8AC3E}">
        <p14:creationId xmlns:p14="http://schemas.microsoft.com/office/powerpoint/2010/main" val="21412403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Police Engagement</a:t>
            </a:r>
            <a:endParaRPr lang="en-GB" dirty="0"/>
          </a:p>
        </p:txBody>
      </p:sp>
      <p:sp>
        <p:nvSpPr>
          <p:cNvPr id="3" name="Content Placeholder 2"/>
          <p:cNvSpPr>
            <a:spLocks noGrp="1"/>
          </p:cNvSpPr>
          <p:nvPr>
            <p:ph idx="1"/>
          </p:nvPr>
        </p:nvSpPr>
        <p:spPr/>
        <p:txBody>
          <a:bodyPr/>
          <a:lstStyle/>
          <a:p>
            <a:r>
              <a:rPr lang="en-GB" dirty="0" smtClean="0"/>
              <a:t>Police Community Support Officer and their role</a:t>
            </a:r>
          </a:p>
          <a:p>
            <a:r>
              <a:rPr lang="en-GB" dirty="0" smtClean="0"/>
              <a:t>Police Panels</a:t>
            </a:r>
          </a:p>
          <a:p>
            <a:r>
              <a:rPr lang="en-GB" dirty="0" smtClean="0"/>
              <a:t>Gangs and knife crime </a:t>
            </a:r>
            <a:r>
              <a:rPr lang="en-GB" dirty="0" smtClean="0"/>
              <a:t>pathway</a:t>
            </a:r>
          </a:p>
          <a:p>
            <a:r>
              <a:rPr lang="en-GB" dirty="0" smtClean="0"/>
              <a:t>Substance misuse pathway</a:t>
            </a:r>
          </a:p>
          <a:p>
            <a:r>
              <a:rPr lang="en-GB" dirty="0" smtClean="0"/>
              <a:t>Local policing structure</a:t>
            </a:r>
          </a:p>
          <a:p>
            <a:pPr marL="0" indent="0">
              <a:buNone/>
            </a:pPr>
            <a:endParaRPr lang="en-GB" dirty="0"/>
          </a:p>
        </p:txBody>
      </p:sp>
    </p:spTree>
    <p:extLst>
      <p:ext uri="{BB962C8B-B14F-4D97-AF65-F5344CB8AC3E}">
        <p14:creationId xmlns:p14="http://schemas.microsoft.com/office/powerpoint/2010/main" val="297728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 continued …</a:t>
            </a:r>
            <a:endParaRPr lang="en-GB" dirty="0"/>
          </a:p>
        </p:txBody>
      </p:sp>
      <p:sp>
        <p:nvSpPr>
          <p:cNvPr id="3" name="Content Placeholder 2"/>
          <p:cNvSpPr>
            <a:spLocks noGrp="1"/>
          </p:cNvSpPr>
          <p:nvPr>
            <p:ph idx="1"/>
          </p:nvPr>
        </p:nvSpPr>
        <p:spPr/>
        <p:txBody>
          <a:bodyPr/>
          <a:lstStyle/>
          <a:p>
            <a:r>
              <a:rPr lang="en-GB" dirty="0"/>
              <a:t>Some schools with very high numbers of DA </a:t>
            </a:r>
            <a:r>
              <a:rPr lang="en-GB" dirty="0" smtClean="0"/>
              <a:t>need to be better supported</a:t>
            </a:r>
          </a:p>
          <a:p>
            <a:r>
              <a:rPr lang="en-GB" dirty="0" smtClean="0"/>
              <a:t>Good understanding of FGM and the statutory duty to report</a:t>
            </a:r>
          </a:p>
          <a:p>
            <a:r>
              <a:rPr lang="en-GB" dirty="0" smtClean="0"/>
              <a:t>Neglect learning continues – many education providers awaiting LSCB training</a:t>
            </a:r>
          </a:p>
          <a:p>
            <a:pPr marL="0" indent="0">
              <a:buNone/>
            </a:pPr>
            <a:endParaRPr lang="en-GB" dirty="0"/>
          </a:p>
          <a:p>
            <a:endParaRPr lang="en-GB" dirty="0"/>
          </a:p>
        </p:txBody>
      </p:sp>
    </p:spTree>
    <p:extLst>
      <p:ext uri="{BB962C8B-B14F-4D97-AF65-F5344CB8AC3E}">
        <p14:creationId xmlns:p14="http://schemas.microsoft.com/office/powerpoint/2010/main" val="23184439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 Continued …</a:t>
            </a:r>
            <a:endParaRPr lang="en-GB" dirty="0"/>
          </a:p>
        </p:txBody>
      </p:sp>
      <p:sp>
        <p:nvSpPr>
          <p:cNvPr id="3" name="Content Placeholder 2"/>
          <p:cNvSpPr>
            <a:spLocks noGrp="1"/>
          </p:cNvSpPr>
          <p:nvPr>
            <p:ph idx="1"/>
          </p:nvPr>
        </p:nvSpPr>
        <p:spPr/>
        <p:txBody>
          <a:bodyPr/>
          <a:lstStyle/>
          <a:p>
            <a:r>
              <a:rPr lang="en-GB" dirty="0" smtClean="0"/>
              <a:t>CSE knowledge and how to act continues to improve, some inconsistency in use of the screening tool to support referrals</a:t>
            </a:r>
          </a:p>
          <a:p>
            <a:r>
              <a:rPr lang="en-GB" dirty="0" smtClean="0"/>
              <a:t>Understanding of new model safeguarding policy guidance and the model child protection policy – not all schools ensuring they are up to date</a:t>
            </a:r>
          </a:p>
          <a:p>
            <a:endParaRPr lang="en-GB" dirty="0"/>
          </a:p>
        </p:txBody>
      </p:sp>
    </p:spTree>
    <p:extLst>
      <p:ext uri="{BB962C8B-B14F-4D97-AF65-F5344CB8AC3E}">
        <p14:creationId xmlns:p14="http://schemas.microsoft.com/office/powerpoint/2010/main" val="4921667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 continued ….</a:t>
            </a:r>
            <a:endParaRPr lang="en-GB" dirty="0"/>
          </a:p>
        </p:txBody>
      </p:sp>
      <p:sp>
        <p:nvSpPr>
          <p:cNvPr id="3" name="Content Placeholder 2"/>
          <p:cNvSpPr>
            <a:spLocks noGrp="1"/>
          </p:cNvSpPr>
          <p:nvPr>
            <p:ph idx="1"/>
          </p:nvPr>
        </p:nvSpPr>
        <p:spPr>
          <a:xfrm>
            <a:off x="457200" y="1196752"/>
            <a:ext cx="8229600" cy="4680520"/>
          </a:xfrm>
        </p:spPr>
        <p:txBody>
          <a:bodyPr/>
          <a:lstStyle/>
          <a:p>
            <a:r>
              <a:rPr lang="en-GB" dirty="0"/>
              <a:t>Inconsistency in teaching children and young people how to keep safe through the </a:t>
            </a:r>
            <a:r>
              <a:rPr lang="en-GB" dirty="0" smtClean="0"/>
              <a:t>PSHE curriculum, and use of recommended materials provided in DSL handbook and the model policy guidance</a:t>
            </a:r>
          </a:p>
          <a:p>
            <a:r>
              <a:rPr lang="en-GB" dirty="0" smtClean="0"/>
              <a:t>Clarity on LSCB training</a:t>
            </a:r>
          </a:p>
          <a:p>
            <a:r>
              <a:rPr lang="en-GB" dirty="0" smtClean="0"/>
              <a:t>Dispute resolution procedures updated</a:t>
            </a:r>
          </a:p>
          <a:p>
            <a:pPr marL="0" indent="0">
              <a:buNone/>
            </a:pPr>
            <a:r>
              <a:rPr lang="en-GB" i="1" dirty="0"/>
              <a:t>www.solihulllscb.co.uk/.../Dispute%20resolution%20Escalation%20P</a:t>
            </a:r>
            <a:endParaRPr lang="en-GB" dirty="0"/>
          </a:p>
          <a:p>
            <a:endParaRPr lang="en-GB" dirty="0"/>
          </a:p>
        </p:txBody>
      </p:sp>
    </p:spTree>
    <p:extLst>
      <p:ext uri="{BB962C8B-B14F-4D97-AF65-F5344CB8AC3E}">
        <p14:creationId xmlns:p14="http://schemas.microsoft.com/office/powerpoint/2010/main" val="27024261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Engage Service (providing targeted Early Help)</a:t>
            </a:r>
            <a:endParaRPr lang="en-GB" dirty="0"/>
          </a:p>
        </p:txBody>
      </p:sp>
      <p:sp>
        <p:nvSpPr>
          <p:cNvPr id="3" name="Content Placeholder 2"/>
          <p:cNvSpPr>
            <a:spLocks noGrp="1"/>
          </p:cNvSpPr>
          <p:nvPr>
            <p:ph idx="1"/>
          </p:nvPr>
        </p:nvSpPr>
        <p:spPr>
          <a:xfrm>
            <a:off x="457200" y="1828800"/>
            <a:ext cx="8229600" cy="4048472"/>
          </a:xfrm>
        </p:spPr>
        <p:txBody>
          <a:bodyPr/>
          <a:lstStyle/>
          <a:p>
            <a:r>
              <a:rPr lang="en-GB" dirty="0" smtClean="0"/>
              <a:t>In Solihull in 2016, 275 pupils were receiving target support from the Engage Service, 124 at threshold 2 and 151 at threshold 3.	</a:t>
            </a:r>
          </a:p>
          <a:p>
            <a:pPr marL="0" indent="0">
              <a:buNone/>
            </a:pPr>
            <a:r>
              <a:rPr lang="en-GB" sz="2800" i="1" dirty="0" smtClean="0">
                <a:solidFill>
                  <a:schemeClr val="accent2">
                    <a:lumMod val="60000"/>
                    <a:lumOff val="40000"/>
                  </a:schemeClr>
                </a:solidFill>
              </a:rPr>
              <a:t>Unity 61(2), 106(3)</a:t>
            </a:r>
            <a:r>
              <a:rPr lang="en-GB" sz="2800" i="1" dirty="0">
                <a:solidFill>
                  <a:schemeClr val="accent2">
                    <a:lumMod val="60000"/>
                    <a:lumOff val="40000"/>
                  </a:schemeClr>
                </a:solidFill>
              </a:rPr>
              <a:t> </a:t>
            </a:r>
            <a:r>
              <a:rPr lang="en-GB" sz="2800" i="1" dirty="0" smtClean="0">
                <a:solidFill>
                  <a:schemeClr val="accent2">
                    <a:lumMod val="60000"/>
                    <a:lumOff val="40000"/>
                  </a:schemeClr>
                </a:solidFill>
              </a:rPr>
              <a:t>	    Mosaic 25(2), 17(3)</a:t>
            </a:r>
          </a:p>
          <a:p>
            <a:pPr marL="0" indent="0">
              <a:buNone/>
            </a:pPr>
            <a:r>
              <a:rPr lang="en-GB" sz="2800" i="1" dirty="0" smtClean="0">
                <a:solidFill>
                  <a:schemeClr val="accent2">
                    <a:lumMod val="60000"/>
                    <a:lumOff val="40000"/>
                  </a:schemeClr>
                </a:solidFill>
              </a:rPr>
              <a:t>Evolve 19(2), 15(3)	    Rural 4(2), 3(3)</a:t>
            </a:r>
          </a:p>
          <a:p>
            <a:pPr marL="0" indent="0">
              <a:buNone/>
            </a:pPr>
            <a:r>
              <a:rPr lang="en-GB" sz="2800" i="1" dirty="0" smtClean="0">
                <a:solidFill>
                  <a:schemeClr val="accent2">
                    <a:lumMod val="60000"/>
                    <a:lumOff val="40000"/>
                  </a:schemeClr>
                </a:solidFill>
              </a:rPr>
              <a:t>Synergy 15(2) 26(3)	    Post 16  Nil</a:t>
            </a:r>
          </a:p>
          <a:p>
            <a:pPr marL="0" indent="0">
              <a:buNone/>
            </a:pPr>
            <a:r>
              <a:rPr lang="en-GB" sz="2800" i="1" dirty="0" smtClean="0">
                <a:solidFill>
                  <a:schemeClr val="accent2">
                    <a:lumMod val="60000"/>
                    <a:lumOff val="40000"/>
                  </a:schemeClr>
                </a:solidFill>
              </a:rPr>
              <a:t>Independent Schools 0(2) 1(3)</a:t>
            </a:r>
          </a:p>
        </p:txBody>
      </p:sp>
    </p:spTree>
    <p:extLst>
      <p:ext uri="{BB962C8B-B14F-4D97-AF65-F5344CB8AC3E}">
        <p14:creationId xmlns:p14="http://schemas.microsoft.com/office/powerpoint/2010/main" val="3723327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Impact of Engage Work/range of support</a:t>
            </a:r>
            <a:endParaRPr lang="en-GB" dirty="0"/>
          </a:p>
        </p:txBody>
      </p:sp>
      <p:sp>
        <p:nvSpPr>
          <p:cNvPr id="3" name="Content Placeholder 2"/>
          <p:cNvSpPr>
            <a:spLocks noGrp="1"/>
          </p:cNvSpPr>
          <p:nvPr>
            <p:ph idx="1"/>
          </p:nvPr>
        </p:nvSpPr>
        <p:spPr>
          <a:xfrm>
            <a:off x="457200" y="1628800"/>
            <a:ext cx="8229600" cy="4320480"/>
          </a:xfrm>
        </p:spPr>
        <p:txBody>
          <a:bodyPr/>
          <a:lstStyle/>
          <a:p>
            <a:r>
              <a:rPr lang="en-GB" dirty="0" smtClean="0">
                <a:solidFill>
                  <a:schemeClr val="accent2">
                    <a:lumMod val="60000"/>
                    <a:lumOff val="40000"/>
                  </a:schemeClr>
                </a:solidFill>
              </a:rPr>
              <a:t>24 providers positive comments</a:t>
            </a:r>
          </a:p>
          <a:p>
            <a:r>
              <a:rPr lang="en-GB" dirty="0" smtClean="0">
                <a:solidFill>
                  <a:schemeClr val="accent2">
                    <a:lumMod val="60000"/>
                    <a:lumOff val="40000"/>
                  </a:schemeClr>
                </a:solidFill>
              </a:rPr>
              <a:t>28 providers no comment – Post 16 and independent targeted for information sharing session</a:t>
            </a:r>
          </a:p>
          <a:p>
            <a:r>
              <a:rPr lang="en-GB" dirty="0" smtClean="0">
                <a:solidFill>
                  <a:schemeClr val="accent2">
                    <a:lumMod val="60000"/>
                    <a:lumOff val="40000"/>
                  </a:schemeClr>
                </a:solidFill>
              </a:rPr>
              <a:t>14 providers </a:t>
            </a:r>
            <a:r>
              <a:rPr lang="en-GB" dirty="0">
                <a:solidFill>
                  <a:schemeClr val="accent2">
                    <a:lumMod val="60000"/>
                    <a:lumOff val="40000"/>
                  </a:schemeClr>
                </a:solidFill>
              </a:rPr>
              <a:t>n</a:t>
            </a:r>
            <a:r>
              <a:rPr lang="en-GB" dirty="0" smtClean="0">
                <a:solidFill>
                  <a:schemeClr val="accent2">
                    <a:lumMod val="60000"/>
                    <a:lumOff val="40000"/>
                  </a:schemeClr>
                </a:solidFill>
              </a:rPr>
              <a:t>o engagement with service</a:t>
            </a:r>
          </a:p>
          <a:p>
            <a:r>
              <a:rPr lang="en-GB" dirty="0" smtClean="0">
                <a:solidFill>
                  <a:schemeClr val="accent2">
                    <a:lumMod val="60000"/>
                    <a:lumOff val="40000"/>
                  </a:schemeClr>
                </a:solidFill>
              </a:rPr>
              <a:t>5 providers yet to provide information</a:t>
            </a:r>
          </a:p>
          <a:p>
            <a:r>
              <a:rPr lang="en-GB" dirty="0" smtClean="0">
                <a:solidFill>
                  <a:schemeClr val="accent2">
                    <a:lumMod val="60000"/>
                    <a:lumOff val="40000"/>
                  </a:schemeClr>
                </a:solidFill>
              </a:rPr>
              <a:t>10 providers say work yet to impact</a:t>
            </a:r>
          </a:p>
          <a:p>
            <a:r>
              <a:rPr lang="en-GB" dirty="0" smtClean="0">
                <a:solidFill>
                  <a:schemeClr val="accent2">
                    <a:lumMod val="60000"/>
                    <a:lumOff val="40000"/>
                  </a:schemeClr>
                </a:solidFill>
              </a:rPr>
              <a:t>6 providers less positive</a:t>
            </a:r>
            <a:endParaRPr lang="en-GB" dirty="0">
              <a:solidFill>
                <a:schemeClr val="accent2">
                  <a:lumMod val="60000"/>
                  <a:lumOff val="40000"/>
                </a:schemeClr>
              </a:solidFill>
            </a:endParaRPr>
          </a:p>
        </p:txBody>
      </p:sp>
    </p:spTree>
    <p:extLst>
      <p:ext uri="{BB962C8B-B14F-4D97-AF65-F5344CB8AC3E}">
        <p14:creationId xmlns:p14="http://schemas.microsoft.com/office/powerpoint/2010/main" val="25100371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Designated Safeguarding Lead Toolkit</a:t>
            </a:r>
            <a:endParaRPr lang="en-GB" dirty="0"/>
          </a:p>
        </p:txBody>
      </p:sp>
      <p:sp>
        <p:nvSpPr>
          <p:cNvPr id="3" name="Content Placeholder 2"/>
          <p:cNvSpPr>
            <a:spLocks noGrp="1"/>
          </p:cNvSpPr>
          <p:nvPr>
            <p:ph idx="1"/>
          </p:nvPr>
        </p:nvSpPr>
        <p:spPr>
          <a:xfrm>
            <a:off x="457200" y="1556792"/>
            <a:ext cx="8229600" cy="4464496"/>
          </a:xfrm>
        </p:spPr>
        <p:txBody>
          <a:bodyPr/>
          <a:lstStyle/>
          <a:p>
            <a:r>
              <a:rPr lang="en-GB" dirty="0" smtClean="0"/>
              <a:t>Safeguarding website:</a:t>
            </a:r>
          </a:p>
          <a:p>
            <a:pPr marL="0" indent="0">
              <a:buNone/>
            </a:pPr>
            <a:r>
              <a:rPr lang="en-GB" i="1" dirty="0" smtClean="0">
                <a:hlinkClick r:id="rId3"/>
              </a:rPr>
              <a:t>www.solgrid.org.uk/safeguarding/</a:t>
            </a:r>
            <a:endParaRPr lang="en-GB" i="1" dirty="0" smtClean="0"/>
          </a:p>
          <a:p>
            <a:r>
              <a:rPr lang="en-GB" dirty="0" smtClean="0">
                <a:solidFill>
                  <a:schemeClr val="tx1"/>
                </a:solidFill>
              </a:rPr>
              <a:t>Model policy guidance (safeguarding, child protection, supervision, attendance, safer recruitment, managing allegations etc.)</a:t>
            </a:r>
          </a:p>
          <a:p>
            <a:r>
              <a:rPr lang="en-GB" dirty="0" smtClean="0">
                <a:solidFill>
                  <a:schemeClr val="tx1"/>
                </a:solidFill>
              </a:rPr>
              <a:t>Designated Safeguarding Lead Handbook</a:t>
            </a:r>
          </a:p>
          <a:p>
            <a:r>
              <a:rPr lang="en-GB" dirty="0" smtClean="0">
                <a:solidFill>
                  <a:schemeClr val="tx1"/>
                </a:solidFill>
              </a:rPr>
              <a:t>LSCB thresholds document</a:t>
            </a:r>
          </a:p>
          <a:p>
            <a:r>
              <a:rPr lang="en-GB" dirty="0" smtClean="0">
                <a:solidFill>
                  <a:schemeClr val="tx1"/>
                </a:solidFill>
              </a:rPr>
              <a:t>LSCB procedures</a:t>
            </a:r>
          </a:p>
          <a:p>
            <a:pPr marL="0" indent="0">
              <a:buNone/>
            </a:pPr>
            <a:endParaRPr lang="en-GB" dirty="0">
              <a:solidFill>
                <a:schemeClr val="tx1"/>
              </a:solidFill>
            </a:endParaRPr>
          </a:p>
        </p:txBody>
      </p:sp>
    </p:spTree>
    <p:extLst>
      <p:ext uri="{BB962C8B-B14F-4D97-AF65-F5344CB8AC3E}">
        <p14:creationId xmlns:p14="http://schemas.microsoft.com/office/powerpoint/2010/main" val="11051330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a:t>
            </a:r>
            <a:endParaRPr lang="en-GB" dirty="0"/>
          </a:p>
        </p:txBody>
      </p:sp>
      <p:sp>
        <p:nvSpPr>
          <p:cNvPr id="3" name="Content Placeholder 2"/>
          <p:cNvSpPr>
            <a:spLocks noGrp="1"/>
          </p:cNvSpPr>
          <p:nvPr>
            <p:ph idx="1"/>
          </p:nvPr>
        </p:nvSpPr>
        <p:spPr>
          <a:xfrm>
            <a:off x="457200" y="1268760"/>
            <a:ext cx="8229600" cy="4608512"/>
          </a:xfrm>
        </p:spPr>
        <p:txBody>
          <a:bodyPr/>
          <a:lstStyle/>
          <a:p>
            <a:r>
              <a:rPr lang="en-GB" dirty="0" smtClean="0"/>
              <a:t>Do you now have an increased understanding of local and national safeguarding issues and KCSIE 2016?</a:t>
            </a:r>
          </a:p>
          <a:p>
            <a:r>
              <a:rPr lang="en-GB" dirty="0" smtClean="0"/>
              <a:t>Do you feel confident to provide an annual update (at least) to all staff at your education provision?</a:t>
            </a:r>
          </a:p>
          <a:p>
            <a:r>
              <a:rPr lang="en-GB" dirty="0" smtClean="0"/>
              <a:t>Do you feel equipped to use key safeguarding tools (namely DVRIM and CSE screening tools)?</a:t>
            </a:r>
          </a:p>
        </p:txBody>
      </p:sp>
    </p:spTree>
    <p:extLst>
      <p:ext uri="{BB962C8B-B14F-4D97-AF65-F5344CB8AC3E}">
        <p14:creationId xmlns:p14="http://schemas.microsoft.com/office/powerpoint/2010/main" val="177806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3960"/>
          </a:xfrm>
        </p:spPr>
        <p:txBody>
          <a:bodyPr/>
          <a:lstStyle/>
          <a:p>
            <a:r>
              <a:rPr lang="en-GB" dirty="0" smtClean="0"/>
              <a:t>Solihull LSCB Thresholds</a:t>
            </a:r>
            <a:endParaRPr lang="en-GB" dirty="0"/>
          </a:p>
        </p:txBody>
      </p:sp>
      <p:sp>
        <p:nvSpPr>
          <p:cNvPr id="3" name="Content Placeholder 2"/>
          <p:cNvSpPr>
            <a:spLocks noGrp="1"/>
          </p:cNvSpPr>
          <p:nvPr>
            <p:ph idx="1"/>
          </p:nvPr>
        </p:nvSpPr>
        <p:spPr>
          <a:xfrm>
            <a:off x="467544" y="1052736"/>
            <a:ext cx="8219256" cy="5616624"/>
          </a:xfrm>
        </p:spPr>
        <p:txBody>
          <a:bodyPr/>
          <a:lstStyle/>
          <a:p>
            <a:pPr marL="0" indent="0">
              <a:buNone/>
            </a:pPr>
            <a:r>
              <a:rPr lang="en-GB" b="1" dirty="0" smtClean="0"/>
              <a:t>Threshold 1:    </a:t>
            </a:r>
            <a:r>
              <a:rPr lang="en-GB" dirty="0" smtClean="0"/>
              <a:t>No additional needs as needs met within universal services	</a:t>
            </a:r>
          </a:p>
          <a:p>
            <a:pPr marL="0" indent="0">
              <a:buNone/>
            </a:pPr>
            <a:r>
              <a:rPr lang="en-GB" b="1" dirty="0" smtClean="0"/>
              <a:t>Threshold 2:</a:t>
            </a:r>
            <a:r>
              <a:rPr lang="en-GB" dirty="0" smtClean="0"/>
              <a:t>	Additional needs met by a single </a:t>
            </a:r>
            <a:r>
              <a:rPr lang="en-GB" dirty="0"/>
              <a:t>a</a:t>
            </a:r>
            <a:r>
              <a:rPr lang="en-GB" dirty="0" smtClean="0"/>
              <a:t>gency response</a:t>
            </a:r>
          </a:p>
          <a:p>
            <a:pPr marL="0" indent="0">
              <a:buNone/>
            </a:pPr>
            <a:r>
              <a:rPr lang="en-GB" b="1" dirty="0" smtClean="0"/>
              <a:t>Threshold 3:</a:t>
            </a:r>
            <a:r>
              <a:rPr lang="en-GB" dirty="0" smtClean="0"/>
              <a:t>	Complex Needs met through         co-ordinated multi-agency plan</a:t>
            </a:r>
          </a:p>
          <a:p>
            <a:pPr marL="0" indent="0">
              <a:buNone/>
            </a:pPr>
            <a:r>
              <a:rPr lang="en-GB" b="1" dirty="0" smtClean="0"/>
              <a:t>Threshold 4:</a:t>
            </a:r>
            <a:r>
              <a:rPr lang="en-GB" dirty="0" smtClean="0"/>
              <a:t>	Statutory intervention or specialist intervention</a:t>
            </a:r>
          </a:p>
          <a:p>
            <a:pPr marL="0" indent="0">
              <a:buNone/>
            </a:pPr>
            <a:r>
              <a:rPr lang="en-GB" sz="1600" dirty="0" smtClean="0">
                <a:solidFill>
                  <a:schemeClr val="tx1"/>
                </a:solidFill>
              </a:rPr>
              <a:t>http</a:t>
            </a:r>
            <a:r>
              <a:rPr lang="en-GB" sz="1600" dirty="0">
                <a:solidFill>
                  <a:schemeClr val="tx1"/>
                </a:solidFill>
              </a:rPr>
              <a:t>://</a:t>
            </a:r>
            <a:r>
              <a:rPr lang="en-GB" sz="1600" dirty="0" smtClean="0">
                <a:solidFill>
                  <a:schemeClr val="tx1"/>
                </a:solidFill>
              </a:rPr>
              <a:t>www.solihulllscb.co.uk/media/upload/fck/file/Solihull%20LSCB%20Thresholds%20guidance%20September%202016.pdf</a:t>
            </a:r>
          </a:p>
        </p:txBody>
      </p:sp>
    </p:spTree>
    <p:extLst>
      <p:ext uri="{BB962C8B-B14F-4D97-AF65-F5344CB8AC3E}">
        <p14:creationId xmlns:p14="http://schemas.microsoft.com/office/powerpoint/2010/main" val="3806147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p:cNvGraphicFramePr>
            <a:graphicFrameLocks/>
          </p:cNvGraphicFramePr>
          <p:nvPr>
            <p:extLst>
              <p:ext uri="{D42A27DB-BD31-4B8C-83A1-F6EECF244321}">
                <p14:modId xmlns:p14="http://schemas.microsoft.com/office/powerpoint/2010/main" val="1930767662"/>
              </p:ext>
            </p:extLst>
          </p:nvPr>
        </p:nvGraphicFramePr>
        <p:xfrm>
          <a:off x="539552" y="929333"/>
          <a:ext cx="7921254" cy="4392612"/>
        </p:xfrm>
        <a:graphic>
          <a:graphicData uri="http://schemas.openxmlformats.org/drawingml/2006/table">
            <a:tbl>
              <a:tblPr firstRow="1" firstCol="1" bandRow="1"/>
              <a:tblGrid>
                <a:gridCol w="3924722"/>
                <a:gridCol w="3996532"/>
              </a:tblGrid>
              <a:tr h="889643">
                <a:tc>
                  <a:txBody>
                    <a:bodyPr/>
                    <a:lstStyle/>
                    <a:p>
                      <a:pPr algn="ctr">
                        <a:spcAft>
                          <a:spcPts val="0"/>
                        </a:spcAft>
                      </a:pPr>
                      <a:endParaRPr lang="en-GB" sz="1200" dirty="0">
                        <a:effectLst/>
                        <a:latin typeface="Arial"/>
                        <a:ea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GB" sz="1200" dirty="0">
                        <a:effectLst/>
                        <a:latin typeface="Arial"/>
                        <a:ea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2969">
                <a:tc>
                  <a:txBody>
                    <a:bodyPr/>
                    <a:lstStyle/>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Receive</a:t>
                      </a:r>
                      <a:endParaRPr lang="en-GB" sz="2400" dirty="0">
                        <a:effectLst/>
                        <a:latin typeface="Arial" panose="020B0604020202020204" pitchFamily="34" charset="0"/>
                        <a:ea typeface="Times New Roman"/>
                        <a:cs typeface="Arial" panose="020B0604020202020204" pitchFamily="34" charset="0"/>
                      </a:endParaRP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Reassure</a:t>
                      </a:r>
                      <a:endParaRPr lang="en-GB" sz="2400" dirty="0">
                        <a:effectLst/>
                        <a:latin typeface="Arial" panose="020B0604020202020204" pitchFamily="34" charset="0"/>
                        <a:ea typeface="Times New Roman"/>
                        <a:cs typeface="Arial" panose="020B0604020202020204" pitchFamily="34" charset="0"/>
                      </a:endParaRP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Respond</a:t>
                      </a:r>
                      <a:endParaRPr lang="en-GB" sz="2400" dirty="0">
                        <a:effectLst/>
                        <a:latin typeface="Arial" panose="020B0604020202020204" pitchFamily="34" charset="0"/>
                        <a:ea typeface="Times New Roman"/>
                        <a:cs typeface="Arial" panose="020B0604020202020204" pitchFamily="34" charset="0"/>
                      </a:endParaRP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Report</a:t>
                      </a:r>
                      <a:endParaRPr lang="en-GB" sz="2400" dirty="0">
                        <a:effectLst/>
                        <a:latin typeface="Arial" panose="020B0604020202020204" pitchFamily="34" charset="0"/>
                        <a:ea typeface="Times New Roman"/>
                        <a:cs typeface="Arial" panose="020B0604020202020204" pitchFamily="34" charset="0"/>
                      </a:endParaRP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Record</a:t>
                      </a: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Remember</a:t>
                      </a:r>
                    </a:p>
                    <a:p>
                      <a:pPr marL="342900" lvl="0" indent="-342900">
                        <a:spcAft>
                          <a:spcPts val="0"/>
                        </a:spcAft>
                        <a:buFont typeface="Symbol"/>
                        <a:buChar char=""/>
                      </a:pPr>
                      <a:r>
                        <a:rPr lang="en-GB" sz="2400" dirty="0" smtClean="0">
                          <a:effectLst/>
                          <a:latin typeface="Arial" panose="020B0604020202020204" pitchFamily="34" charset="0"/>
                          <a:ea typeface="Times New Roman"/>
                          <a:cs typeface="Arial" panose="020B0604020202020204" pitchFamily="34" charset="0"/>
                        </a:rPr>
                        <a:t>Review</a:t>
                      </a:r>
                      <a:endParaRPr lang="en-GB" sz="2400" dirty="0">
                        <a:effectLst/>
                        <a:latin typeface="Arial" panose="020B0604020202020204" pitchFamily="34" charset="0"/>
                        <a:ea typeface="Times New Roman"/>
                        <a:cs typeface="Arial" panose="020B0604020202020204" pitchFamily="34" charset="0"/>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pPr>
                      <a:r>
                        <a:rPr lang="en-GB" sz="2400" dirty="0">
                          <a:effectLst/>
                          <a:latin typeface="Arial"/>
                          <a:ea typeface="Times New Roman"/>
                        </a:rPr>
                        <a:t>Ignore </a:t>
                      </a:r>
                      <a:endParaRPr lang="en-GB" sz="2400" dirty="0">
                        <a:effectLst/>
                        <a:latin typeface="Times New Roman"/>
                        <a:ea typeface="Times New Roman"/>
                      </a:endParaRPr>
                    </a:p>
                    <a:p>
                      <a:pPr marL="342900" lvl="0" indent="-342900">
                        <a:spcAft>
                          <a:spcPts val="0"/>
                        </a:spcAft>
                        <a:buFont typeface="Symbol"/>
                        <a:buChar char=""/>
                      </a:pPr>
                      <a:r>
                        <a:rPr lang="en-GB" sz="2400" dirty="0">
                          <a:effectLst/>
                          <a:latin typeface="Arial"/>
                          <a:ea typeface="Times New Roman"/>
                        </a:rPr>
                        <a:t>Dismiss</a:t>
                      </a:r>
                      <a:endParaRPr lang="en-GB" sz="2400" dirty="0">
                        <a:effectLst/>
                        <a:latin typeface="Times New Roman"/>
                        <a:ea typeface="Times New Roman"/>
                      </a:endParaRPr>
                    </a:p>
                    <a:p>
                      <a:pPr marL="342900" lvl="0" indent="-342900">
                        <a:spcAft>
                          <a:spcPts val="0"/>
                        </a:spcAft>
                        <a:buFont typeface="Symbol"/>
                        <a:buChar char=""/>
                      </a:pPr>
                      <a:r>
                        <a:rPr lang="en-GB" sz="2400" dirty="0" smtClean="0">
                          <a:effectLst/>
                          <a:latin typeface="Arial"/>
                          <a:ea typeface="Times New Roman"/>
                        </a:rPr>
                        <a:t>Investigate</a:t>
                      </a:r>
                    </a:p>
                    <a:p>
                      <a:pPr marL="342900" lvl="0" indent="-342900">
                        <a:spcAft>
                          <a:spcPts val="0"/>
                        </a:spcAft>
                        <a:buFont typeface="Symbol"/>
                        <a:buChar char=""/>
                      </a:pPr>
                      <a:r>
                        <a:rPr lang="en-GB" sz="2400" dirty="0" smtClean="0">
                          <a:effectLst/>
                          <a:latin typeface="Arial"/>
                          <a:ea typeface="Times New Roman"/>
                        </a:rPr>
                        <a:t>Ask leading questions</a:t>
                      </a:r>
                      <a:endParaRPr lang="en-GB" sz="2400" dirty="0">
                        <a:effectLst/>
                        <a:latin typeface="Times New Roman"/>
                        <a:ea typeface="Times New Roman"/>
                      </a:endParaRPr>
                    </a:p>
                    <a:p>
                      <a:pPr marL="342900" lvl="0" indent="-342900">
                        <a:spcAft>
                          <a:spcPts val="0"/>
                        </a:spcAft>
                        <a:buFont typeface="Symbol"/>
                        <a:buChar char=""/>
                      </a:pPr>
                      <a:r>
                        <a:rPr lang="en-GB" sz="2400" dirty="0">
                          <a:effectLst/>
                          <a:latin typeface="Arial"/>
                          <a:ea typeface="Times New Roman"/>
                        </a:rPr>
                        <a:t>Examine a child</a:t>
                      </a:r>
                      <a:endParaRPr lang="en-GB" sz="2400" dirty="0">
                        <a:effectLst/>
                        <a:latin typeface="Times New Roman"/>
                        <a:ea typeface="Times New Roman"/>
                      </a:endParaRPr>
                    </a:p>
                    <a:p>
                      <a:pPr marL="342900" lvl="0" indent="-342900">
                        <a:spcAft>
                          <a:spcPts val="0"/>
                        </a:spcAft>
                        <a:buFont typeface="Symbol"/>
                        <a:buChar char=""/>
                      </a:pPr>
                      <a:r>
                        <a:rPr lang="en-GB" sz="2400" dirty="0">
                          <a:effectLst/>
                          <a:latin typeface="Arial"/>
                          <a:ea typeface="Times New Roman"/>
                        </a:rPr>
                        <a:t>Take photographs of injuries</a:t>
                      </a:r>
                      <a:endParaRPr lang="en-GB" sz="2400" dirty="0">
                        <a:effectLst/>
                        <a:latin typeface="Times New Roman"/>
                        <a:ea typeface="Times New Roman"/>
                      </a:endParaRPr>
                    </a:p>
                    <a:p>
                      <a:pPr marL="342900" lvl="0" indent="-342900">
                        <a:spcAft>
                          <a:spcPts val="0"/>
                        </a:spcAft>
                        <a:buFont typeface="Symbol"/>
                        <a:buChar char=""/>
                      </a:pPr>
                      <a:r>
                        <a:rPr lang="en-GB" sz="2400" dirty="0">
                          <a:effectLst/>
                          <a:latin typeface="Arial"/>
                          <a:ea typeface="Times New Roman"/>
                        </a:rPr>
                        <a:t>Attempt to </a:t>
                      </a:r>
                      <a:r>
                        <a:rPr lang="en-GB" sz="2400" dirty="0" smtClean="0">
                          <a:effectLst/>
                          <a:latin typeface="Arial"/>
                          <a:ea typeface="Times New Roman"/>
                        </a:rPr>
                        <a:t>resolve in isolation</a:t>
                      </a:r>
                      <a:endParaRPr lang="en-GB" sz="2400" dirty="0">
                        <a:effectLst/>
                        <a:latin typeface="Times New Roman"/>
                        <a:ea typeface="Times New Roman"/>
                      </a:endParaRPr>
                    </a:p>
                    <a:p>
                      <a:pPr marL="457200">
                        <a:spcAft>
                          <a:spcPts val="0"/>
                        </a:spcAft>
                      </a:pPr>
                      <a:r>
                        <a:rPr lang="en-GB" sz="1200" dirty="0">
                          <a:effectLst/>
                          <a:latin typeface="Arial"/>
                          <a:ea typeface="Times New Roman"/>
                        </a:rPr>
                        <a:t> </a:t>
                      </a:r>
                      <a:endParaRPr lang="en-GB" sz="1200" dirty="0">
                        <a:effectLst/>
                        <a:latin typeface="Times New Roman"/>
                        <a:ea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 name="Picture 4" descr="MC90043253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5663" y="908720"/>
            <a:ext cx="782637" cy="540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MC90043958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14890" y="764704"/>
            <a:ext cx="1030287" cy="684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5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92696"/>
            <a:ext cx="8229600" cy="5472608"/>
          </a:xfrm>
        </p:spPr>
        <p:txBody>
          <a:bodyPr/>
          <a:lstStyle/>
          <a:p>
            <a:r>
              <a:rPr lang="en-GB" sz="3000" dirty="0" smtClean="0"/>
              <a:t>We do not take photographs of injuries</a:t>
            </a:r>
          </a:p>
          <a:p>
            <a:r>
              <a:rPr lang="en-GB" sz="3000" dirty="0" smtClean="0"/>
              <a:t>We do not investigate</a:t>
            </a:r>
          </a:p>
          <a:p>
            <a:r>
              <a:rPr lang="en-GB" sz="3000" dirty="0" smtClean="0"/>
              <a:t>We do not </a:t>
            </a:r>
            <a:r>
              <a:rPr lang="en-GB" sz="3000" dirty="0" smtClean="0"/>
              <a:t>ask/te</a:t>
            </a:r>
            <a:r>
              <a:rPr lang="en-GB" sz="3000" dirty="0" smtClean="0"/>
              <a:t>ll</a:t>
            </a:r>
            <a:r>
              <a:rPr lang="en-GB" sz="3000" dirty="0" smtClean="0"/>
              <a:t> </a:t>
            </a:r>
            <a:r>
              <a:rPr lang="en-GB" sz="3000" dirty="0" smtClean="0"/>
              <a:t>pupils to remove clothing</a:t>
            </a:r>
          </a:p>
          <a:p>
            <a:r>
              <a:rPr lang="en-GB" sz="3000" dirty="0" smtClean="0"/>
              <a:t>We do not strip search</a:t>
            </a:r>
          </a:p>
          <a:p>
            <a:r>
              <a:rPr lang="en-GB" sz="3000" dirty="0" smtClean="0"/>
              <a:t>Regardless of child’s personal circumstance, if we have a safeguarding concern about a child we follow our school child protection procedures</a:t>
            </a:r>
          </a:p>
          <a:p>
            <a:r>
              <a:rPr lang="en-GB" sz="3000" dirty="0" smtClean="0"/>
              <a:t>We do not force a child to do something that they do not want to do</a:t>
            </a:r>
          </a:p>
          <a:p>
            <a:pPr marL="0" indent="0">
              <a:buNone/>
            </a:pPr>
            <a:endParaRPr lang="en-GB" dirty="0"/>
          </a:p>
        </p:txBody>
      </p:sp>
    </p:spTree>
    <p:extLst>
      <p:ext uri="{BB962C8B-B14F-4D97-AF65-F5344CB8AC3E}">
        <p14:creationId xmlns:p14="http://schemas.microsoft.com/office/powerpoint/2010/main" val="1091583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From the multi-agency safeguarding hub (MASH)</a:t>
            </a:r>
          </a:p>
          <a:p>
            <a:r>
              <a:rPr lang="en-GB" dirty="0" smtClean="0"/>
              <a:t>Engage helpdesk</a:t>
            </a:r>
          </a:p>
          <a:p>
            <a:r>
              <a:rPr lang="en-GB" dirty="0" smtClean="0"/>
              <a:t>From the legal team if it is a legal matter</a:t>
            </a:r>
          </a:p>
          <a:p>
            <a:r>
              <a:rPr lang="en-GB" dirty="0" smtClean="0"/>
              <a:t>From your SEIS school adviser/SEIS office</a:t>
            </a:r>
            <a:endParaRPr lang="en-GB" dirty="0"/>
          </a:p>
        </p:txBody>
      </p:sp>
      <p:sp>
        <p:nvSpPr>
          <p:cNvPr id="4" name="Content Placeholder 2"/>
          <p:cNvSpPr>
            <a:spLocks noGrp="1"/>
          </p:cNvSpPr>
          <p:nvPr>
            <p:ph type="title"/>
          </p:nvPr>
        </p:nvSpPr>
        <p:spPr>
          <a:xfrm>
            <a:off x="457200" y="188640"/>
            <a:ext cx="8229600" cy="1152128"/>
          </a:xfrm>
        </p:spPr>
        <p:txBody>
          <a:bodyPr/>
          <a:lstStyle/>
          <a:p>
            <a:endParaRPr lang="en-GB" dirty="0" smtClean="0"/>
          </a:p>
          <a:p>
            <a:r>
              <a:rPr lang="en-GB" dirty="0" smtClean="0"/>
              <a:t>If you are unsure about what to do seek advice … </a:t>
            </a:r>
            <a:br>
              <a:rPr lang="en-GB" dirty="0" smtClean="0"/>
            </a:br>
            <a:endParaRPr lang="en-GB" dirty="0" smtClean="0"/>
          </a:p>
        </p:txBody>
      </p:sp>
    </p:spTree>
    <p:extLst>
      <p:ext uri="{BB962C8B-B14F-4D97-AF65-F5344CB8AC3E}">
        <p14:creationId xmlns:p14="http://schemas.microsoft.com/office/powerpoint/2010/main" val="1229301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DSL Recording</a:t>
            </a:r>
            <a:endParaRPr lang="en-GB" dirty="0"/>
          </a:p>
        </p:txBody>
      </p:sp>
      <p:sp>
        <p:nvSpPr>
          <p:cNvPr id="3" name="Content Placeholder 2"/>
          <p:cNvSpPr>
            <a:spLocks noGrp="1"/>
          </p:cNvSpPr>
          <p:nvPr>
            <p:ph idx="1"/>
          </p:nvPr>
        </p:nvSpPr>
        <p:spPr>
          <a:xfrm>
            <a:off x="323528" y="1196752"/>
            <a:ext cx="8568952" cy="4896544"/>
          </a:xfrm>
        </p:spPr>
        <p:txBody>
          <a:bodyPr/>
          <a:lstStyle/>
          <a:p>
            <a:r>
              <a:rPr lang="en-GB" sz="2800" dirty="0" smtClean="0"/>
              <a:t>Consider quality, detail, completeness, recording decisions.</a:t>
            </a:r>
          </a:p>
          <a:p>
            <a:r>
              <a:rPr lang="en-GB" sz="2800" dirty="0" smtClean="0"/>
              <a:t>Could I pick up the record/file and read it cover to cover, and completely understand the issues, current position, next steps and any outstanding actions?</a:t>
            </a:r>
          </a:p>
          <a:p>
            <a:r>
              <a:rPr lang="en-GB" sz="2800" dirty="0" smtClean="0"/>
              <a:t>Would you be confident reading them out and being questioned on them in court?</a:t>
            </a:r>
          </a:p>
          <a:p>
            <a:r>
              <a:rPr lang="en-GB" sz="2800" dirty="0" smtClean="0"/>
              <a:t>If the worst happened, what would a serious case review say about your records and your actions? </a:t>
            </a:r>
            <a:endParaRPr lang="en-GB" sz="2800" dirty="0"/>
          </a:p>
        </p:txBody>
      </p:sp>
    </p:spTree>
    <p:extLst>
      <p:ext uri="{BB962C8B-B14F-4D97-AF65-F5344CB8AC3E}">
        <p14:creationId xmlns:p14="http://schemas.microsoft.com/office/powerpoint/2010/main" val="2815083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Increased emphasis on peer on peer abuse</a:t>
            </a:r>
            <a:endParaRPr lang="en-GB" dirty="0"/>
          </a:p>
        </p:txBody>
      </p:sp>
      <p:sp>
        <p:nvSpPr>
          <p:cNvPr id="3" name="Content Placeholder 2"/>
          <p:cNvSpPr>
            <a:spLocks noGrp="1"/>
          </p:cNvSpPr>
          <p:nvPr>
            <p:ph idx="1"/>
          </p:nvPr>
        </p:nvSpPr>
        <p:spPr/>
        <p:txBody>
          <a:bodyPr/>
          <a:lstStyle/>
          <a:p>
            <a:pPr marL="0" indent="0">
              <a:buNone/>
            </a:pPr>
            <a:r>
              <a:rPr lang="en-GB" dirty="0" smtClean="0"/>
              <a:t>All staff should be aware that safeguarding issues can manifest themselves via peer on peer abuse, including:</a:t>
            </a:r>
          </a:p>
          <a:p>
            <a:r>
              <a:rPr lang="en-GB" dirty="0" smtClean="0"/>
              <a:t>Bullying (and cyber bullying)</a:t>
            </a:r>
          </a:p>
          <a:p>
            <a:r>
              <a:rPr lang="en-GB" dirty="0" smtClean="0"/>
              <a:t>Gender based violence/sexual assaults</a:t>
            </a:r>
          </a:p>
          <a:p>
            <a:r>
              <a:rPr lang="en-GB" dirty="0" smtClean="0"/>
              <a:t>Sexting</a:t>
            </a:r>
          </a:p>
        </p:txBody>
      </p:sp>
    </p:spTree>
    <p:extLst>
      <p:ext uri="{BB962C8B-B14F-4D97-AF65-F5344CB8AC3E}">
        <p14:creationId xmlns:p14="http://schemas.microsoft.com/office/powerpoint/2010/main" val="3427875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Council Powerpoint 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Council Powerpoint Template2</Template>
  <TotalTime>1020</TotalTime>
  <Words>3903</Words>
  <Application>Microsoft Office PowerPoint</Application>
  <PresentationFormat>On-screen Show (4:3)</PresentationFormat>
  <Paragraphs>411</Paragraphs>
  <Slides>38</Slides>
  <Notes>37</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Council Powerpoint Template2</vt:lpstr>
      <vt:lpstr>EDUCATION DESIGNATED SAFEGUARDING LEAD ANNUAL CONFERENCE</vt:lpstr>
      <vt:lpstr>Education Designated Safeguarding Lead Conference</vt:lpstr>
      <vt:lpstr>Updates to Keeping Children Safe in Education in 2016</vt:lpstr>
      <vt:lpstr>Solihull LSCB Thresholds</vt:lpstr>
      <vt:lpstr>PowerPoint Presentation</vt:lpstr>
      <vt:lpstr>PowerPoint Presentation</vt:lpstr>
      <vt:lpstr> If you are unsure about what to do seek advice …  </vt:lpstr>
      <vt:lpstr>DSL Recording</vt:lpstr>
      <vt:lpstr>Increased emphasis on peer on peer abuse</vt:lpstr>
      <vt:lpstr>PowerPoint Presentation</vt:lpstr>
      <vt:lpstr>The Role of the DSL in education</vt:lpstr>
      <vt:lpstr>All staff ….</vt:lpstr>
      <vt:lpstr>All staff must be updated on the following: </vt:lpstr>
      <vt:lpstr>Child on Child Abuse/Peer on Peer Abuse</vt:lpstr>
      <vt:lpstr>Child Sexual Exploitation</vt:lpstr>
      <vt:lpstr>Domestic Abuse (in the context of the toxic trio and neglect)</vt:lpstr>
      <vt:lpstr>Neglect</vt:lpstr>
      <vt:lpstr>Availability of the DSL</vt:lpstr>
      <vt:lpstr>Online Safety and Sexting </vt:lpstr>
      <vt:lpstr>Prevent</vt:lpstr>
      <vt:lpstr>Visiting Speaker/Events Protocol</vt:lpstr>
      <vt:lpstr>LSCB Priorities</vt:lpstr>
      <vt:lpstr>Themes from Serious Case Review http://www.solihulllscb.co.uk/publications</vt:lpstr>
      <vt:lpstr>Other Local Priorities</vt:lpstr>
      <vt:lpstr>The Choking Game</vt:lpstr>
      <vt:lpstr>Multi-Agency Safeguarding Hub (MASH) </vt:lpstr>
      <vt:lpstr>PowerPoint Presentation</vt:lpstr>
      <vt:lpstr>Updates: </vt:lpstr>
      <vt:lpstr>Updates cont………</vt:lpstr>
      <vt:lpstr>Areas for development</vt:lpstr>
      <vt:lpstr>Police Engagement</vt:lpstr>
      <vt:lpstr>Feedback continued …</vt:lpstr>
      <vt:lpstr>Feedback Continued …</vt:lpstr>
      <vt:lpstr>Feedback continued ….</vt:lpstr>
      <vt:lpstr>Engage Service (providing targeted Early Help)</vt:lpstr>
      <vt:lpstr>Impact of Engage Work/range of support</vt:lpstr>
      <vt:lpstr>Designated Safeguarding Lead Toolkit</vt:lpstr>
      <vt:lpstr>PLENARY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lpedley</dc:creator>
  <cp:lastModifiedBy>MS Exchange Admin</cp:lastModifiedBy>
  <cp:revision>91</cp:revision>
  <dcterms:created xsi:type="dcterms:W3CDTF">2017-03-03T10:53:16Z</dcterms:created>
  <dcterms:modified xsi:type="dcterms:W3CDTF">2017-03-20T14:44:39Z</dcterms:modified>
</cp:coreProperties>
</file>