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369" r:id="rId2"/>
    <p:sldId id="373" r:id="rId3"/>
    <p:sldId id="366" r:id="rId4"/>
    <p:sldId id="296" r:id="rId5"/>
    <p:sldId id="362" r:id="rId6"/>
    <p:sldId id="363" r:id="rId7"/>
    <p:sldId id="365" r:id="rId8"/>
    <p:sldId id="367" r:id="rId9"/>
    <p:sldId id="370" r:id="rId10"/>
    <p:sldId id="371" r:id="rId11"/>
    <p:sldId id="368" r:id="rId12"/>
    <p:sldId id="372" r:id="rId13"/>
    <p:sldId id="358" r:id="rId14"/>
    <p:sldId id="374" r:id="rId15"/>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5258" autoAdjust="0"/>
  </p:normalViewPr>
  <p:slideViewPr>
    <p:cSldViewPr>
      <p:cViewPr>
        <p:scale>
          <a:sx n="69" d="100"/>
          <a:sy n="69" d="100"/>
        </p:scale>
        <p:origin x="-1416" y="-72"/>
      </p:cViewPr>
      <p:guideLst>
        <p:guide orient="horz" pos="2160"/>
        <p:guide pos="2880"/>
      </p:guideLst>
    </p:cSldViewPr>
  </p:slideViewPr>
  <p:notesTextViewPr>
    <p:cViewPr>
      <p:scale>
        <a:sx n="1" d="1"/>
        <a:sy n="1" d="1"/>
      </p:scale>
      <p:origin x="0" y="0"/>
    </p:cViewPr>
  </p:notesTextViewPr>
  <p:sorterViewPr>
    <p:cViewPr>
      <p:scale>
        <a:sx n="100" d="100"/>
        <a:sy n="100" d="100"/>
      </p:scale>
      <p:origin x="0" y="1836"/>
    </p:cViewPr>
  </p:sorterViewPr>
  <p:notesViewPr>
    <p:cSldViewPr>
      <p:cViewPr varScale="1">
        <p:scale>
          <a:sx n="51" d="100"/>
          <a:sy n="51" d="100"/>
        </p:scale>
        <p:origin x="-2982" y="-108"/>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CFFBDA9D-FBD9-4EAD-BBF2-50AC440B899D}" type="datetimeFigureOut">
              <a:rPr lang="en-GB" smtClean="0"/>
              <a:t>21/09/2016</a:t>
            </a:fld>
            <a:endParaRPr lang="en-GB"/>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82B5A8C-23EA-49EB-A6D9-39AD1F4F8957}" type="slidenum">
              <a:rPr lang="en-GB" smtClean="0"/>
              <a:t>‹#›</a:t>
            </a:fld>
            <a:endParaRPr lang="en-GB"/>
          </a:p>
        </p:txBody>
      </p:sp>
    </p:spTree>
    <p:extLst>
      <p:ext uri="{BB962C8B-B14F-4D97-AF65-F5344CB8AC3E}">
        <p14:creationId xmlns:p14="http://schemas.microsoft.com/office/powerpoint/2010/main" val="2029130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A0BCC184-C031-437F-BC04-06687AF6C4A0}" type="datetimeFigureOut">
              <a:rPr lang="en-GB" smtClean="0"/>
              <a:t>21/09/2016</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97BFBF82-23D1-4191-9BC5-B8FAE2B7978B}" type="slidenum">
              <a:rPr lang="en-GB" smtClean="0"/>
              <a:t>‹#›</a:t>
            </a:fld>
            <a:endParaRPr lang="en-GB"/>
          </a:p>
        </p:txBody>
      </p:sp>
    </p:spTree>
    <p:extLst>
      <p:ext uri="{BB962C8B-B14F-4D97-AF65-F5344CB8AC3E}">
        <p14:creationId xmlns:p14="http://schemas.microsoft.com/office/powerpoint/2010/main" val="2497807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hangingPunct="0"/>
            <a:r>
              <a:rPr lang="en-GB" sz="1200" kern="1200" dirty="0" smtClean="0">
                <a:solidFill>
                  <a:schemeClr val="tx1"/>
                </a:solidFill>
                <a:effectLst/>
                <a:latin typeface="+mn-lt"/>
                <a:ea typeface="+mn-ea"/>
                <a:cs typeface="+mn-cs"/>
              </a:rPr>
              <a:t>The young person may think that their abuser is their friend, or even their boyfriend or girlfriend. But they will put them into dangerous situations, forcing the young person to do things they don’t want to do. This is abuse. The abuser may physically or verbally threaten the young person, or be violent towards them. They will control and manipulate them, and try to isolate them from friends and family.</a:t>
            </a:r>
          </a:p>
          <a:p>
            <a:pPr fontAlgn="base" hangingPunct="0"/>
            <a:r>
              <a:rPr lang="en-GB" sz="1200" kern="1200" dirty="0" smtClean="0">
                <a:solidFill>
                  <a:schemeClr val="tx1"/>
                </a:solidFill>
                <a:effectLst/>
                <a:latin typeface="+mn-lt"/>
                <a:ea typeface="+mn-ea"/>
                <a:cs typeface="+mn-cs"/>
              </a:rPr>
              <a:t>Essentially child sexual exploitation involves children receiving something e.g. drugs, accommodation, gifts in exchange for performing sexual activities. It can occur without physical contact – children can be groomed to post sexual images of themselves on the internet.  These are exploitative relationships where perpetrators have power over victim e.g. age, peer pressure, strength. </a:t>
            </a:r>
          </a:p>
          <a:p>
            <a:pPr fontAlgn="base" hangingPunct="0"/>
            <a:r>
              <a:rPr lang="en-GB" sz="1200" kern="1200" dirty="0" smtClean="0">
                <a:solidFill>
                  <a:schemeClr val="tx1"/>
                </a:solidFill>
                <a:effectLst/>
                <a:latin typeface="+mn-lt"/>
                <a:ea typeface="+mn-ea"/>
                <a:cs typeface="+mn-cs"/>
              </a:rPr>
              <a:t>Broad categories:</a:t>
            </a:r>
          </a:p>
          <a:p>
            <a:pPr fontAlgn="base" hangingPunct="0"/>
            <a:r>
              <a:rPr lang="en-GB" sz="1200" kern="1200" dirty="0" smtClean="0">
                <a:solidFill>
                  <a:schemeClr val="tx1"/>
                </a:solidFill>
                <a:effectLst/>
                <a:latin typeface="+mn-lt"/>
                <a:ea typeface="+mn-ea"/>
                <a:cs typeface="+mn-cs"/>
              </a:rPr>
              <a:t>Inappropriate relationships</a:t>
            </a:r>
          </a:p>
          <a:p>
            <a:pPr fontAlgn="base" hangingPunct="0"/>
            <a:r>
              <a:rPr lang="en-GB" sz="1200" kern="1200" dirty="0" smtClean="0">
                <a:solidFill>
                  <a:schemeClr val="tx1"/>
                </a:solidFill>
                <a:effectLst/>
                <a:latin typeface="+mn-lt"/>
                <a:ea typeface="+mn-ea"/>
                <a:cs typeface="+mn-cs"/>
              </a:rPr>
              <a:t>Boyfriend model of exploitation</a:t>
            </a:r>
          </a:p>
          <a:p>
            <a:pPr fontAlgn="base" hangingPunct="0"/>
            <a:r>
              <a:rPr lang="en-GB" sz="1200" kern="1200" dirty="0" smtClean="0">
                <a:solidFill>
                  <a:schemeClr val="tx1"/>
                </a:solidFill>
                <a:effectLst/>
                <a:latin typeface="+mn-lt"/>
                <a:ea typeface="+mn-ea"/>
                <a:cs typeface="+mn-cs"/>
              </a:rPr>
              <a:t>Organised sexual exploitation/trafficking</a:t>
            </a:r>
          </a:p>
          <a:p>
            <a:pPr fontAlgn="base" hangingPunct="0"/>
            <a:r>
              <a:rPr lang="en-GB" sz="1200" kern="1200" dirty="0" smtClean="0">
                <a:solidFill>
                  <a:schemeClr val="tx1"/>
                </a:solidFill>
                <a:effectLst/>
                <a:latin typeface="+mn-lt"/>
                <a:ea typeface="+mn-ea"/>
                <a:cs typeface="+mn-cs"/>
              </a:rPr>
              <a:t>Peer on peer </a:t>
            </a:r>
          </a:p>
          <a:p>
            <a:pPr fontAlgn="base" hangingPunct="0"/>
            <a:endParaRPr lang="en-GB" sz="1200" kern="1200" dirty="0" smtClean="0">
              <a:solidFill>
                <a:schemeClr val="tx1"/>
              </a:solidFill>
              <a:effectLst/>
              <a:latin typeface="+mn-lt"/>
              <a:ea typeface="+mn-ea"/>
              <a:cs typeface="+mn-cs"/>
            </a:endParaRPr>
          </a:p>
          <a:p>
            <a:pPr fontAlgn="base" hangingPunct="0"/>
            <a:r>
              <a:rPr lang="en-GB" sz="1200" kern="1200" dirty="0" smtClean="0">
                <a:solidFill>
                  <a:schemeClr val="tx1"/>
                </a:solidFill>
                <a:effectLst/>
                <a:latin typeface="+mn-lt"/>
                <a:ea typeface="+mn-ea"/>
                <a:cs typeface="+mn-cs"/>
              </a:rPr>
              <a:t>We also know that CSE is prevalent in gangs.</a:t>
            </a:r>
          </a:p>
          <a:p>
            <a:pPr fontAlgn="base" hangingPunct="0"/>
            <a:endParaRPr lang="en-GB" sz="1200" kern="1200" dirty="0" smtClean="0">
              <a:solidFill>
                <a:schemeClr val="tx1"/>
              </a:solidFill>
              <a:effectLst/>
              <a:latin typeface="+mn-lt"/>
              <a:ea typeface="+mn-ea"/>
              <a:cs typeface="+mn-cs"/>
            </a:endParaRPr>
          </a:p>
          <a:p>
            <a:pPr fontAlgn="base" hangingPunct="0"/>
            <a:r>
              <a:rPr lang="en-GB" sz="1200" kern="1200" dirty="0" smtClean="0">
                <a:solidFill>
                  <a:schemeClr val="tx1"/>
                </a:solidFill>
                <a:effectLst/>
                <a:latin typeface="+mn-lt"/>
                <a:ea typeface="+mn-ea"/>
                <a:cs typeface="+mn-cs"/>
              </a:rPr>
              <a:t>Education have two key roles:</a:t>
            </a:r>
          </a:p>
          <a:p>
            <a:pPr marL="171450" lvl="0" indent="-171450" fontAlgn="base" hangingPunct="0">
              <a:buFont typeface="Arial" panose="020B0604020202020204" pitchFamily="34" charset="0"/>
              <a:buChar char="•"/>
            </a:pPr>
            <a:r>
              <a:rPr lang="en-GB" sz="1200" kern="1200" dirty="0" smtClean="0">
                <a:solidFill>
                  <a:schemeClr val="tx1"/>
                </a:solidFill>
                <a:effectLst/>
                <a:latin typeface="+mn-lt"/>
                <a:ea typeface="+mn-ea"/>
                <a:cs typeface="+mn-cs"/>
              </a:rPr>
              <a:t>Preventing CSE by educating children and young people about healthy, safe relationships,</a:t>
            </a:r>
            <a:r>
              <a:rPr lang="en-GB" sz="1200" kern="1200" baseline="0" dirty="0" smtClean="0">
                <a:solidFill>
                  <a:schemeClr val="tx1"/>
                </a:solidFill>
                <a:effectLst/>
                <a:latin typeface="+mn-lt"/>
                <a:ea typeface="+mn-ea"/>
                <a:cs typeface="+mn-cs"/>
              </a:rPr>
              <a:t> positive </a:t>
            </a:r>
            <a:r>
              <a:rPr lang="en-GB" sz="1200" kern="1200" dirty="0" smtClean="0">
                <a:solidFill>
                  <a:schemeClr val="tx1"/>
                </a:solidFill>
                <a:effectLst/>
                <a:latin typeface="+mn-lt"/>
                <a:ea typeface="+mn-ea"/>
                <a:cs typeface="+mn-cs"/>
              </a:rPr>
              <a:t>sexual health, assessing</a:t>
            </a:r>
            <a:r>
              <a:rPr lang="en-GB" sz="1200" kern="1200" baseline="0" dirty="0" smtClean="0">
                <a:solidFill>
                  <a:schemeClr val="tx1"/>
                </a:solidFill>
                <a:effectLst/>
                <a:latin typeface="+mn-lt"/>
                <a:ea typeface="+mn-ea"/>
                <a:cs typeface="+mn-cs"/>
              </a:rPr>
              <a:t> risk and accessing help and support.</a:t>
            </a:r>
            <a:endParaRPr lang="en-GB" sz="1200" kern="1200" dirty="0" smtClean="0">
              <a:solidFill>
                <a:schemeClr val="tx1"/>
              </a:solidFill>
              <a:effectLst/>
              <a:latin typeface="+mn-lt"/>
              <a:ea typeface="+mn-ea"/>
              <a:cs typeface="+mn-cs"/>
            </a:endParaRPr>
          </a:p>
          <a:p>
            <a:pPr marL="171450" lvl="0" indent="-171450" fontAlgn="base" hangingPunct="0">
              <a:buFont typeface="Arial" panose="020B0604020202020204" pitchFamily="34" charset="0"/>
              <a:buChar char="•"/>
            </a:pPr>
            <a:r>
              <a:rPr lang="en-GB" sz="1200" kern="1200" dirty="0" smtClean="0">
                <a:solidFill>
                  <a:schemeClr val="tx1"/>
                </a:solidFill>
                <a:effectLst/>
                <a:latin typeface="+mn-lt"/>
                <a:ea typeface="+mn-ea"/>
                <a:cs typeface="+mn-cs"/>
              </a:rPr>
              <a:t>Protecting children and young people by looking for and spotting the signs</a:t>
            </a:r>
            <a:r>
              <a:rPr lang="en-GB" sz="1200" kern="1200" baseline="0" dirty="0" smtClean="0">
                <a:solidFill>
                  <a:schemeClr val="tx1"/>
                </a:solidFill>
                <a:effectLst/>
                <a:latin typeface="+mn-lt"/>
                <a:ea typeface="+mn-ea"/>
                <a:cs typeface="+mn-cs"/>
              </a:rPr>
              <a:t> – because they are unlikely to disclose.</a:t>
            </a:r>
          </a:p>
          <a:p>
            <a:pPr marL="0" lvl="0" indent="0" fontAlgn="base" hangingPunct="0">
              <a:buFont typeface="Arial" panose="020B0604020202020204" pitchFamily="34" charset="0"/>
              <a:buNone/>
            </a:pPr>
            <a:endParaRPr lang="en-GB" sz="1200" kern="1200" dirty="0" smtClean="0">
              <a:solidFill>
                <a:schemeClr val="tx1"/>
              </a:solidFill>
              <a:effectLst/>
              <a:latin typeface="+mn-lt"/>
              <a:ea typeface="+mn-ea"/>
              <a:cs typeface="+mn-cs"/>
            </a:endParaRPr>
          </a:p>
          <a:p>
            <a:pPr fontAlgn="base" hangingPunct="0"/>
            <a:r>
              <a:rPr lang="en-GB" sz="1200" kern="1200" dirty="0" smtClean="0">
                <a:solidFill>
                  <a:schemeClr val="tx1"/>
                </a:solidFill>
                <a:effectLst/>
                <a:latin typeface="+mn-lt"/>
                <a:ea typeface="+mn-ea"/>
                <a:cs typeface="+mn-cs"/>
              </a:rPr>
              <a:t>It is important that any concerns that a child or young person may be at risk of or experiencing CSE are brought to the attention of the DSL immediately.</a:t>
            </a:r>
          </a:p>
          <a:p>
            <a:pPr fontAlgn="base" hangingPunct="0"/>
            <a:r>
              <a:rPr lang="en-GB" sz="1200" kern="1200" dirty="0" smtClean="0">
                <a:solidFill>
                  <a:schemeClr val="tx1"/>
                </a:solidFill>
                <a:effectLst/>
                <a:latin typeface="+mn-lt"/>
                <a:ea typeface="+mn-ea"/>
                <a:cs typeface="+mn-cs"/>
              </a:rPr>
              <a:t>The model education child protection policy identifies the local pathway for CSE.  </a:t>
            </a:r>
          </a:p>
          <a:p>
            <a:pPr fontAlgn="base" hangingPunct="0"/>
            <a:r>
              <a:rPr lang="en-GB" sz="1200" kern="1200" dirty="0" smtClean="0">
                <a:solidFill>
                  <a:schemeClr val="tx1"/>
                </a:solidFill>
                <a:effectLst/>
                <a:latin typeface="+mn-lt"/>
                <a:ea typeface="+mn-ea"/>
                <a:cs typeface="+mn-cs"/>
              </a:rPr>
              <a:t>Does the school policy for child protection include CSE?</a:t>
            </a:r>
          </a:p>
          <a:p>
            <a:r>
              <a:rPr lang="en-GB" sz="1200" kern="1200" dirty="0" smtClean="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97BFBF82-23D1-4191-9BC5-B8FAE2B7978B}" type="slidenum">
              <a:rPr lang="en-GB" smtClean="0"/>
              <a:t>4</a:t>
            </a:fld>
            <a:endParaRPr lang="en-GB"/>
          </a:p>
        </p:txBody>
      </p:sp>
    </p:spTree>
    <p:extLst>
      <p:ext uri="{BB962C8B-B14F-4D97-AF65-F5344CB8AC3E}">
        <p14:creationId xmlns:p14="http://schemas.microsoft.com/office/powerpoint/2010/main" val="184255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b="1" dirty="0"/>
              <a:t>Poor attendance at school or sudden changes </a:t>
            </a:r>
            <a:r>
              <a:rPr lang="en-GB" sz="1600" b="1" dirty="0" smtClean="0"/>
              <a:t>in </a:t>
            </a:r>
            <a:r>
              <a:rPr lang="en-GB" sz="1600" b="1" dirty="0"/>
              <a:t>attendance </a:t>
            </a:r>
            <a:r>
              <a:rPr lang="en-GB" sz="1600" b="1" dirty="0" smtClean="0"/>
              <a:t> patterns or levels can </a:t>
            </a:r>
            <a:r>
              <a:rPr lang="en-GB" sz="1600" b="1" dirty="0"/>
              <a:t>be an early indication of child sexual exploitation </a:t>
            </a:r>
            <a:r>
              <a:rPr lang="en-GB" sz="1600" dirty="0"/>
              <a:t>or other problems within the family home. </a:t>
            </a:r>
            <a:endParaRPr lang="en-GB" sz="1600" dirty="0" smtClean="0"/>
          </a:p>
          <a:p>
            <a:endParaRPr lang="en-GB" sz="1600" dirty="0"/>
          </a:p>
          <a:p>
            <a:endParaRPr lang="en-GB" sz="1600" dirty="0" smtClean="0"/>
          </a:p>
          <a:p>
            <a:r>
              <a:rPr lang="en-GB" sz="1600" dirty="0"/>
              <a:t>If all periods of absence are followed up with a conversation with a parent to ascertain the reasons for the absence, problems can be identified and responded to before they escalate. Schools should consider whether using recorded messages to report absences can exacerbate the problem. </a:t>
            </a:r>
          </a:p>
          <a:p>
            <a:endParaRPr lang="en-GB" sz="1600" dirty="0" smtClean="0"/>
          </a:p>
          <a:p>
            <a:endParaRPr lang="en-GB" sz="1600" dirty="0"/>
          </a:p>
          <a:p>
            <a:r>
              <a:rPr lang="en-GB" sz="1600" b="1" dirty="0"/>
              <a:t>Unauthorised absences from school by vulnerable pupils </a:t>
            </a:r>
            <a:r>
              <a:rPr lang="en-GB" sz="1600" dirty="0"/>
              <a:t>should initiate a face-to-face meeting with a member of staff, preferably a safeguarding lead. </a:t>
            </a:r>
          </a:p>
        </p:txBody>
      </p:sp>
      <p:sp>
        <p:nvSpPr>
          <p:cNvPr id="4" name="Slide Number Placeholder 3"/>
          <p:cNvSpPr>
            <a:spLocks noGrp="1"/>
          </p:cNvSpPr>
          <p:nvPr>
            <p:ph type="sldNum" sz="quarter" idx="10"/>
          </p:nvPr>
        </p:nvSpPr>
        <p:spPr/>
        <p:txBody>
          <a:bodyPr/>
          <a:lstStyle/>
          <a:p>
            <a:fld id="{97BFBF82-23D1-4191-9BC5-B8FAE2B7978B}" type="slidenum">
              <a:rPr lang="en-GB" smtClean="0"/>
              <a:t>5</a:t>
            </a:fld>
            <a:endParaRPr lang="en-GB"/>
          </a:p>
        </p:txBody>
      </p:sp>
    </p:spTree>
    <p:extLst>
      <p:ext uri="{BB962C8B-B14F-4D97-AF65-F5344CB8AC3E}">
        <p14:creationId xmlns:p14="http://schemas.microsoft.com/office/powerpoint/2010/main" val="1256328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a:t>All children and young people are at risk of online sexual exploitation and </a:t>
            </a:r>
            <a:r>
              <a:rPr lang="en-GB" sz="1600" b="1" dirty="0"/>
              <a:t>schools should ensure that their e-safety procedures are robust </a:t>
            </a:r>
            <a:r>
              <a:rPr lang="en-GB" sz="1600" dirty="0"/>
              <a:t>and that pupils are taught about online risks, how to recognise unsafe online contact and be confident to report any concerns about themselves or peers to staff in school. </a:t>
            </a:r>
          </a:p>
        </p:txBody>
      </p:sp>
      <p:sp>
        <p:nvSpPr>
          <p:cNvPr id="4" name="Slide Number Placeholder 3"/>
          <p:cNvSpPr>
            <a:spLocks noGrp="1"/>
          </p:cNvSpPr>
          <p:nvPr>
            <p:ph type="sldNum" sz="quarter" idx="10"/>
          </p:nvPr>
        </p:nvSpPr>
        <p:spPr/>
        <p:txBody>
          <a:bodyPr/>
          <a:lstStyle/>
          <a:p>
            <a:fld id="{97BFBF82-23D1-4191-9BC5-B8FAE2B7978B}" type="slidenum">
              <a:rPr lang="en-GB" smtClean="0"/>
              <a:t>6</a:t>
            </a:fld>
            <a:endParaRPr lang="en-GB"/>
          </a:p>
        </p:txBody>
      </p:sp>
    </p:spTree>
    <p:extLst>
      <p:ext uri="{BB962C8B-B14F-4D97-AF65-F5344CB8AC3E}">
        <p14:creationId xmlns:p14="http://schemas.microsoft.com/office/powerpoint/2010/main" val="1368994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7BFBF82-23D1-4191-9BC5-B8FAE2B7978B}" type="slidenum">
              <a:rPr lang="en-GB" smtClean="0"/>
              <a:t>7</a:t>
            </a:fld>
            <a:endParaRPr lang="en-GB"/>
          </a:p>
        </p:txBody>
      </p:sp>
    </p:spTree>
    <p:extLst>
      <p:ext uri="{BB962C8B-B14F-4D97-AF65-F5344CB8AC3E}">
        <p14:creationId xmlns:p14="http://schemas.microsoft.com/office/powerpoint/2010/main" val="188093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issue</a:t>
            </a:r>
            <a:r>
              <a:rPr lang="en-GB" baseline="0" dirty="0" smtClean="0"/>
              <a:t> of consent and children believing that they have consented (or been complicit) is a recurring theme in serious case reviews relating to CSE.</a:t>
            </a:r>
          </a:p>
          <a:p>
            <a:r>
              <a:rPr lang="en-GB" baseline="0" dirty="0" smtClean="0"/>
              <a:t>We need to teach children about consent in an age-appropriate way. </a:t>
            </a:r>
          </a:p>
          <a:p>
            <a:r>
              <a:rPr lang="en-GB" baseline="0" dirty="0" smtClean="0"/>
              <a:t>The consent is everything clip could be used to support young </a:t>
            </a:r>
            <a:r>
              <a:rPr lang="en-GB" baseline="0" smtClean="0"/>
              <a:t>people’s learning </a:t>
            </a:r>
            <a:r>
              <a:rPr lang="en-GB" baseline="0" dirty="0" smtClean="0"/>
              <a:t>about consent (staff need to view fully and check for appropriateness before use).</a:t>
            </a:r>
          </a:p>
          <a:p>
            <a:r>
              <a:rPr lang="en-GB" b="1" baseline="0" dirty="0" smtClean="0"/>
              <a:t>You cannot consent to your own abuse.</a:t>
            </a:r>
            <a:endParaRPr lang="en-GB" b="1" dirty="0"/>
          </a:p>
        </p:txBody>
      </p:sp>
      <p:sp>
        <p:nvSpPr>
          <p:cNvPr id="4" name="Slide Number Placeholder 3"/>
          <p:cNvSpPr>
            <a:spLocks noGrp="1"/>
          </p:cNvSpPr>
          <p:nvPr>
            <p:ph type="sldNum" sz="quarter" idx="10"/>
          </p:nvPr>
        </p:nvSpPr>
        <p:spPr/>
        <p:txBody>
          <a:bodyPr/>
          <a:lstStyle/>
          <a:p>
            <a:fld id="{97BFBF82-23D1-4191-9BC5-B8FAE2B7978B}" type="slidenum">
              <a:rPr lang="en-GB" smtClean="0"/>
              <a:t>13</a:t>
            </a:fld>
            <a:endParaRPr lang="en-GB"/>
          </a:p>
        </p:txBody>
      </p:sp>
    </p:spTree>
    <p:extLst>
      <p:ext uri="{BB962C8B-B14F-4D97-AF65-F5344CB8AC3E}">
        <p14:creationId xmlns:p14="http://schemas.microsoft.com/office/powerpoint/2010/main" val="1756780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BFBF82-23D1-4191-9BC5-B8FAE2B7978B}" type="slidenum">
              <a:rPr lang="en-GB" smtClean="0"/>
              <a:t>14</a:t>
            </a:fld>
            <a:endParaRPr lang="en-GB"/>
          </a:p>
        </p:txBody>
      </p:sp>
    </p:spTree>
    <p:extLst>
      <p:ext uri="{BB962C8B-B14F-4D97-AF65-F5344CB8AC3E}">
        <p14:creationId xmlns:p14="http://schemas.microsoft.com/office/powerpoint/2010/main" val="3118488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2873112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746480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935377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322959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818830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752040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420338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169425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55795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3805814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06F74F7F-CA7A-478C-BFB6-E593F18C7FD1}" type="slidenum">
              <a:rPr lang="en-GB" smtClean="0">
                <a:solidFill>
                  <a:srgbClr val="000000"/>
                </a:solidFill>
              </a:rPr>
              <a:pPr/>
              <a:t>‹#›</a:t>
            </a:fld>
            <a:endParaRPr lang="en-GB">
              <a:solidFill>
                <a:srgbClr val="000000"/>
              </a:solidFill>
            </a:endParaRPr>
          </a:p>
        </p:txBody>
      </p:sp>
    </p:spTree>
    <p:extLst>
      <p:ext uri="{BB962C8B-B14F-4D97-AF65-F5344CB8AC3E}">
        <p14:creationId xmlns:p14="http://schemas.microsoft.com/office/powerpoint/2010/main" val="416999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8288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6B47C2DA-06D5-4D26-B4C3-89B16F573824}" type="datetimeFigureOut">
              <a:rPr lang="en-GB" smtClean="0">
                <a:solidFill>
                  <a:srgbClr val="000000"/>
                </a:solidFill>
              </a:rPr>
              <a:pPr/>
              <a:t>21/09/2016</a:t>
            </a:fld>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6F74F7F-CA7A-478C-BFB6-E593F18C7FD1}" type="slidenum">
              <a:rPr lang="en-GB" smtClean="0">
                <a:solidFill>
                  <a:srgbClr val="000000"/>
                </a:solidFill>
              </a:rPr>
              <a:pPr/>
              <a:t>‹#›</a:t>
            </a:fld>
            <a:endParaRPr lang="en-GB">
              <a:solidFill>
                <a:srgbClr val="000000"/>
              </a:solidFill>
            </a:endParaRPr>
          </a:p>
        </p:txBody>
      </p:sp>
      <p:pic>
        <p:nvPicPr>
          <p:cNvPr id="1031" name="Picture 9" descr="Powerpoint bands.tif"/>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1573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rgbClr val="0000FF"/>
          </a:solidFill>
          <a:latin typeface="+mj-lt"/>
          <a:ea typeface="ＭＳ Ｐゴシック" pitchFamily="-65" charset="-128"/>
          <a:cs typeface="ＭＳ Ｐゴシック" pitchFamily="-65" charset="-128"/>
        </a:defRPr>
      </a:lvl1pPr>
      <a:lvl2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2pPr>
      <a:lvl3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3pPr>
      <a:lvl4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4pPr>
      <a:lvl5pPr algn="ctr" rtl="0" eaLnBrk="1" fontAlgn="base" hangingPunct="1">
        <a:spcBef>
          <a:spcPct val="0"/>
        </a:spcBef>
        <a:spcAft>
          <a:spcPct val="0"/>
        </a:spcAft>
        <a:defRPr sz="4400">
          <a:solidFill>
            <a:srgbClr val="0000FF"/>
          </a:solidFill>
          <a:latin typeface="Arial" pitchFamily="-65" charset="0"/>
          <a:ea typeface="ＭＳ Ｐゴシック" pitchFamily="-65" charset="-128"/>
          <a:cs typeface="ＭＳ Ｐゴシック" pitchFamily="-65" charset="-128"/>
        </a:defRPr>
      </a:lvl5pPr>
      <a:lvl6pPr marL="457200" algn="ctr" rtl="0" eaLnBrk="1" fontAlgn="base" hangingPunct="1">
        <a:spcBef>
          <a:spcPct val="0"/>
        </a:spcBef>
        <a:spcAft>
          <a:spcPct val="0"/>
        </a:spcAft>
        <a:defRPr sz="4400">
          <a:solidFill>
            <a:schemeClr val="tx2"/>
          </a:solidFill>
          <a:latin typeface="Arial" pitchFamily="-65" charset="0"/>
        </a:defRPr>
      </a:lvl6pPr>
      <a:lvl7pPr marL="914400" algn="ctr" rtl="0" eaLnBrk="1" fontAlgn="base" hangingPunct="1">
        <a:spcBef>
          <a:spcPct val="0"/>
        </a:spcBef>
        <a:spcAft>
          <a:spcPct val="0"/>
        </a:spcAft>
        <a:defRPr sz="4400">
          <a:solidFill>
            <a:schemeClr val="tx2"/>
          </a:solidFill>
          <a:latin typeface="Arial" pitchFamily="-65" charset="0"/>
        </a:defRPr>
      </a:lvl7pPr>
      <a:lvl8pPr marL="1371600" algn="ctr" rtl="0" eaLnBrk="1" fontAlgn="base" hangingPunct="1">
        <a:spcBef>
          <a:spcPct val="0"/>
        </a:spcBef>
        <a:spcAft>
          <a:spcPct val="0"/>
        </a:spcAft>
        <a:defRPr sz="4400">
          <a:solidFill>
            <a:schemeClr val="tx2"/>
          </a:solidFill>
          <a:latin typeface="Arial" pitchFamily="-65" charset="0"/>
        </a:defRPr>
      </a:lvl8pPr>
      <a:lvl9pPr marL="1828800" algn="ctr" rtl="0" eaLnBrk="1" fontAlgn="base" hangingPunct="1">
        <a:spcBef>
          <a:spcPct val="0"/>
        </a:spcBef>
        <a:spcAft>
          <a:spcPct val="0"/>
        </a:spcAft>
        <a:defRPr sz="4400">
          <a:solidFill>
            <a:schemeClr val="tx2"/>
          </a:solidFill>
          <a:latin typeface="Arial" pitchFamily="-65" charset="0"/>
        </a:defRPr>
      </a:lvl9pPr>
    </p:titleStyle>
    <p:bodyStyle>
      <a:lvl1pPr marL="342900" indent="-342900" algn="l" rtl="0" eaLnBrk="1" fontAlgn="base" hangingPunct="1">
        <a:spcBef>
          <a:spcPct val="20000"/>
        </a:spcBef>
        <a:spcAft>
          <a:spcPct val="0"/>
        </a:spcAft>
        <a:buClr>
          <a:srgbClr val="FF3300"/>
        </a:buClr>
        <a:buChar char="•"/>
        <a:defRPr sz="3200">
          <a:solidFill>
            <a:srgbClr val="0000FF"/>
          </a:solidFill>
          <a:latin typeface="+mn-lt"/>
          <a:ea typeface="ＭＳ Ｐゴシック" pitchFamily="-65" charset="-128"/>
          <a:cs typeface="ＭＳ Ｐゴシック" pitchFamily="-65" charset="-128"/>
        </a:defRPr>
      </a:lvl1pPr>
      <a:lvl2pPr marL="742950" indent="-285750" algn="l" rtl="0" eaLnBrk="1" fontAlgn="base" hangingPunct="1">
        <a:spcBef>
          <a:spcPct val="20000"/>
        </a:spcBef>
        <a:spcAft>
          <a:spcPct val="0"/>
        </a:spcAft>
        <a:buClr>
          <a:srgbClr val="FF3300"/>
        </a:buClr>
        <a:buChar char="–"/>
        <a:defRPr sz="2800">
          <a:solidFill>
            <a:srgbClr val="0000FF"/>
          </a:solidFill>
          <a:latin typeface="+mn-lt"/>
          <a:ea typeface="ＭＳ Ｐゴシック" pitchFamily="-65" charset="-128"/>
        </a:defRPr>
      </a:lvl2pPr>
      <a:lvl3pPr marL="1143000" indent="-228600" algn="l" rtl="0" eaLnBrk="1" fontAlgn="base" hangingPunct="1">
        <a:spcBef>
          <a:spcPct val="20000"/>
        </a:spcBef>
        <a:spcAft>
          <a:spcPct val="0"/>
        </a:spcAft>
        <a:buClr>
          <a:srgbClr val="FF3300"/>
        </a:buClr>
        <a:buChar char="•"/>
        <a:defRPr sz="2400">
          <a:solidFill>
            <a:srgbClr val="0000FF"/>
          </a:solidFill>
          <a:latin typeface="+mn-lt"/>
          <a:ea typeface="ＭＳ Ｐゴシック" pitchFamily="-65" charset="-128"/>
        </a:defRPr>
      </a:lvl3pPr>
      <a:lvl4pPr marL="16002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4pPr>
      <a:lvl5pPr marL="2057400" indent="-228600" algn="l" rtl="0" eaLnBrk="1" fontAlgn="base" hangingPunct="1">
        <a:spcBef>
          <a:spcPct val="20000"/>
        </a:spcBef>
        <a:spcAft>
          <a:spcPct val="0"/>
        </a:spcAft>
        <a:buClr>
          <a:srgbClr val="FF3300"/>
        </a:buClr>
        <a:buChar char="»"/>
        <a:defRPr sz="2000">
          <a:solidFill>
            <a:srgbClr val="0000FF"/>
          </a:solidFill>
          <a:latin typeface="+mn-lt"/>
          <a:ea typeface="ＭＳ Ｐゴシック" pitchFamily="-65"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thamesvalley.police.uk/crime-prevention/keeping-safe/consent-is-everything.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beds.ac.uk/ic/film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barnardosrealloverocks.org.uk/what-is-cse-young-person/"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se@solihull.gcsx.gov.u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Child Sexual Exploitation Workshop</a:t>
            </a:r>
            <a:endParaRPr lang="en-GB" dirty="0"/>
          </a:p>
        </p:txBody>
      </p:sp>
      <p:sp>
        <p:nvSpPr>
          <p:cNvPr id="3" name="Subtitle 2"/>
          <p:cNvSpPr>
            <a:spLocks noGrp="1"/>
          </p:cNvSpPr>
          <p:nvPr>
            <p:ph type="subTitle" idx="1"/>
          </p:nvPr>
        </p:nvSpPr>
        <p:spPr>
          <a:xfrm>
            <a:off x="899592" y="3886200"/>
            <a:ext cx="7272808" cy="1752600"/>
          </a:xfrm>
        </p:spPr>
        <p:txBody>
          <a:bodyPr/>
          <a:lstStyle/>
          <a:p>
            <a:pPr algn="l"/>
            <a:r>
              <a:rPr lang="en-GB" sz="2400" dirty="0" smtClean="0"/>
              <a:t>Bev Petch -</a:t>
            </a:r>
            <a:r>
              <a:rPr lang="en-GB" sz="2400" dirty="0"/>
              <a:t> </a:t>
            </a:r>
            <a:r>
              <a:rPr lang="en-GB" sz="2400" dirty="0" smtClean="0"/>
              <a:t>Senior Education Improvement Adviser</a:t>
            </a:r>
          </a:p>
          <a:p>
            <a:pPr algn="l"/>
            <a:r>
              <a:rPr lang="en-GB" sz="2400" dirty="0" smtClean="0"/>
              <a:t>Hannah Lemming – Team Leader, Direct Work</a:t>
            </a:r>
          </a:p>
          <a:p>
            <a:endParaRPr lang="en-GB" dirty="0"/>
          </a:p>
        </p:txBody>
      </p:sp>
    </p:spTree>
    <p:extLst>
      <p:ext uri="{BB962C8B-B14F-4D97-AF65-F5344CB8AC3E}">
        <p14:creationId xmlns:p14="http://schemas.microsoft.com/office/powerpoint/2010/main" val="2641866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908721"/>
            <a:ext cx="7992888" cy="7078861"/>
          </a:xfrm>
          <a:prstGeom prst="rect">
            <a:avLst/>
          </a:prstGeom>
        </p:spPr>
        <p:txBody>
          <a:bodyPr wrap="square">
            <a:spAutoFit/>
          </a:bodyPr>
          <a:lstStyle/>
          <a:p>
            <a:pPr lvl="0"/>
            <a:r>
              <a:rPr lang="en-US" sz="2600" b="1" dirty="0">
                <a:solidFill>
                  <a:srgbClr val="FF33CC"/>
                </a:solidFill>
              </a:rPr>
              <a:t>Category 1 (at risk of harm):</a:t>
            </a:r>
            <a:r>
              <a:rPr lang="en-US" sz="2600" dirty="0">
                <a:solidFill>
                  <a:srgbClr val="FF33CC"/>
                </a:solidFill>
              </a:rPr>
              <a:t> </a:t>
            </a:r>
            <a:r>
              <a:rPr lang="en-US" sz="2600" dirty="0"/>
              <a:t>a child who is at risk of being groomed for sexual exploitation.</a:t>
            </a:r>
            <a:endParaRPr lang="en-GB" sz="2600" dirty="0"/>
          </a:p>
          <a:p>
            <a:pPr marL="137160" indent="0">
              <a:buNone/>
            </a:pPr>
            <a:endParaRPr lang="en-GB" sz="2600" dirty="0"/>
          </a:p>
          <a:p>
            <a:pPr lvl="0"/>
            <a:r>
              <a:rPr lang="en-US" sz="2600" b="1" dirty="0">
                <a:solidFill>
                  <a:srgbClr val="FF33CC"/>
                </a:solidFill>
              </a:rPr>
              <a:t>Category 2 (significant risk of harm):</a:t>
            </a:r>
            <a:r>
              <a:rPr lang="en-US" sz="2600" dirty="0">
                <a:solidFill>
                  <a:srgbClr val="FF33CC"/>
                </a:solidFill>
              </a:rPr>
              <a:t> </a:t>
            </a:r>
            <a:r>
              <a:rPr lang="en-US" sz="2600" dirty="0"/>
              <a:t>a child who is targeted for abuse through the exchange of sex for affection, drugs, accommodation and goods etc.  The likelihood of coercion and control is significant.</a:t>
            </a:r>
            <a:endParaRPr lang="en-GB" sz="2600" dirty="0"/>
          </a:p>
          <a:p>
            <a:pPr marL="137160" indent="0">
              <a:buNone/>
            </a:pPr>
            <a:endParaRPr lang="en-GB" sz="2600" dirty="0"/>
          </a:p>
          <a:p>
            <a:pPr lvl="0"/>
            <a:r>
              <a:rPr lang="en-US" sz="2600" b="1" dirty="0">
                <a:solidFill>
                  <a:srgbClr val="FF33CC"/>
                </a:solidFill>
              </a:rPr>
              <a:t>Category 3 (serious risk of harm):</a:t>
            </a:r>
            <a:r>
              <a:rPr lang="en-US" sz="2600" dirty="0">
                <a:solidFill>
                  <a:srgbClr val="FF33CC"/>
                </a:solidFill>
              </a:rPr>
              <a:t> </a:t>
            </a:r>
            <a:r>
              <a:rPr lang="en-US" sz="2600" dirty="0"/>
              <a:t>a child who is entrenched in sexual exploitation, but often does not </a:t>
            </a:r>
            <a:r>
              <a:rPr lang="en-US" sz="2600" dirty="0" err="1"/>
              <a:t>recognise</a:t>
            </a:r>
            <a:r>
              <a:rPr lang="en-US" sz="2600" dirty="0"/>
              <a:t> or </a:t>
            </a:r>
            <a:r>
              <a:rPr lang="en-US" sz="2600" dirty="0" smtClean="0"/>
              <a:t>self-denies </a:t>
            </a:r>
            <a:r>
              <a:rPr lang="en-US" sz="2600" dirty="0"/>
              <a:t>the nature of their abuse and where coercion/control is implicit</a:t>
            </a:r>
            <a:r>
              <a:rPr lang="en-US" sz="2600" dirty="0" smtClean="0"/>
              <a:t>.</a:t>
            </a:r>
          </a:p>
          <a:p>
            <a:pPr lvl="0"/>
            <a:endParaRPr lang="en-US" sz="2600" dirty="0"/>
          </a:p>
          <a:p>
            <a:pPr lvl="0"/>
            <a:endParaRPr lang="en-US" sz="2600" dirty="0" smtClean="0"/>
          </a:p>
          <a:p>
            <a:pPr lvl="0"/>
            <a:endParaRPr lang="en-US" dirty="0"/>
          </a:p>
          <a:p>
            <a:pPr lvl="0"/>
            <a:endParaRPr lang="en-US" dirty="0" smtClean="0"/>
          </a:p>
          <a:p>
            <a:pPr lvl="0"/>
            <a:endParaRPr lang="en-US" dirty="0"/>
          </a:p>
          <a:p>
            <a:pPr lvl="0"/>
            <a:endParaRPr lang="en-US" dirty="0" smtClean="0"/>
          </a:p>
          <a:p>
            <a:pPr lvl="0"/>
            <a:endParaRPr lang="en-GB" dirty="0"/>
          </a:p>
        </p:txBody>
      </p:sp>
    </p:spTree>
    <p:extLst>
      <p:ext uri="{BB962C8B-B14F-4D97-AF65-F5344CB8AC3E}">
        <p14:creationId xmlns:p14="http://schemas.microsoft.com/office/powerpoint/2010/main" val="1848429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63272" cy="1143000"/>
          </a:xfrm>
        </p:spPr>
        <p:txBody>
          <a:bodyPr/>
          <a:lstStyle/>
          <a:p>
            <a:pPr algn="l"/>
            <a:r>
              <a:rPr lang="en-GB" dirty="0" smtClean="0"/>
              <a:t>What to do if </a:t>
            </a:r>
            <a:r>
              <a:rPr lang="en-GB" smtClean="0"/>
              <a:t>you have a concern 		(</a:t>
            </a:r>
            <a:r>
              <a:rPr lang="en-GB" dirty="0" smtClean="0"/>
              <a:t>see flowcharts)</a:t>
            </a:r>
            <a:endParaRPr lang="en-GB" dirty="0"/>
          </a:p>
        </p:txBody>
      </p:sp>
      <p:sp>
        <p:nvSpPr>
          <p:cNvPr id="3" name="Content Placeholder 2"/>
          <p:cNvSpPr>
            <a:spLocks noGrp="1"/>
          </p:cNvSpPr>
          <p:nvPr>
            <p:ph idx="1"/>
          </p:nvPr>
        </p:nvSpPr>
        <p:spPr/>
        <p:txBody>
          <a:bodyPr/>
          <a:lstStyle/>
          <a:p>
            <a:r>
              <a:rPr lang="en-GB" dirty="0" smtClean="0"/>
              <a:t>Immediate risk? (police and MASH)</a:t>
            </a:r>
          </a:p>
          <a:p>
            <a:r>
              <a:rPr lang="en-GB" dirty="0" smtClean="0"/>
              <a:t>Risk of significant harm? (MASH)</a:t>
            </a:r>
          </a:p>
          <a:p>
            <a:r>
              <a:rPr lang="en-GB" dirty="0" smtClean="0"/>
              <a:t>Screening tool indicators and vulnerabilities?</a:t>
            </a:r>
            <a:endParaRPr lang="en-GB" dirty="0"/>
          </a:p>
        </p:txBody>
      </p:sp>
    </p:spTree>
    <p:extLst>
      <p:ext uri="{BB962C8B-B14F-4D97-AF65-F5344CB8AC3E}">
        <p14:creationId xmlns:p14="http://schemas.microsoft.com/office/powerpoint/2010/main" val="2092470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Hot news!</a:t>
            </a:r>
            <a:endParaRPr lang="en-GB" dirty="0"/>
          </a:p>
        </p:txBody>
      </p:sp>
      <p:sp>
        <p:nvSpPr>
          <p:cNvPr id="5" name="Content Placeholder 4"/>
          <p:cNvSpPr>
            <a:spLocks noGrp="1"/>
          </p:cNvSpPr>
          <p:nvPr>
            <p:ph idx="1"/>
          </p:nvPr>
        </p:nvSpPr>
        <p:spPr>
          <a:xfrm>
            <a:off x="251520" y="1268760"/>
            <a:ext cx="8496944" cy="4536504"/>
          </a:xfrm>
        </p:spPr>
        <p:txBody>
          <a:bodyPr/>
          <a:lstStyle/>
          <a:p>
            <a:r>
              <a:rPr lang="en-GB" sz="3000" dirty="0" smtClean="0"/>
              <a:t>Draft Solihull CSE screening tool for primary aged children (we are first to do this).</a:t>
            </a:r>
          </a:p>
          <a:p>
            <a:r>
              <a:rPr lang="en-GB" sz="3000" dirty="0" smtClean="0"/>
              <a:t>Indicator categories: parents &amp; family, health, behaviour &amp; presentation, connections &amp; associations.</a:t>
            </a:r>
          </a:p>
          <a:p>
            <a:r>
              <a:rPr lang="en-GB" sz="3000" dirty="0" smtClean="0"/>
              <a:t>Only 2 levels of risk / vulnerability by virtue of age. Otherwise no risk (i.e. universal and typical of age range).</a:t>
            </a:r>
          </a:p>
          <a:p>
            <a:r>
              <a:rPr lang="en-GB" sz="3000" dirty="0" smtClean="0"/>
              <a:t>Trial in Solihull in summer term. Launch of final version autumn 2016.</a:t>
            </a:r>
          </a:p>
          <a:p>
            <a:endParaRPr lang="en-GB" sz="3000" dirty="0" smtClean="0"/>
          </a:p>
          <a:p>
            <a:endParaRPr lang="en-GB" sz="3000" dirty="0"/>
          </a:p>
        </p:txBody>
      </p:sp>
      <p:pic>
        <p:nvPicPr>
          <p:cNvPr id="1026" name="Picture 2" descr="C:\Users\bpetch\AppData\Local\Microsoft\Windows\Temporary Internet Files\Content.IE5\1JX57DFZ\hot_button[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188640"/>
            <a:ext cx="1296144" cy="1296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64215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4800"/>
            <a:ext cx="8229600" cy="963960"/>
          </a:xfrm>
        </p:spPr>
        <p:txBody>
          <a:bodyPr/>
          <a:lstStyle/>
          <a:p>
            <a:r>
              <a:rPr lang="en-GB" dirty="0" smtClean="0"/>
              <a:t>Teaching about consent</a:t>
            </a:r>
            <a:endParaRPr lang="en-GB" dirty="0"/>
          </a:p>
        </p:txBody>
      </p:sp>
      <p:sp>
        <p:nvSpPr>
          <p:cNvPr id="6" name="Content Placeholder 5"/>
          <p:cNvSpPr>
            <a:spLocks noGrp="1"/>
          </p:cNvSpPr>
          <p:nvPr>
            <p:ph idx="1"/>
          </p:nvPr>
        </p:nvSpPr>
        <p:spPr>
          <a:xfrm>
            <a:off x="456406" y="1268760"/>
            <a:ext cx="8229600" cy="3886200"/>
          </a:xfrm>
        </p:spPr>
        <p:txBody>
          <a:bodyPr/>
          <a:lstStyle/>
          <a:p>
            <a:pPr marL="0" indent="0">
              <a:buNone/>
            </a:pPr>
            <a:r>
              <a:rPr lang="en-GB" b="1" u="sng" dirty="0" smtClean="0">
                <a:solidFill>
                  <a:srgbClr val="FF0000"/>
                </a:solidFill>
              </a:rPr>
              <a:t>You cannot consent to your own abuse.</a:t>
            </a:r>
            <a:endParaRPr lang="en-GB" b="1" u="sng" dirty="0" smtClean="0">
              <a:solidFill>
                <a:srgbClr val="FF0000"/>
              </a:solidFill>
              <a:hlinkClick r:id="rId3"/>
            </a:endParaRPr>
          </a:p>
          <a:p>
            <a:pPr marL="0" indent="0" algn="ctr">
              <a:buNone/>
            </a:pPr>
            <a:r>
              <a:rPr lang="en-GB" sz="2400" dirty="0" smtClean="0">
                <a:hlinkClick r:id="rId3"/>
              </a:rPr>
              <a:t>http</a:t>
            </a:r>
            <a:r>
              <a:rPr lang="en-GB" sz="2400" dirty="0">
                <a:hlinkClick r:id="rId3"/>
              </a:rPr>
              <a:t>://</a:t>
            </a:r>
            <a:r>
              <a:rPr lang="en-GB" sz="2400" dirty="0" smtClean="0">
                <a:hlinkClick r:id="rId3"/>
              </a:rPr>
              <a:t>www.thamesvalley.police.uk/crime-prevention/keeping-safe/consent-is-everything.htm</a:t>
            </a:r>
            <a:r>
              <a:rPr lang="en-GB" sz="2400" dirty="0" smtClean="0"/>
              <a:t> (UK)</a:t>
            </a:r>
          </a:p>
          <a:p>
            <a:pPr marL="0" indent="0" algn="ctr">
              <a:buNone/>
            </a:pPr>
            <a:endParaRPr lang="en-GB" sz="2400" dirty="0"/>
          </a:p>
          <a:p>
            <a:pPr marL="0" indent="0" algn="ctr">
              <a:buNone/>
            </a:pPr>
            <a:endParaRPr lang="en-GB" sz="2400" dirty="0" smtClean="0"/>
          </a:p>
          <a:p>
            <a:endParaRPr lang="en-GB" dirty="0" smtClean="0"/>
          </a:p>
          <a:p>
            <a:pPr marL="0" indent="0" algn="ctr">
              <a:buNone/>
            </a:pPr>
            <a:r>
              <a:rPr lang="en-GB" dirty="0" smtClean="0"/>
              <a:t>The Sexual Offences Act 2003 definition:</a:t>
            </a:r>
          </a:p>
          <a:p>
            <a:pPr marL="0" indent="0" algn="ctr">
              <a:buNone/>
            </a:pPr>
            <a:r>
              <a:rPr lang="en-GB" sz="3000" b="1" dirty="0" smtClean="0"/>
              <a:t>‘A person consents if she/he agrees by choice and has the freedom and capacity to make that choice’</a:t>
            </a:r>
          </a:p>
          <a:p>
            <a:pPr marL="0" indent="0">
              <a:buNone/>
            </a:pPr>
            <a:endParaRPr lang="en-GB" dirty="0"/>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1575" y="2564904"/>
            <a:ext cx="171926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39445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Expected outcomes?</a:t>
            </a:r>
            <a:endParaRPr lang="en-GB" dirty="0"/>
          </a:p>
        </p:txBody>
      </p:sp>
      <p:sp>
        <p:nvSpPr>
          <p:cNvPr id="3" name="Content Placeholder 2"/>
          <p:cNvSpPr>
            <a:spLocks noGrp="1"/>
          </p:cNvSpPr>
          <p:nvPr>
            <p:ph idx="1"/>
          </p:nvPr>
        </p:nvSpPr>
        <p:spPr>
          <a:xfrm>
            <a:off x="467544" y="1268760"/>
            <a:ext cx="8229600" cy="3886200"/>
          </a:xfrm>
        </p:spPr>
        <p:txBody>
          <a:bodyPr/>
          <a:lstStyle/>
          <a:p>
            <a:r>
              <a:rPr lang="en-GB" dirty="0"/>
              <a:t>Increased awareness of potential signs and indicators of </a:t>
            </a:r>
            <a:r>
              <a:rPr lang="en-GB" dirty="0" smtClean="0"/>
              <a:t>CSE</a:t>
            </a:r>
            <a:endParaRPr lang="en-GB" dirty="0"/>
          </a:p>
          <a:p>
            <a:r>
              <a:rPr lang="en-GB" dirty="0" smtClean="0"/>
              <a:t>Greater </a:t>
            </a:r>
            <a:r>
              <a:rPr lang="en-GB" dirty="0"/>
              <a:t>understanding of </a:t>
            </a:r>
            <a:r>
              <a:rPr lang="en-GB" dirty="0" smtClean="0"/>
              <a:t>what to do when you have  a concern about a child or young person, including effective use of the CSE screening tool</a:t>
            </a:r>
          </a:p>
          <a:p>
            <a:r>
              <a:rPr lang="en-GB" dirty="0"/>
              <a:t>Increased clarity about roles in the response to </a:t>
            </a:r>
            <a:r>
              <a:rPr lang="en-GB" dirty="0" smtClean="0"/>
              <a:t>concerns</a:t>
            </a:r>
            <a:endParaRPr lang="en-GB" sz="1600" dirty="0" smtClean="0"/>
          </a:p>
          <a:p>
            <a:pPr marL="0" indent="0">
              <a:buNone/>
            </a:pPr>
            <a:r>
              <a:rPr lang="en-GB" sz="3600" dirty="0" smtClean="0"/>
              <a:t> 						</a:t>
            </a:r>
            <a:r>
              <a:rPr lang="en-GB" b="1" i="1" dirty="0" smtClean="0">
                <a:solidFill>
                  <a:srgbClr val="FF0000"/>
                </a:solidFill>
                <a:latin typeface="Gabriola" panose="04040605051002020D02" pitchFamily="82" charset="0"/>
              </a:rPr>
              <a:t>Thank you</a:t>
            </a:r>
            <a:endParaRPr lang="en-GB" sz="3600" b="1" dirty="0" smtClean="0">
              <a:solidFill>
                <a:srgbClr val="FF0000"/>
              </a:solidFill>
            </a:endParaRPr>
          </a:p>
          <a:p>
            <a:endParaRPr lang="en-GB" dirty="0"/>
          </a:p>
        </p:txBody>
      </p:sp>
    </p:spTree>
    <p:extLst>
      <p:ext uri="{BB962C8B-B14F-4D97-AF65-F5344CB8AC3E}">
        <p14:creationId xmlns:p14="http://schemas.microsoft.com/office/powerpoint/2010/main" val="4167948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Expected outcomes</a:t>
            </a:r>
            <a:endParaRPr lang="en-GB" dirty="0"/>
          </a:p>
        </p:txBody>
      </p:sp>
      <p:sp>
        <p:nvSpPr>
          <p:cNvPr id="3" name="Content Placeholder 2"/>
          <p:cNvSpPr>
            <a:spLocks noGrp="1"/>
          </p:cNvSpPr>
          <p:nvPr>
            <p:ph idx="1"/>
          </p:nvPr>
        </p:nvSpPr>
        <p:spPr>
          <a:xfrm>
            <a:off x="467544" y="1412776"/>
            <a:ext cx="8229600" cy="3886200"/>
          </a:xfrm>
        </p:spPr>
        <p:txBody>
          <a:bodyPr/>
          <a:lstStyle/>
          <a:p>
            <a:r>
              <a:rPr lang="en-GB" dirty="0"/>
              <a:t>Increased awareness of potential signs and indicators of </a:t>
            </a:r>
            <a:r>
              <a:rPr lang="en-GB" dirty="0" smtClean="0"/>
              <a:t>CSE</a:t>
            </a:r>
            <a:endParaRPr lang="en-GB" dirty="0"/>
          </a:p>
          <a:p>
            <a:r>
              <a:rPr lang="en-GB" dirty="0" smtClean="0"/>
              <a:t>Greater </a:t>
            </a:r>
            <a:r>
              <a:rPr lang="en-GB" dirty="0"/>
              <a:t>understanding of </a:t>
            </a:r>
            <a:r>
              <a:rPr lang="en-GB" dirty="0" smtClean="0"/>
              <a:t>what to do when you have  a concern about a child or young person, including effective use of the CSE screening tool</a:t>
            </a:r>
          </a:p>
          <a:p>
            <a:r>
              <a:rPr lang="en-GB" dirty="0" smtClean="0"/>
              <a:t>Increased clarity about roles in the response to concerns</a:t>
            </a:r>
            <a:endParaRPr lang="en-GB" dirty="0"/>
          </a:p>
        </p:txBody>
      </p:sp>
    </p:spTree>
    <p:extLst>
      <p:ext uri="{BB962C8B-B14F-4D97-AF65-F5344CB8AC3E}">
        <p14:creationId xmlns:p14="http://schemas.microsoft.com/office/powerpoint/2010/main" val="2832358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Child Sexual Exploitation (CSE)</a:t>
            </a:r>
            <a:endParaRPr lang="en-GB" dirty="0"/>
          </a:p>
        </p:txBody>
      </p:sp>
      <p:sp>
        <p:nvSpPr>
          <p:cNvPr id="5" name="Content Placeholder 4"/>
          <p:cNvSpPr>
            <a:spLocks noGrp="1"/>
          </p:cNvSpPr>
          <p:nvPr>
            <p:ph idx="1"/>
          </p:nvPr>
        </p:nvSpPr>
        <p:spPr>
          <a:xfrm>
            <a:off x="467544" y="1828800"/>
            <a:ext cx="8219256" cy="3886200"/>
          </a:xfrm>
        </p:spPr>
        <p:txBody>
          <a:bodyPr/>
          <a:lstStyle/>
          <a:p>
            <a:pPr marL="0" indent="0">
              <a:buNone/>
            </a:pPr>
            <a:r>
              <a:rPr lang="en-GB" dirty="0" smtClean="0"/>
              <a:t>Child sexual exploitation is a form of sexual abuse in which a child or young person is manipulated or forced into taking part in a sexual act. This could be as part of a seemingly consensual relationship, or in return for attention, affection, money, drugs, alcohol or somewhere to stay.</a:t>
            </a:r>
            <a:endParaRPr lang="en-GB" dirty="0"/>
          </a:p>
        </p:txBody>
      </p:sp>
    </p:spTree>
    <p:extLst>
      <p:ext uri="{BB962C8B-B14F-4D97-AF65-F5344CB8AC3E}">
        <p14:creationId xmlns:p14="http://schemas.microsoft.com/office/powerpoint/2010/main" val="141295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4000" dirty="0" smtClean="0"/>
              <a:t>What is Child Sexual Exploitation?</a:t>
            </a:r>
            <a:endParaRPr lang="en-GB" sz="4000" dirty="0"/>
          </a:p>
        </p:txBody>
      </p:sp>
      <p:sp>
        <p:nvSpPr>
          <p:cNvPr id="3" name="Content Placeholder 2"/>
          <p:cNvSpPr>
            <a:spLocks noGrp="1"/>
          </p:cNvSpPr>
          <p:nvPr>
            <p:ph idx="1"/>
          </p:nvPr>
        </p:nvSpPr>
        <p:spPr/>
        <p:txBody>
          <a:bodyPr/>
          <a:lstStyle/>
          <a:p>
            <a:pPr marL="0" indent="0">
              <a:buNone/>
            </a:pPr>
            <a:r>
              <a:rPr lang="en-GB" dirty="0" smtClean="0"/>
              <a:t>Dr Helen Beckett, University of Bedfordshire</a:t>
            </a:r>
          </a:p>
          <a:p>
            <a:pPr marL="0" indent="0">
              <a:buNone/>
            </a:pPr>
            <a:r>
              <a:rPr lang="en-GB" dirty="0" smtClean="0">
                <a:hlinkClick r:id="rId3"/>
              </a:rPr>
              <a:t>http</a:t>
            </a:r>
            <a:r>
              <a:rPr lang="en-GB" dirty="0">
                <a:hlinkClick r:id="rId3"/>
              </a:rPr>
              <a:t>://</a:t>
            </a:r>
            <a:r>
              <a:rPr lang="en-GB" dirty="0" smtClean="0">
                <a:hlinkClick r:id="rId3"/>
              </a:rPr>
              <a:t>www.beds.ac.uk/ic/films</a:t>
            </a:r>
            <a:r>
              <a:rPr lang="en-GB" dirty="0" smtClean="0"/>
              <a:t> </a:t>
            </a:r>
          </a:p>
          <a:p>
            <a:pPr marL="0" indent="0">
              <a:buNone/>
            </a:pPr>
            <a:endParaRPr lang="en-GB" dirty="0"/>
          </a:p>
          <a:p>
            <a:pPr marL="0" indent="0">
              <a:buNone/>
            </a:pPr>
            <a:r>
              <a:rPr lang="en-GB" dirty="0" smtClean="0"/>
              <a:t>Young people </a:t>
            </a:r>
            <a:r>
              <a:rPr lang="en-GB" dirty="0"/>
              <a:t>friendly explanation: </a:t>
            </a:r>
            <a:r>
              <a:rPr lang="en-GB" dirty="0" smtClean="0"/>
              <a:t>(in which the illusion of love is very powerful) </a:t>
            </a:r>
            <a:r>
              <a:rPr lang="en-GB" dirty="0" smtClean="0">
                <a:hlinkClick r:id="rId4"/>
              </a:rPr>
              <a:t>http</a:t>
            </a:r>
            <a:r>
              <a:rPr lang="en-GB" dirty="0">
                <a:hlinkClick r:id="rId4"/>
              </a:rPr>
              <a:t>://www.barnardosrealloverocks.org.uk/what-is-cse-young-person</a:t>
            </a:r>
            <a:r>
              <a:rPr lang="en-GB" dirty="0" smtClean="0">
                <a:hlinkClick r:id="rId4"/>
              </a:rPr>
              <a:t>/</a:t>
            </a:r>
            <a:r>
              <a:rPr lang="en-GB" dirty="0" smtClean="0"/>
              <a:t> </a:t>
            </a:r>
            <a:endParaRPr lang="en-GB" dirty="0"/>
          </a:p>
        </p:txBody>
      </p:sp>
    </p:spTree>
    <p:extLst>
      <p:ext uri="{BB962C8B-B14F-4D97-AF65-F5344CB8AC3E}">
        <p14:creationId xmlns:p14="http://schemas.microsoft.com/office/powerpoint/2010/main" val="2085307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schools do?</a:t>
            </a:r>
            <a:br>
              <a:rPr lang="en-GB" dirty="0" smtClean="0"/>
            </a:br>
            <a:r>
              <a:rPr lang="en-GB" sz="3200" dirty="0" smtClean="0">
                <a:solidFill>
                  <a:srgbClr val="00B050"/>
                </a:solidFill>
              </a:rPr>
              <a:t>Prevention and protection</a:t>
            </a:r>
            <a:endParaRPr lang="en-GB" dirty="0"/>
          </a:p>
        </p:txBody>
      </p:sp>
      <p:sp>
        <p:nvSpPr>
          <p:cNvPr id="3" name="Content Placeholder 2"/>
          <p:cNvSpPr>
            <a:spLocks noGrp="1"/>
          </p:cNvSpPr>
          <p:nvPr>
            <p:ph idx="1"/>
          </p:nvPr>
        </p:nvSpPr>
        <p:spPr/>
        <p:txBody>
          <a:bodyPr/>
          <a:lstStyle/>
          <a:p>
            <a:r>
              <a:rPr lang="en-GB" dirty="0" smtClean="0"/>
              <a:t>Closely monitor attendance and take action where necessary</a:t>
            </a:r>
          </a:p>
          <a:p>
            <a:r>
              <a:rPr lang="en-GB" dirty="0"/>
              <a:t>Ensure </a:t>
            </a:r>
            <a:r>
              <a:rPr lang="en-GB" b="1" dirty="0"/>
              <a:t>staff have relevant continuing professional development </a:t>
            </a:r>
            <a:r>
              <a:rPr lang="en-GB" dirty="0"/>
              <a:t>(CPD) on </a:t>
            </a:r>
            <a:r>
              <a:rPr lang="en-GB" dirty="0" smtClean="0"/>
              <a:t>CSE </a:t>
            </a:r>
            <a:r>
              <a:rPr lang="en-GB" dirty="0"/>
              <a:t>so that all staff know what it is, what warning signs to look out for and how to report it </a:t>
            </a:r>
            <a:r>
              <a:rPr lang="en-GB" dirty="0" smtClean="0"/>
              <a:t>(schools can access LSCB training)</a:t>
            </a:r>
          </a:p>
          <a:p>
            <a:endParaRPr lang="en-GB" dirty="0"/>
          </a:p>
        </p:txBody>
      </p:sp>
    </p:spTree>
    <p:extLst>
      <p:ext uri="{BB962C8B-B14F-4D97-AF65-F5344CB8AC3E}">
        <p14:creationId xmlns:p14="http://schemas.microsoft.com/office/powerpoint/2010/main" val="17291236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can schools do?</a:t>
            </a:r>
            <a:br>
              <a:rPr lang="en-GB" dirty="0" smtClean="0"/>
            </a:br>
            <a:r>
              <a:rPr lang="en-GB" sz="3200" dirty="0">
                <a:solidFill>
                  <a:srgbClr val="00B050"/>
                </a:solidFill>
              </a:rPr>
              <a:t>Prevention and protection</a:t>
            </a:r>
            <a:endParaRPr lang="en-GB" sz="3200" dirty="0"/>
          </a:p>
        </p:txBody>
      </p:sp>
      <p:sp>
        <p:nvSpPr>
          <p:cNvPr id="3" name="Content Placeholder 2"/>
          <p:cNvSpPr>
            <a:spLocks noGrp="1"/>
          </p:cNvSpPr>
          <p:nvPr>
            <p:ph idx="1"/>
          </p:nvPr>
        </p:nvSpPr>
        <p:spPr>
          <a:xfrm>
            <a:off x="457200" y="1828800"/>
            <a:ext cx="8229600" cy="4120480"/>
          </a:xfrm>
        </p:spPr>
        <p:txBody>
          <a:bodyPr/>
          <a:lstStyle/>
          <a:p>
            <a:r>
              <a:rPr lang="en-GB" dirty="0"/>
              <a:t>O</a:t>
            </a:r>
            <a:r>
              <a:rPr lang="en-GB" dirty="0" smtClean="0"/>
              <a:t>nline </a:t>
            </a:r>
            <a:r>
              <a:rPr lang="en-GB" dirty="0"/>
              <a:t>sexual </a:t>
            </a:r>
            <a:r>
              <a:rPr lang="en-GB" dirty="0" smtClean="0"/>
              <a:t>exploitation: </a:t>
            </a:r>
            <a:r>
              <a:rPr lang="en-GB" dirty="0"/>
              <a:t>ensure </a:t>
            </a:r>
            <a:r>
              <a:rPr lang="en-GB" dirty="0" smtClean="0"/>
              <a:t>e-safety </a:t>
            </a:r>
            <a:r>
              <a:rPr lang="en-GB" dirty="0"/>
              <a:t>procedures are robust </a:t>
            </a:r>
            <a:r>
              <a:rPr lang="en-GB" dirty="0" smtClean="0"/>
              <a:t>with appropriate learning opportunities at all ages </a:t>
            </a:r>
          </a:p>
          <a:p>
            <a:r>
              <a:rPr lang="en-GB" dirty="0" smtClean="0"/>
              <a:t>Learning about healthy and safe relationships, online and off line, in every year group</a:t>
            </a:r>
          </a:p>
          <a:p>
            <a:r>
              <a:rPr lang="en-GB" dirty="0" smtClean="0"/>
              <a:t>Give anti-bullying a consistently high profile (coercion, power and control)</a:t>
            </a:r>
            <a:endParaRPr lang="en-GB" dirty="0"/>
          </a:p>
        </p:txBody>
      </p:sp>
    </p:spTree>
    <p:extLst>
      <p:ext uri="{BB962C8B-B14F-4D97-AF65-F5344CB8AC3E}">
        <p14:creationId xmlns:p14="http://schemas.microsoft.com/office/powerpoint/2010/main" val="4160917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can schools do?</a:t>
            </a:r>
            <a:br>
              <a:rPr lang="en-GB" dirty="0"/>
            </a:br>
            <a:r>
              <a:rPr lang="en-GB" sz="3200" dirty="0">
                <a:solidFill>
                  <a:srgbClr val="00B050"/>
                </a:solidFill>
              </a:rPr>
              <a:t>Prevention and protection</a:t>
            </a:r>
            <a:endParaRPr lang="en-GB" sz="3200" dirty="0"/>
          </a:p>
        </p:txBody>
      </p:sp>
      <p:sp>
        <p:nvSpPr>
          <p:cNvPr id="3" name="Content Placeholder 2"/>
          <p:cNvSpPr>
            <a:spLocks noGrp="1"/>
          </p:cNvSpPr>
          <p:nvPr>
            <p:ph idx="1"/>
          </p:nvPr>
        </p:nvSpPr>
        <p:spPr>
          <a:xfrm>
            <a:off x="467544" y="1484784"/>
            <a:ext cx="8229600" cy="4120480"/>
          </a:xfrm>
        </p:spPr>
        <p:txBody>
          <a:bodyPr/>
          <a:lstStyle/>
          <a:p>
            <a:r>
              <a:rPr lang="en-GB" dirty="0"/>
              <a:t>Remember that children and young people tend not to disclose about CSE.</a:t>
            </a:r>
          </a:p>
          <a:p>
            <a:r>
              <a:rPr lang="en-GB" dirty="0" smtClean="0"/>
              <a:t>Be vigilant to possible warning signs. Follow Solihull LSCB procedures, including use of the CSE Screening Tool</a:t>
            </a:r>
          </a:p>
          <a:p>
            <a:r>
              <a:rPr lang="en-GB" dirty="0" smtClean="0"/>
              <a:t>For CSE support:                                 Early </a:t>
            </a:r>
            <a:r>
              <a:rPr lang="en-GB" dirty="0"/>
              <a:t>Help </a:t>
            </a:r>
            <a:r>
              <a:rPr lang="en-GB" dirty="0" smtClean="0"/>
              <a:t>0121 </a:t>
            </a:r>
            <a:r>
              <a:rPr lang="en-GB" dirty="0"/>
              <a:t>709 </a:t>
            </a:r>
            <a:r>
              <a:rPr lang="en-GB" dirty="0" smtClean="0"/>
              <a:t>7000                     CSE team (part of Early Help</a:t>
            </a:r>
            <a:r>
              <a:rPr lang="en-GB" smtClean="0"/>
              <a:t>) </a:t>
            </a:r>
            <a:r>
              <a:rPr lang="en-GB" u="sng">
                <a:hlinkClick r:id="rId3"/>
              </a:rPr>
              <a:t>cse@solihull.gcsx.gov.uk</a:t>
            </a:r>
            <a:endParaRPr lang="en-GB" dirty="0" smtClean="0"/>
          </a:p>
        </p:txBody>
      </p:sp>
    </p:spTree>
    <p:extLst>
      <p:ext uri="{BB962C8B-B14F-4D97-AF65-F5344CB8AC3E}">
        <p14:creationId xmlns:p14="http://schemas.microsoft.com/office/powerpoint/2010/main" val="34302141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Indicators of concern</a:t>
            </a:r>
            <a:endParaRPr lang="en-GB" dirty="0"/>
          </a:p>
        </p:txBody>
      </p:sp>
      <p:sp>
        <p:nvSpPr>
          <p:cNvPr id="3" name="Content Placeholder 2"/>
          <p:cNvSpPr>
            <a:spLocks noGrp="1"/>
          </p:cNvSpPr>
          <p:nvPr>
            <p:ph idx="1"/>
          </p:nvPr>
        </p:nvSpPr>
        <p:spPr>
          <a:xfrm>
            <a:off x="467544" y="1340768"/>
            <a:ext cx="8229600" cy="3886200"/>
          </a:xfrm>
        </p:spPr>
        <p:txBody>
          <a:bodyPr/>
          <a:lstStyle/>
          <a:p>
            <a:r>
              <a:rPr lang="en-GB" sz="2300" dirty="0" smtClean="0"/>
              <a:t>Regularly missing from school or not taking part in education</a:t>
            </a:r>
          </a:p>
          <a:p>
            <a:r>
              <a:rPr lang="en-GB" sz="2300" dirty="0" smtClean="0"/>
              <a:t>Going missing for periods of time / regularly coming home late</a:t>
            </a:r>
          </a:p>
          <a:p>
            <a:r>
              <a:rPr lang="en-GB" sz="2300" dirty="0" smtClean="0"/>
              <a:t>Associating with other young people being sexually exploited</a:t>
            </a:r>
          </a:p>
          <a:p>
            <a:r>
              <a:rPr lang="en-GB" sz="2300" dirty="0" smtClean="0"/>
              <a:t>Older boyfriends / girlfriends</a:t>
            </a:r>
          </a:p>
          <a:p>
            <a:r>
              <a:rPr lang="en-GB" sz="2300" dirty="0" smtClean="0"/>
              <a:t>Displaying inappropriate sexualised behaviour</a:t>
            </a:r>
          </a:p>
          <a:p>
            <a:r>
              <a:rPr lang="en-GB" sz="2300" dirty="0" smtClean="0"/>
              <a:t>Sexually transmitted or urinary tract infections</a:t>
            </a:r>
          </a:p>
          <a:p>
            <a:r>
              <a:rPr lang="en-GB" sz="2300" dirty="0" smtClean="0"/>
              <a:t>Appearing with unexplained gifts or possessions</a:t>
            </a:r>
          </a:p>
          <a:p>
            <a:r>
              <a:rPr lang="en-GB" sz="2300" dirty="0" smtClean="0"/>
              <a:t>Mood swings, changes to emotional wellbeing</a:t>
            </a:r>
          </a:p>
          <a:p>
            <a:r>
              <a:rPr lang="en-GB" sz="2300" dirty="0" smtClean="0"/>
              <a:t>Drug or alcohol misuse</a:t>
            </a:r>
          </a:p>
          <a:p>
            <a:endParaRPr lang="en-GB" sz="2800" dirty="0" smtClean="0"/>
          </a:p>
          <a:p>
            <a:endParaRPr lang="en-GB" sz="2800" dirty="0"/>
          </a:p>
        </p:txBody>
      </p:sp>
    </p:spTree>
    <p:extLst>
      <p:ext uri="{BB962C8B-B14F-4D97-AF65-F5344CB8AC3E}">
        <p14:creationId xmlns:p14="http://schemas.microsoft.com/office/powerpoint/2010/main" val="3108237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Studies</a:t>
            </a:r>
            <a:endParaRPr lang="en-GB" dirty="0"/>
          </a:p>
        </p:txBody>
      </p:sp>
      <p:sp>
        <p:nvSpPr>
          <p:cNvPr id="3" name="Content Placeholder 2"/>
          <p:cNvSpPr>
            <a:spLocks noGrp="1"/>
          </p:cNvSpPr>
          <p:nvPr>
            <p:ph idx="1"/>
          </p:nvPr>
        </p:nvSpPr>
        <p:spPr>
          <a:xfrm>
            <a:off x="467544" y="1196752"/>
            <a:ext cx="8229600" cy="3886200"/>
          </a:xfrm>
        </p:spPr>
        <p:txBody>
          <a:bodyPr/>
          <a:lstStyle/>
          <a:p>
            <a:r>
              <a:rPr lang="en-GB" dirty="0" smtClean="0"/>
              <a:t>You </a:t>
            </a:r>
            <a:r>
              <a:rPr lang="en-GB" dirty="0"/>
              <a:t>will have </a:t>
            </a:r>
            <a:r>
              <a:rPr lang="en-GB" dirty="0" smtClean="0"/>
              <a:t>10 </a:t>
            </a:r>
            <a:r>
              <a:rPr lang="en-GB" dirty="0"/>
              <a:t>minutes to complete the screening tool </a:t>
            </a:r>
            <a:r>
              <a:rPr lang="en-GB" dirty="0" smtClean="0"/>
              <a:t>in your groups based </a:t>
            </a:r>
            <a:r>
              <a:rPr lang="en-GB" dirty="0"/>
              <a:t>on the information in your case study and answer the following questions:</a:t>
            </a:r>
          </a:p>
          <a:p>
            <a:pPr>
              <a:buFont typeface="Arial" pitchFamily="34" charset="0"/>
              <a:buChar char="•"/>
            </a:pPr>
            <a:r>
              <a:rPr lang="en-GB" dirty="0"/>
              <a:t>What is your risk assessment after completing the screening tool?</a:t>
            </a:r>
          </a:p>
          <a:p>
            <a:pPr>
              <a:buFont typeface="Arial" pitchFamily="34" charset="0"/>
              <a:buChar char="•"/>
            </a:pPr>
            <a:r>
              <a:rPr lang="en-GB" dirty="0" smtClean="0"/>
              <a:t>What </a:t>
            </a:r>
            <a:r>
              <a:rPr lang="en-GB" dirty="0"/>
              <a:t>additional information do you need to gather to make a more accurate assessment of risk? </a:t>
            </a:r>
          </a:p>
          <a:p>
            <a:endParaRPr lang="en-GB" dirty="0" smtClean="0"/>
          </a:p>
          <a:p>
            <a:endParaRPr lang="en-GB" dirty="0"/>
          </a:p>
        </p:txBody>
      </p:sp>
    </p:spTree>
    <p:extLst>
      <p:ext uri="{BB962C8B-B14F-4D97-AF65-F5344CB8AC3E}">
        <p14:creationId xmlns:p14="http://schemas.microsoft.com/office/powerpoint/2010/main" val="2951052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uncil_ppt_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1355</TotalTime>
  <Words>1092</Words>
  <Application>Microsoft Office PowerPoint</Application>
  <PresentationFormat>On-screen Show (4:3)</PresentationFormat>
  <Paragraphs>107</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council_ppt_template</vt:lpstr>
      <vt:lpstr>Child Sexual Exploitation Workshop</vt:lpstr>
      <vt:lpstr>Expected outcomes</vt:lpstr>
      <vt:lpstr>Child Sexual Exploitation (CSE)</vt:lpstr>
      <vt:lpstr>What is Child Sexual Exploitation?</vt:lpstr>
      <vt:lpstr>What can schools do? Prevention and protection</vt:lpstr>
      <vt:lpstr>What can schools do? Prevention and protection</vt:lpstr>
      <vt:lpstr>What can schools do? Prevention and protection</vt:lpstr>
      <vt:lpstr>Indicators of concern</vt:lpstr>
      <vt:lpstr>Case Studies</vt:lpstr>
      <vt:lpstr>PowerPoint Presentation</vt:lpstr>
      <vt:lpstr>What to do if you have a concern   (see flowcharts)</vt:lpstr>
      <vt:lpstr>Hot news!</vt:lpstr>
      <vt:lpstr>Teaching about consent</vt:lpstr>
      <vt:lpstr>Expected outcomes?</vt:lpstr>
    </vt:vector>
  </TitlesOfParts>
  <Company>Solihull MBC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and Alcohol Briefing (Primary)</dc:title>
  <dc:creator>nchamberlain</dc:creator>
  <cp:lastModifiedBy>MS Exchange Admin</cp:lastModifiedBy>
  <cp:revision>101</cp:revision>
  <cp:lastPrinted>2015-06-19T10:10:20Z</cp:lastPrinted>
  <dcterms:created xsi:type="dcterms:W3CDTF">2014-11-06T16:57:00Z</dcterms:created>
  <dcterms:modified xsi:type="dcterms:W3CDTF">2016-09-21T12:40:55Z</dcterms:modified>
</cp:coreProperties>
</file>