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4"/>
  </p:notesMasterIdLst>
  <p:sldIdLst>
    <p:sldId id="443" r:id="rId6"/>
    <p:sldId id="494" r:id="rId7"/>
    <p:sldId id="495" r:id="rId8"/>
    <p:sldId id="496" r:id="rId9"/>
    <p:sldId id="497" r:id="rId10"/>
    <p:sldId id="498" r:id="rId11"/>
    <p:sldId id="516" r:id="rId12"/>
    <p:sldId id="3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0"/>
    <p:restoredTop sz="94789"/>
  </p:normalViewPr>
  <p:slideViewPr>
    <p:cSldViewPr snapToGrid="0">
      <p:cViewPr varScale="1">
        <p:scale>
          <a:sx n="91" d="100"/>
          <a:sy n="91" d="100"/>
        </p:scale>
        <p:origin x="672" y="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FC8955-FD92-1E45-9CAA-D519A7646790}" type="datetimeFigureOut">
              <a:rPr lang="en-US" smtClean="0"/>
              <a:t>11/19/2025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B9851C-E0B2-8A46-91F1-D0EDD426AFEB}" type="slidenum">
              <a:rPr lang="en-US" smtClean="0"/>
              <a:t>‹#›</a:t>
            </a:fld>
            <a:endParaRPr lang="en-US"/>
          </a:p>
        </p:txBody>
      </p:sp>
    </p:spTree>
    <p:extLst>
      <p:ext uri="{BB962C8B-B14F-4D97-AF65-F5344CB8AC3E}">
        <p14:creationId xmlns:p14="http://schemas.microsoft.com/office/powerpoint/2010/main" val="17483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and acknowledge the issues and challenges – ask for a show of hands so that you are illustrating the shared concerns there are in the sector and that you are on side with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978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the right motivators and again shows that you are getting along side the sector and not accusing them of being discriminatory. Acknowledge the challenges out there again and state that you have never met anyone in the early years who actively wanted to exclude children with SEND.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06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At this point you will probably get a handful of folks who will put their hands up. This is the point at which to highlight the honeypot effect. Ask them what percentage of places they currently have four children with SEND. You can almost guarantee that they will have higher than the average number there are out there which illustrates that when one or two providers are brilliantly inclusive, it often means that others are not. Don’t we want all of our settings to be inclusive?</a:t>
            </a:r>
          </a:p>
          <a:p>
            <a:r>
              <a:rPr lang="en-US" dirty="0"/>
              <a:t>Also, this is a solution to the very real challenge the sector have stressed over and over, and we know our training makes a significant difference and has been designed to keep in mind capacity challenges in the sector. After all 96% of practitioners out of over 25,000 can’t be wrong!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4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 space to sign up there and then… you can even invite someone from the audience who has done the training to share what they learnt (have the confidence to do this as we know the feedback is exceptionally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893A2-0226-4641-8961-7FAC2C68ED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176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B9851C-E0B2-8A46-91F1-D0EDD426AFEB}" type="slidenum">
              <a:rPr lang="en-US" smtClean="0"/>
              <a:t>8</a:t>
            </a:fld>
            <a:endParaRPr lang="en-US"/>
          </a:p>
        </p:txBody>
      </p:sp>
    </p:spTree>
    <p:extLst>
      <p:ext uri="{BB962C8B-B14F-4D97-AF65-F5344CB8AC3E}">
        <p14:creationId xmlns:p14="http://schemas.microsoft.com/office/powerpoint/2010/main" val="38937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5155-EBF3-159D-35BD-A31B093518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FDFADC-8772-CFE8-3774-9967AB31FB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D8154-DDE3-BC0F-13E2-7AFB4E775159}"/>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DFD6A16C-67B7-86AF-075D-58C61A3C9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3435-7C2E-A114-55D2-2AF3AF3CEC7C}"/>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425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9C85-1D45-BB13-E998-C1E4904D3B9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C6211DC-9B27-D73B-B10B-8F8DD5BCDF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AC8F86-B573-35A3-714E-C0AB55853C84}"/>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43E10A2F-D24C-9B16-DFD2-7480662B0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F8B82-F85F-D8E0-3852-A3B791724136}"/>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14952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012D0-886C-3A74-8597-1FB1D519D7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B28814B-C3E8-6ED9-DC93-FC4E8570AD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D8BFEFE-AA5F-2AA3-0823-EA45CB9362F0}"/>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D04BB61E-C3B0-B268-5F52-17F4A619F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CF68FB-BD56-8722-4DA8-9B321215F12D}"/>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5431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B8E88A6C-CA04-4330-BEA2-4A5F4D7A6C5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418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23034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88A6C-CA04-4330-BEA2-4A5F4D7A6C5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120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E88A6C-CA04-4330-BEA2-4A5F4D7A6C52}"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146915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E88A6C-CA04-4330-BEA2-4A5F4D7A6C52}" type="datetimeFigureOut">
              <a:rPr lang="en-GB" smtClean="0"/>
              <a:t>19/11/2025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63813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E88A6C-CA04-4330-BEA2-4A5F4D7A6C52}" type="datetimeFigureOut">
              <a:rPr lang="en-GB" smtClean="0"/>
              <a:t>19/11/2025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2940928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E88A6C-CA04-4330-BEA2-4A5F4D7A6C52}" type="datetimeFigureOut">
              <a:rPr lang="en-GB" smtClean="0"/>
              <a:t>19/11/2025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78763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E88A6C-CA04-4330-BEA2-4A5F4D7A6C52}" type="datetimeFigureOut">
              <a:rPr lang="en-GB" smtClean="0"/>
              <a:t>19/11/2025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5EE410-BD49-4FAC-A828-22C41BA895FC}" type="slidenum">
              <a:rPr lang="en-GB" smtClean="0"/>
              <a:t>‹#›</a:t>
            </a:fld>
            <a:endParaRPr lang="en-GB"/>
          </a:p>
        </p:txBody>
      </p:sp>
    </p:spTree>
    <p:extLst>
      <p:ext uri="{BB962C8B-B14F-4D97-AF65-F5344CB8AC3E}">
        <p14:creationId xmlns:p14="http://schemas.microsoft.com/office/powerpoint/2010/main" val="1170569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EFAD-E62E-1412-54D8-F7CF4CC7C28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D2AF99-1E8D-C940-492B-5834A14093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CC4E39-727C-8ED4-13DE-D4480B4E106D}"/>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4D58953D-9870-8171-2317-D8AE326B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8BD3C-5ED2-D303-FFFF-91C7645346C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610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E88A6C-CA04-4330-BEA2-4A5F4D7A6C52}" type="datetimeFigureOut">
              <a:rPr lang="en-GB" smtClean="0"/>
              <a:t>19/11/2025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12945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049580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E88A6C-CA04-4330-BEA2-4A5F4D7A6C52}" type="datetimeFigureOut">
              <a:rPr lang="en-GB" smtClean="0"/>
              <a:t>19/11/2025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5EE410-BD49-4FAC-A828-22C41BA895FC}" type="slidenum">
              <a:rPr lang="en-GB" smtClean="0"/>
              <a:t>‹#›</a:t>
            </a:fld>
            <a:endParaRPr lang="en-GB"/>
          </a:p>
        </p:txBody>
      </p:sp>
    </p:spTree>
    <p:extLst>
      <p:ext uri="{BB962C8B-B14F-4D97-AF65-F5344CB8AC3E}">
        <p14:creationId xmlns:p14="http://schemas.microsoft.com/office/powerpoint/2010/main" val="3672177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3291-6AAE-3DC9-2491-69655A46DC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1473306-C8D9-7AC9-DDD5-6FAA5126C2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840338-0D39-8286-9B08-54F0ADEB6FB2}"/>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6530A2CF-8E65-7E2B-7994-1FF3EFA70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CE92D-6E9B-1627-532F-DB494404A75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5291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1426A-1359-80CE-5DF4-DF2EED3608D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D06589-BB2B-5EB9-99BB-251BD537FC1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F643EE-A314-F5AE-24BD-D797758A232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BA11D8C-FEB9-89C7-A9C5-C9D8E4F290F6}"/>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6" name="Footer Placeholder 5">
            <a:extLst>
              <a:ext uri="{FF2B5EF4-FFF2-40B4-BE49-F238E27FC236}">
                <a16:creationId xmlns:a16="http://schemas.microsoft.com/office/drawing/2014/main" id="{F8B735A6-D632-4D02-E27B-68B3945F5A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DF57D-158B-9967-015A-ADED8F3722DF}"/>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40950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FFAE-50DE-4A42-A43B-9E54E2937D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5273FB-CA5C-BD02-94D0-DE0A96DB31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724EA6-88DB-7738-B54C-A444B567FA4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86D0CD4-6BE5-6DBE-4EEE-4D5FBA8F1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7656DE-AF72-3A64-AA51-6AA6EED7C3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3093C65-42E7-40B5-A7B5-CB91F174F7DA}"/>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8" name="Footer Placeholder 7">
            <a:extLst>
              <a:ext uri="{FF2B5EF4-FFF2-40B4-BE49-F238E27FC236}">
                <a16:creationId xmlns:a16="http://schemas.microsoft.com/office/drawing/2014/main" id="{FBD1B1FC-0F9D-9E0D-8101-1E279F06D1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5EF53C-C9E4-34D3-170F-1900ADC0C049}"/>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326779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DFE8C-49E9-5BD1-3AB9-E11883624A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D45EF1-E36A-0543-E91A-B2540DC29ECD}"/>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4" name="Footer Placeholder 3">
            <a:extLst>
              <a:ext uri="{FF2B5EF4-FFF2-40B4-BE49-F238E27FC236}">
                <a16:creationId xmlns:a16="http://schemas.microsoft.com/office/drawing/2014/main" id="{8A17A9E3-0490-E201-B07F-A412B4E67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2091A-0CB4-F026-C812-042251B2233E}"/>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205590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B9C30-B414-8215-D453-7166AA3D1CF4}"/>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3" name="Footer Placeholder 2">
            <a:extLst>
              <a:ext uri="{FF2B5EF4-FFF2-40B4-BE49-F238E27FC236}">
                <a16:creationId xmlns:a16="http://schemas.microsoft.com/office/drawing/2014/main" id="{9EACDDC7-D5D4-6DDF-E092-CD9660215F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883AB6-65B2-F2DB-2917-04BA733EDEA8}"/>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69218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8CBEE-0A9F-82E2-20C3-0BB4D13E40F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408C047-5033-99BD-8646-7E9A7AA4F0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2B32A3-C761-614A-FFF9-EE2563EF1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F195FF-2C44-36D5-ED75-D17DFDF9EDD3}"/>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6" name="Footer Placeholder 5">
            <a:extLst>
              <a:ext uri="{FF2B5EF4-FFF2-40B4-BE49-F238E27FC236}">
                <a16:creationId xmlns:a16="http://schemas.microsoft.com/office/drawing/2014/main" id="{D69B80CF-244C-DDB8-65A7-ECEC0E4E3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78C450-4EA9-72E9-1C6C-F4D9912B6723}"/>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179120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8C5EF-C61B-4CA3-696C-EA707FAC52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8D4C175-C64A-6C3F-6092-F3FC5082F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19175-331B-BC00-0AA3-1EC66B50F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FCA29-D4C8-E47D-E999-08CEAB6D149E}"/>
              </a:ext>
            </a:extLst>
          </p:cNvPr>
          <p:cNvSpPr>
            <a:spLocks noGrp="1"/>
          </p:cNvSpPr>
          <p:nvPr>
            <p:ph type="dt" sz="half" idx="10"/>
          </p:nvPr>
        </p:nvSpPr>
        <p:spPr/>
        <p:txBody>
          <a:bodyPr/>
          <a:lstStyle/>
          <a:p>
            <a:fld id="{76B63337-BD44-AD41-B8FD-1AA614B130D3}" type="datetimeFigureOut">
              <a:rPr lang="en-US" smtClean="0"/>
              <a:t>11/19/2025</a:t>
            </a:fld>
            <a:endParaRPr lang="en-US"/>
          </a:p>
        </p:txBody>
      </p:sp>
      <p:sp>
        <p:nvSpPr>
          <p:cNvPr id="6" name="Footer Placeholder 5">
            <a:extLst>
              <a:ext uri="{FF2B5EF4-FFF2-40B4-BE49-F238E27FC236}">
                <a16:creationId xmlns:a16="http://schemas.microsoft.com/office/drawing/2014/main" id="{4B978320-82D8-6F4F-4A13-B51F88E28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9AA3B7-C40D-2A02-17C2-BC356AFD6094}"/>
              </a:ext>
            </a:extLst>
          </p:cNvPr>
          <p:cNvSpPr>
            <a:spLocks noGrp="1"/>
          </p:cNvSpPr>
          <p:nvPr>
            <p:ph type="sldNum" sz="quarter" idx="12"/>
          </p:nvPr>
        </p:nvSpPr>
        <p:spPr/>
        <p:txBody>
          <a:bodyPr/>
          <a:lstStyle/>
          <a:p>
            <a:fld id="{236345DC-C62A-F846-81DB-8183448E53A1}" type="slidenum">
              <a:rPr lang="en-US" smtClean="0"/>
              <a:t>‹#›</a:t>
            </a:fld>
            <a:endParaRPr lang="en-US"/>
          </a:p>
        </p:txBody>
      </p:sp>
    </p:spTree>
    <p:extLst>
      <p:ext uri="{BB962C8B-B14F-4D97-AF65-F5344CB8AC3E}">
        <p14:creationId xmlns:p14="http://schemas.microsoft.com/office/powerpoint/2010/main" val="89305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85590-98AA-335A-0969-9060B8EC65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91C7DC-5E52-86FB-E5F4-6A7323770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E0EB7-EE67-75BB-994C-7A2281900B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3337-BD44-AD41-B8FD-1AA614B130D3}" type="datetimeFigureOut">
              <a:rPr lang="en-US" smtClean="0"/>
              <a:t>11/19/2025</a:t>
            </a:fld>
            <a:endParaRPr lang="en-US"/>
          </a:p>
        </p:txBody>
      </p:sp>
      <p:sp>
        <p:nvSpPr>
          <p:cNvPr id="5" name="Footer Placeholder 4">
            <a:extLst>
              <a:ext uri="{FF2B5EF4-FFF2-40B4-BE49-F238E27FC236}">
                <a16:creationId xmlns:a16="http://schemas.microsoft.com/office/drawing/2014/main" id="{B5EE4960-54AE-1E6D-3BB2-2019EBF79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C7653-6BC1-C1B2-B392-2A5BF5C33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45DC-C62A-F846-81DB-8183448E53A1}" type="slidenum">
              <a:rPr lang="en-US" smtClean="0"/>
              <a:t>‹#›</a:t>
            </a:fld>
            <a:endParaRPr lang="en-US"/>
          </a:p>
        </p:txBody>
      </p:sp>
    </p:spTree>
    <p:extLst>
      <p:ext uri="{BB962C8B-B14F-4D97-AF65-F5344CB8AC3E}">
        <p14:creationId xmlns:p14="http://schemas.microsoft.com/office/powerpoint/2010/main" val="4122393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E88A6C-CA04-4330-BEA2-4A5F4D7A6C52}" type="datetimeFigureOut">
              <a:rPr lang="en-GB" smtClean="0"/>
              <a:t>19/11/2025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5EE410-BD49-4FAC-A828-22C41BA895F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693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dingley.org.uk/dingleys-promise-training/comic-relie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A495B8-5B0A-D0BE-F6E7-3141C68245CE}"/>
              </a:ext>
            </a:extLst>
          </p:cNvPr>
          <p:cNvSpPr txBox="1">
            <a:spLocks/>
          </p:cNvSpPr>
          <p:nvPr/>
        </p:nvSpPr>
        <p:spPr>
          <a:xfrm>
            <a:off x="1038056" y="4131341"/>
            <a:ext cx="99477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srgbClr val="025B9D"/>
                </a:solidFill>
                <a:latin typeface="+mn-lt"/>
                <a:cs typeface="Calibri"/>
              </a:rPr>
              <a:t>4 questions in 5 minutes</a:t>
            </a:r>
          </a:p>
        </p:txBody>
      </p:sp>
      <p:pic>
        <p:nvPicPr>
          <p:cNvPr id="5" name="Picture 4" descr="Logo, company name&#10;&#10;Description automatically generated">
            <a:extLst>
              <a:ext uri="{FF2B5EF4-FFF2-40B4-BE49-F238E27FC236}">
                <a16:creationId xmlns:a16="http://schemas.microsoft.com/office/drawing/2014/main" id="{6511D772-5D13-EE45-23DA-FB87F3954E04}"/>
              </a:ext>
            </a:extLst>
          </p:cNvPr>
          <p:cNvPicPr>
            <a:picLocks noChangeAspect="1"/>
          </p:cNvPicPr>
          <p:nvPr/>
        </p:nvPicPr>
        <p:blipFill rotWithShape="1">
          <a:blip r:embed="rId2"/>
          <a:srcRect t="28826" b="31705"/>
          <a:stretch/>
        </p:blipFill>
        <p:spPr>
          <a:xfrm>
            <a:off x="592141" y="624340"/>
            <a:ext cx="10685460" cy="2983131"/>
          </a:xfrm>
          <a:prstGeom prst="rect">
            <a:avLst/>
          </a:prstGeom>
        </p:spPr>
      </p:pic>
      <p:pic>
        <p:nvPicPr>
          <p:cNvPr id="2" name="Picture 1">
            <a:extLst>
              <a:ext uri="{FF2B5EF4-FFF2-40B4-BE49-F238E27FC236}">
                <a16:creationId xmlns:a16="http://schemas.microsoft.com/office/drawing/2014/main" id="{B24747C3-5944-C1B3-2682-48951A1AFFD1}"/>
              </a:ext>
            </a:extLst>
          </p:cNvPr>
          <p:cNvPicPr>
            <a:picLocks noChangeAspect="1"/>
          </p:cNvPicPr>
          <p:nvPr/>
        </p:nvPicPr>
        <p:blipFill>
          <a:blip r:embed="rId3"/>
          <a:stretch>
            <a:fillRect/>
          </a:stretch>
        </p:blipFill>
        <p:spPr>
          <a:xfrm>
            <a:off x="1888577" y="5623473"/>
            <a:ext cx="7772400" cy="1186149"/>
          </a:xfrm>
          <a:prstGeom prst="rect">
            <a:avLst/>
          </a:prstGeom>
        </p:spPr>
      </p:pic>
    </p:spTree>
    <p:extLst>
      <p:ext uri="{BB962C8B-B14F-4D97-AF65-F5344CB8AC3E}">
        <p14:creationId xmlns:p14="http://schemas.microsoft.com/office/powerpoint/2010/main" val="198946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Many question marks on black background">
            <a:extLst>
              <a:ext uri="{FF2B5EF4-FFF2-40B4-BE49-F238E27FC236}">
                <a16:creationId xmlns:a16="http://schemas.microsoft.com/office/drawing/2014/main" id="{2D407EB6-2120-801B-E0E9-B4697E69FC72}"/>
              </a:ext>
            </a:extLst>
          </p:cNvPr>
          <p:cNvPicPr>
            <a:picLocks noChangeAspect="1"/>
          </p:cNvPicPr>
          <p:nvPr/>
        </p:nvPicPr>
        <p:blipFill rotWithShape="1">
          <a:blip r:embed="rId2"/>
          <a:srcRect t="24545" b="9367"/>
          <a:stretch/>
        </p:blipFill>
        <p:spPr>
          <a:xfrm>
            <a:off x="-32" y="10"/>
            <a:ext cx="12192031" cy="4915066"/>
          </a:xfrm>
          <a:prstGeom prst="rect">
            <a:avLst/>
          </a:prstGeom>
        </p:spPr>
      </p:pic>
      <p:sp>
        <p:nvSpPr>
          <p:cNvPr id="14" name="Rectangle 13">
            <a:extLst>
              <a:ext uri="{FF2B5EF4-FFF2-40B4-BE49-F238E27FC236}">
                <a16:creationId xmlns:a16="http://schemas.microsoft.com/office/drawing/2014/main" id="{0B4FB531-34DA-4777-9BD5-5B885DC38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E0658-EA7B-A4AF-C0F8-D120365659FC}"/>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b="1">
                <a:solidFill>
                  <a:srgbClr val="FFFFFF"/>
                </a:solidFill>
              </a:rPr>
              <a:t>4 Questions in 5 minutes</a:t>
            </a:r>
          </a:p>
        </p:txBody>
      </p:sp>
      <p:sp>
        <p:nvSpPr>
          <p:cNvPr id="16" name="Rectangle 15">
            <a:extLst>
              <a:ext uri="{FF2B5EF4-FFF2-40B4-BE49-F238E27FC236}">
                <a16:creationId xmlns:a16="http://schemas.microsoft.com/office/drawing/2014/main" id="{84831CE8-CE7C-49DF-BA32-7884E868A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8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ny question marks on black background">
            <a:extLst>
              <a:ext uri="{FF2B5EF4-FFF2-40B4-BE49-F238E27FC236}">
                <a16:creationId xmlns:a16="http://schemas.microsoft.com/office/drawing/2014/main" id="{2D407EB6-2120-801B-E0E9-B4697E69FC72}"/>
              </a:ext>
            </a:extLst>
          </p:cNvPr>
          <p:cNvPicPr>
            <a:picLocks noChangeAspect="1"/>
          </p:cNvPicPr>
          <p:nvPr/>
        </p:nvPicPr>
        <p:blipFill rotWithShape="1">
          <a:blip r:embed="rId3"/>
          <a:srcRect l="31368"/>
          <a:stretch/>
        </p:blipFill>
        <p:spPr>
          <a:xfrm>
            <a:off x="633999" y="640080"/>
            <a:ext cx="6275667" cy="5577840"/>
          </a:xfrm>
          <a:prstGeom prst="rect">
            <a:avLst/>
          </a:prstGeom>
        </p:spPr>
      </p:pic>
      <p:sp>
        <p:nvSpPr>
          <p:cNvPr id="27" name="Rectangle 26">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E0658-EA7B-A4AF-C0F8-D120365659FC}"/>
              </a:ext>
            </a:extLst>
          </p:cNvPr>
          <p:cNvSpPr>
            <a:spLocks noGrp="1"/>
          </p:cNvSpPr>
          <p:nvPr>
            <p:ph type="title"/>
          </p:nvPr>
        </p:nvSpPr>
        <p:spPr>
          <a:xfrm>
            <a:off x="8076834" y="1005841"/>
            <a:ext cx="3659246" cy="2926080"/>
          </a:xfrm>
        </p:spPr>
        <p:txBody>
          <a:bodyPr vert="horz" lIns="91440" tIns="45720" rIns="91440" bIns="45720" rtlCol="0" anchor="b">
            <a:normAutofit fontScale="90000"/>
          </a:bodyPr>
          <a:lstStyle/>
          <a:p>
            <a:r>
              <a:rPr lang="en-US" sz="4100" b="1" dirty="0">
                <a:solidFill>
                  <a:srgbClr val="FFFFFF"/>
                </a:solidFill>
              </a:rPr>
              <a:t>1. Are you concerned about the number of children with SEND coming through the system?</a:t>
            </a:r>
          </a:p>
        </p:txBody>
      </p:sp>
      <p:sp>
        <p:nvSpPr>
          <p:cNvPr id="28" name="Rectangle 27">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80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ny question marks on black background">
            <a:extLst>
              <a:ext uri="{FF2B5EF4-FFF2-40B4-BE49-F238E27FC236}">
                <a16:creationId xmlns:a16="http://schemas.microsoft.com/office/drawing/2014/main" id="{2D407EB6-2120-801B-E0E9-B4697E69FC72}"/>
              </a:ext>
            </a:extLst>
          </p:cNvPr>
          <p:cNvPicPr>
            <a:picLocks noChangeAspect="1"/>
          </p:cNvPicPr>
          <p:nvPr/>
        </p:nvPicPr>
        <p:blipFill rotWithShape="1">
          <a:blip r:embed="rId3"/>
          <a:srcRect l="31368"/>
          <a:stretch/>
        </p:blipFill>
        <p:spPr>
          <a:xfrm>
            <a:off x="633999" y="640080"/>
            <a:ext cx="6275667" cy="5577840"/>
          </a:xfrm>
          <a:prstGeom prst="rect">
            <a:avLst/>
          </a:prstGeom>
        </p:spPr>
      </p:pic>
      <p:sp>
        <p:nvSpPr>
          <p:cNvPr id="17" name="Rectangle 16">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E0658-EA7B-A4AF-C0F8-D120365659FC}"/>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100" b="1" dirty="0">
                <a:solidFill>
                  <a:srgbClr val="FFFFFF"/>
                </a:solidFill>
              </a:rPr>
              <a:t>2. Do you want to say yes to the next family with a child with SEND?</a:t>
            </a:r>
          </a:p>
        </p:txBody>
      </p:sp>
      <p:sp>
        <p:nvSpPr>
          <p:cNvPr id="19" name="Rectangle 18">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1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ny question marks on black background">
            <a:extLst>
              <a:ext uri="{FF2B5EF4-FFF2-40B4-BE49-F238E27FC236}">
                <a16:creationId xmlns:a16="http://schemas.microsoft.com/office/drawing/2014/main" id="{2D407EB6-2120-801B-E0E9-B4697E69FC72}"/>
              </a:ext>
            </a:extLst>
          </p:cNvPr>
          <p:cNvPicPr>
            <a:picLocks noChangeAspect="1"/>
          </p:cNvPicPr>
          <p:nvPr/>
        </p:nvPicPr>
        <p:blipFill rotWithShape="1">
          <a:blip r:embed="rId3"/>
          <a:srcRect l="31368"/>
          <a:stretch/>
        </p:blipFill>
        <p:spPr>
          <a:xfrm>
            <a:off x="633999" y="640080"/>
            <a:ext cx="6275667" cy="5577840"/>
          </a:xfrm>
          <a:prstGeom prst="rect">
            <a:avLst/>
          </a:prstGeom>
        </p:spPr>
      </p:pic>
      <p:sp>
        <p:nvSpPr>
          <p:cNvPr id="17" name="Rectangle 16">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E0658-EA7B-A4AF-C0F8-D120365659FC}"/>
              </a:ext>
            </a:extLst>
          </p:cNvPr>
          <p:cNvSpPr>
            <a:spLocks noGrp="1"/>
          </p:cNvSpPr>
          <p:nvPr>
            <p:ph type="title"/>
          </p:nvPr>
        </p:nvSpPr>
        <p:spPr>
          <a:xfrm>
            <a:off x="8071172" y="3291840"/>
            <a:ext cx="3659246" cy="2926080"/>
          </a:xfrm>
        </p:spPr>
        <p:txBody>
          <a:bodyPr vert="horz" lIns="91440" tIns="45720" rIns="91440" bIns="45720" rtlCol="0" anchor="b">
            <a:normAutofit fontScale="90000"/>
          </a:bodyPr>
          <a:lstStyle/>
          <a:p>
            <a:r>
              <a:rPr lang="en-US" sz="4400" b="1" dirty="0">
                <a:solidFill>
                  <a:srgbClr val="FFFFFF"/>
                </a:solidFill>
              </a:rPr>
              <a:t>3. Are you confident you have tried everything you can to say yes to the next family, including your staff completing at least the first  training course?</a:t>
            </a:r>
          </a:p>
        </p:txBody>
      </p:sp>
      <p:sp>
        <p:nvSpPr>
          <p:cNvPr id="19" name="Rectangle 18">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5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829E218-74FB-4455-98BE-F2C5BA897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7E8D75FD-D4F9-4D11-B70D-82EFCB4CF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ny question marks on black background">
            <a:extLst>
              <a:ext uri="{FF2B5EF4-FFF2-40B4-BE49-F238E27FC236}">
                <a16:creationId xmlns:a16="http://schemas.microsoft.com/office/drawing/2014/main" id="{2D407EB6-2120-801B-E0E9-B4697E69FC72}"/>
              </a:ext>
            </a:extLst>
          </p:cNvPr>
          <p:cNvPicPr>
            <a:picLocks noChangeAspect="1"/>
          </p:cNvPicPr>
          <p:nvPr/>
        </p:nvPicPr>
        <p:blipFill rotWithShape="1">
          <a:blip r:embed="rId3"/>
          <a:srcRect l="31368"/>
          <a:stretch/>
        </p:blipFill>
        <p:spPr>
          <a:xfrm>
            <a:off x="633999" y="640080"/>
            <a:ext cx="6275667" cy="5577840"/>
          </a:xfrm>
          <a:prstGeom prst="rect">
            <a:avLst/>
          </a:prstGeom>
        </p:spPr>
      </p:pic>
      <p:sp>
        <p:nvSpPr>
          <p:cNvPr id="32" name="Rectangle 31">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4E0658-EA7B-A4AF-C0F8-D120365659FC}"/>
              </a:ext>
            </a:extLst>
          </p:cNvPr>
          <p:cNvSpPr>
            <a:spLocks noGrp="1"/>
          </p:cNvSpPr>
          <p:nvPr>
            <p:ph type="title"/>
          </p:nvPr>
        </p:nvSpPr>
        <p:spPr>
          <a:xfrm>
            <a:off x="8096885" y="640080"/>
            <a:ext cx="3874398" cy="3246095"/>
          </a:xfrm>
        </p:spPr>
        <p:txBody>
          <a:bodyPr vert="horz" lIns="91440" tIns="45720" rIns="91440" bIns="45720" rtlCol="0" anchor="b">
            <a:normAutofit/>
          </a:bodyPr>
          <a:lstStyle/>
          <a:p>
            <a:r>
              <a:rPr lang="en-US" sz="2400" b="1" dirty="0">
                <a:solidFill>
                  <a:schemeClr val="bg1"/>
                </a:solidFill>
              </a:rPr>
              <a:t>4. If not, can you sign up now?</a:t>
            </a:r>
            <a:br>
              <a:rPr lang="en-US" sz="2400" b="1" dirty="0">
                <a:solidFill>
                  <a:schemeClr val="bg1"/>
                </a:solidFill>
              </a:rPr>
            </a:br>
            <a:br>
              <a:rPr lang="en-US" sz="2400" b="1" dirty="0">
                <a:solidFill>
                  <a:schemeClr val="bg1"/>
                </a:solidFill>
              </a:rPr>
            </a:br>
            <a:br>
              <a:rPr lang="en-US" sz="2400" u="sng" dirty="0">
                <a:solidFill>
                  <a:schemeClr val="bg1"/>
                </a:solidFill>
              </a:rPr>
            </a:br>
            <a:br>
              <a:rPr lang="en-US" sz="2400" u="sng" dirty="0">
                <a:solidFill>
                  <a:schemeClr val="bg1"/>
                </a:solidFill>
              </a:rPr>
            </a:br>
            <a:r>
              <a:rPr lang="en-GB" sz="2400" u="sng" dirty="0">
                <a:solidFill>
                  <a:schemeClr val="bg1"/>
                </a:solidFill>
                <a:hlinkClick r:id="rId4">
                  <a:extLst>
                    <a:ext uri="{A12FA001-AC4F-418D-AE19-62706E023703}">
                      <ahyp:hlinkClr xmlns:ahyp="http://schemas.microsoft.com/office/drawing/2018/hyperlinkcolor" val="tx"/>
                    </a:ext>
                  </a:extLst>
                </a:hlinkClick>
              </a:rPr>
              <a:t>https://dingley.org.uk/dingleys-promise-training/comic-relief/</a:t>
            </a:r>
            <a:br>
              <a:rPr lang="en-US" sz="2400" u="sng" dirty="0">
                <a:solidFill>
                  <a:schemeClr val="bg1"/>
                </a:solidFill>
              </a:rPr>
            </a:br>
            <a:endParaRPr lang="en-US" sz="2400" b="1" dirty="0">
              <a:solidFill>
                <a:schemeClr val="bg1"/>
              </a:solidFill>
            </a:endParaRPr>
          </a:p>
        </p:txBody>
      </p:sp>
      <p:sp>
        <p:nvSpPr>
          <p:cNvPr id="34" name="Rectangle 33">
            <a:extLst>
              <a:ext uri="{FF2B5EF4-FFF2-40B4-BE49-F238E27FC236}">
                <a16:creationId xmlns:a16="http://schemas.microsoft.com/office/drawing/2014/main" id="{B1121E64-CB88-4BF5-B531-C0316E7F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321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011BE2-89BD-3DA8-7ACF-9FC5FD09BDA5}"/>
              </a:ext>
            </a:extLst>
          </p:cNvPr>
          <p:cNvSpPr txBox="1"/>
          <p:nvPr/>
        </p:nvSpPr>
        <p:spPr>
          <a:xfrm>
            <a:off x="3046427" y="4718888"/>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dingley.org.uk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dingleys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-promise-training/comic-relief/</a:t>
            </a:r>
          </a:p>
        </p:txBody>
      </p:sp>
      <p:pic>
        <p:nvPicPr>
          <p:cNvPr id="8" name="Picture 7" descr="A qr code on a brown background&#10;&#10;Description automatically generated">
            <a:extLst>
              <a:ext uri="{FF2B5EF4-FFF2-40B4-BE49-F238E27FC236}">
                <a16:creationId xmlns:a16="http://schemas.microsoft.com/office/drawing/2014/main" id="{7062A81F-3C9E-97A2-D688-8B317A74E6E5}"/>
              </a:ext>
            </a:extLst>
          </p:cNvPr>
          <p:cNvPicPr>
            <a:picLocks noChangeAspect="1"/>
          </p:cNvPicPr>
          <p:nvPr/>
        </p:nvPicPr>
        <p:blipFill>
          <a:blip r:embed="rId2"/>
          <a:stretch>
            <a:fillRect/>
          </a:stretch>
        </p:blipFill>
        <p:spPr>
          <a:xfrm>
            <a:off x="4220028" y="1604868"/>
            <a:ext cx="3751943" cy="2676691"/>
          </a:xfrm>
          <a:prstGeom prst="rect">
            <a:avLst/>
          </a:prstGeom>
        </p:spPr>
      </p:pic>
    </p:spTree>
    <p:extLst>
      <p:ext uri="{BB962C8B-B14F-4D97-AF65-F5344CB8AC3E}">
        <p14:creationId xmlns:p14="http://schemas.microsoft.com/office/powerpoint/2010/main" val="218408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6B90AB0-A8CA-57B1-A1C0-FF9C6BDF5B91}"/>
              </a:ext>
            </a:extLst>
          </p:cNvPr>
          <p:cNvSpPr>
            <a:spLocks noGrp="1"/>
          </p:cNvSpPr>
          <p:nvPr>
            <p:ph idx="1"/>
          </p:nvPr>
        </p:nvSpPr>
        <p:spPr>
          <a:xfrm>
            <a:off x="716691" y="2294672"/>
            <a:ext cx="10515600" cy="4351338"/>
          </a:xfrm>
        </p:spPr>
        <p:txBody>
          <a:bodyPr>
            <a:normAutofit/>
          </a:bodyPr>
          <a:lstStyle/>
          <a:p>
            <a:pPr marL="0" indent="0" algn="ctr">
              <a:buNone/>
            </a:pPr>
            <a:r>
              <a:rPr lang="en-US" sz="3600" b="1" dirty="0">
                <a:solidFill>
                  <a:srgbClr val="025B9D"/>
                </a:solidFill>
              </a:rPr>
              <a:t>Thank you for your hard work </a:t>
            </a:r>
          </a:p>
          <a:p>
            <a:pPr marL="0" indent="0" algn="ctr">
              <a:buNone/>
            </a:pPr>
            <a:r>
              <a:rPr lang="en-US" sz="3600" b="1" dirty="0">
                <a:solidFill>
                  <a:srgbClr val="025B9D"/>
                </a:solidFill>
              </a:rPr>
              <a:t>and commitment to inclusion!</a:t>
            </a:r>
          </a:p>
          <a:p>
            <a:pPr marL="0" indent="0" algn="ctr">
              <a:buNone/>
            </a:pPr>
            <a:endParaRPr lang="en-US" sz="3600" b="1" dirty="0">
              <a:solidFill>
                <a:srgbClr val="025B9D"/>
              </a:solidFill>
            </a:endParaRPr>
          </a:p>
          <a:p>
            <a:pPr marL="0" indent="0" algn="ctr">
              <a:buNone/>
            </a:pPr>
            <a:endParaRPr lang="en-US" sz="3600" b="1" dirty="0">
              <a:solidFill>
                <a:srgbClr val="025B9D"/>
              </a:solidFill>
            </a:endParaRPr>
          </a:p>
        </p:txBody>
      </p:sp>
      <p:pic>
        <p:nvPicPr>
          <p:cNvPr id="4" name="Picture 3" descr="Logo, company name&#10;&#10;Description automatically generated">
            <a:extLst>
              <a:ext uri="{FF2B5EF4-FFF2-40B4-BE49-F238E27FC236}">
                <a16:creationId xmlns:a16="http://schemas.microsoft.com/office/drawing/2014/main" id="{537EED22-4AB2-B5BD-5ACF-6EA70BF69645}"/>
              </a:ext>
            </a:extLst>
          </p:cNvPr>
          <p:cNvPicPr>
            <a:picLocks noChangeAspect="1"/>
          </p:cNvPicPr>
          <p:nvPr/>
        </p:nvPicPr>
        <p:blipFill rotWithShape="1">
          <a:blip r:embed="rId3"/>
          <a:srcRect t="28826" b="31705"/>
          <a:stretch/>
        </p:blipFill>
        <p:spPr>
          <a:xfrm>
            <a:off x="8659647" y="320166"/>
            <a:ext cx="3320686" cy="931660"/>
          </a:xfrm>
          <a:prstGeom prst="rect">
            <a:avLst/>
          </a:prstGeom>
        </p:spPr>
      </p:pic>
    </p:spTree>
    <p:extLst>
      <p:ext uri="{BB962C8B-B14F-4D97-AF65-F5344CB8AC3E}">
        <p14:creationId xmlns:p14="http://schemas.microsoft.com/office/powerpoint/2010/main" val="3259157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7934E83E3AC4A821FF7D65C647CF3" ma:contentTypeVersion="18" ma:contentTypeDescription="Create a new document." ma:contentTypeScope="" ma:versionID="5797f0bc1d4900ba710060bfd187960e">
  <xsd:schema xmlns:xsd="http://www.w3.org/2001/XMLSchema" xmlns:xs="http://www.w3.org/2001/XMLSchema" xmlns:p="http://schemas.microsoft.com/office/2006/metadata/properties" xmlns:ns2="2f3bc997-f854-457e-a89a-f53daf41e975" xmlns:ns3="5ff03d53-907b-4153-b31a-f9c01187da2f" targetNamespace="http://schemas.microsoft.com/office/2006/metadata/properties" ma:root="true" ma:fieldsID="ac5ce1b79af9bc05dab852fe9b2a7131" ns2:_="" ns3:_="">
    <xsd:import namespace="2f3bc997-f854-457e-a89a-f53daf41e975"/>
    <xsd:import namespace="5ff03d53-907b-4153-b31a-f9c01187da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bc997-f854-457e-a89a-f53daf41e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fd98df-2cc9-409e-a9a9-85a472a8861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03d53-907b-4153-b31a-f9c01187da2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9a809a7-1504-4795-ab1a-8225feca0323}" ma:internalName="TaxCatchAll" ma:showField="CatchAllData" ma:web="5ff03d53-907b-4153-b31a-f9c01187da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f3bc997-f854-457e-a89a-f53daf41e975">
      <Terms xmlns="http://schemas.microsoft.com/office/infopath/2007/PartnerControls"/>
    </lcf76f155ced4ddcb4097134ff3c332f>
    <TaxCatchAll xmlns="5ff03d53-907b-4153-b31a-f9c01187da2f" xsi:nil="true"/>
    <MediaLengthInSeconds xmlns="2f3bc997-f854-457e-a89a-f53daf41e975" xsi:nil="true"/>
    <SharedWithUsers xmlns="5ff03d53-907b-4153-b31a-f9c01187da2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BE9D5E-DD45-4EAE-928D-30CDB3C95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bc997-f854-457e-a89a-f53daf41e975"/>
    <ds:schemaRef ds:uri="5ff03d53-907b-4153-b31a-f9c01187da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2532EBD-07EC-4ECF-9452-38C5FCD5E9B7}">
  <ds:schemaRefs>
    <ds:schemaRef ds:uri="2f3bc997-f854-457e-a89a-f53daf41e975"/>
    <ds:schemaRef ds:uri="5ff03d53-907b-4153-b31a-f9c01187da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E820EFA-BEB5-442F-A3C6-472FE7880A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1517</TotalTime>
  <Words>408</Words>
  <Application>Microsoft Office PowerPoint</Application>
  <PresentationFormat>Widescreen</PresentationFormat>
  <Paragraphs>21</Paragraphs>
  <Slides>8</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Retrospect</vt:lpstr>
      <vt:lpstr>PowerPoint Presentation</vt:lpstr>
      <vt:lpstr>4 Questions in 5 minutes</vt:lpstr>
      <vt:lpstr>1. Are you concerned about the number of children with SEND coming through the system?</vt:lpstr>
      <vt:lpstr>2. Do you want to say yes to the next family with a child with SEND?</vt:lpstr>
      <vt:lpstr>3. Are you confident you have tried everything you can to say yes to the next family, including your staff completing at least the first  training course?</vt:lpstr>
      <vt:lpstr>4. If not, can you sign up now?    https://dingley.org.uk/dingleys-promise-training/comic-relief/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Driven Early Years Inclusion and Managing Good Transitions to Track and Improve Outcomes for Children with SEND</dc:title>
  <dc:creator>Ann Van Dyke</dc:creator>
  <cp:lastModifiedBy>Lisa Morris (Solihull MBC)</cp:lastModifiedBy>
  <cp:revision>89</cp:revision>
  <dcterms:created xsi:type="dcterms:W3CDTF">2022-06-27T14:30:28Z</dcterms:created>
  <dcterms:modified xsi:type="dcterms:W3CDTF">2025-11-19T12:11:27Z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0x0101009627934E83E3AC4A821FF7D65C647CF3</vt:lpwstr>
  </property>
  <property fmtid="{D5CDD505-2E9C-101B-9397-08002B2CF9AE}" pid="3" name="MediaServiceImageTags">
    <vt:lpwstr/>
  </property>
</Properties>
</file>