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B33"/>
    <a:srgbClr val="0A6B66"/>
    <a:srgbClr val="7300BD"/>
    <a:srgbClr val="FFB51A"/>
    <a:srgbClr val="F57D3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17" d="100"/>
          <a:sy n="117" d="100"/>
        </p:scale>
        <p:origin x="147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Morris (Solihull MBC)" userId="71e1809b-9889-4ede-956b-39304c13a3ac" providerId="ADAL" clId="{AD62C802-2CFC-4191-84A8-AD179C2703F4}"/>
    <pc:docChg chg="modSld">
      <pc:chgData name="Lisa Morris (Solihull MBC)" userId="71e1809b-9889-4ede-956b-39304c13a3ac" providerId="ADAL" clId="{AD62C802-2CFC-4191-84A8-AD179C2703F4}" dt="2025-11-20T12:37:43.315" v="0" actId="20577"/>
      <pc:docMkLst>
        <pc:docMk/>
      </pc:docMkLst>
      <pc:sldChg chg="modSp mod">
        <pc:chgData name="Lisa Morris (Solihull MBC)" userId="71e1809b-9889-4ede-956b-39304c13a3ac" providerId="ADAL" clId="{AD62C802-2CFC-4191-84A8-AD179C2703F4}" dt="2025-11-20T12:37:43.315" v="0" actId="20577"/>
        <pc:sldMkLst>
          <pc:docMk/>
          <pc:sldMk cId="28632630" sldId="256"/>
        </pc:sldMkLst>
        <pc:spChg chg="mod">
          <ac:chgData name="Lisa Morris (Solihull MBC)" userId="71e1809b-9889-4ede-956b-39304c13a3ac" providerId="ADAL" clId="{AD62C802-2CFC-4191-84A8-AD179C2703F4}" dt="2025-11-20T12:37:43.315" v="0" actId="20577"/>
          <ac:spMkLst>
            <pc:docMk/>
            <pc:sldMk cId="28632630" sldId="256"/>
            <ac:spMk id="9" creationId="{E80AF3A8-0D87-1F2A-A15D-9A8099AA6C8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3EE94-04EC-404E-A99A-F3969E22BB62}" type="datetimeFigureOut">
              <a:rPr lang="en-GB" smtClean="0"/>
              <a:t>20/11/2025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C42D37-76B1-44F6-8C4F-B7A7B2546F7C}" type="slidenum">
              <a:rPr lang="en-GB" smtClean="0"/>
              <a:t>‹#›</a:t>
            </a:fld>
            <a:endParaRPr lang="en-GB"/>
          </a:p>
        </p:txBody>
      </p:sp>
    </p:spTree>
    <p:extLst>
      <p:ext uri="{BB962C8B-B14F-4D97-AF65-F5344CB8AC3E}">
        <p14:creationId xmlns:p14="http://schemas.microsoft.com/office/powerpoint/2010/main" val="33478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2C42D37-76B1-44F6-8C4F-B7A7B2546F7C}" type="slidenum">
              <a:rPr lang="en-GB" smtClean="0"/>
              <a:t>1</a:t>
            </a:fld>
            <a:endParaRPr lang="en-GB"/>
          </a:p>
        </p:txBody>
      </p:sp>
    </p:spTree>
    <p:extLst>
      <p:ext uri="{BB962C8B-B14F-4D97-AF65-F5344CB8AC3E}">
        <p14:creationId xmlns:p14="http://schemas.microsoft.com/office/powerpoint/2010/main" val="138687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85E8521-FE3B-43D0-8300-DD7A5DE1AE54}"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3985385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85E8521-FE3B-43D0-8300-DD7A5DE1AE54}"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2788965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85E8521-FE3B-43D0-8300-DD7A5DE1AE54}"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417795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85E8521-FE3B-43D0-8300-DD7A5DE1AE54}"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2897513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292B33"/>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85E8521-FE3B-43D0-8300-DD7A5DE1AE54}" type="datetimeFigureOut">
              <a:rPr lang="en-GB" smtClean="0"/>
              <a:t>20/11/2025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4139323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85E8521-FE3B-43D0-8300-DD7A5DE1AE54}"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2141804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85E8521-FE3B-43D0-8300-DD7A5DE1AE54}" type="datetimeFigureOut">
              <a:rPr lang="en-GB" smtClean="0"/>
              <a:t>20/11/2025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4018017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85E8521-FE3B-43D0-8300-DD7A5DE1AE54}" type="datetimeFigureOut">
              <a:rPr lang="en-GB" smtClean="0"/>
              <a:t>20/11/2025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309727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5E8521-FE3B-43D0-8300-DD7A5DE1AE54}" type="datetimeFigureOut">
              <a:rPr lang="en-GB" smtClean="0"/>
              <a:t>20/11/2025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2412949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85E8521-FE3B-43D0-8300-DD7A5DE1AE54}"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143590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85E8521-FE3B-43D0-8300-DD7A5DE1AE54}" type="datetimeFigureOut">
              <a:rPr lang="en-GB" smtClean="0"/>
              <a:t>20/11/2025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3485C9-CE2A-476F-B85B-45F9934D2D1A}" type="slidenum">
              <a:rPr lang="en-GB" smtClean="0"/>
              <a:t>‹#›</a:t>
            </a:fld>
            <a:endParaRPr lang="en-GB"/>
          </a:p>
        </p:txBody>
      </p:sp>
    </p:spTree>
    <p:extLst>
      <p:ext uri="{BB962C8B-B14F-4D97-AF65-F5344CB8AC3E}">
        <p14:creationId xmlns:p14="http://schemas.microsoft.com/office/powerpoint/2010/main" val="3361244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E8521-FE3B-43D0-8300-DD7A5DE1AE54}" type="datetimeFigureOut">
              <a:rPr lang="en-GB" smtClean="0"/>
              <a:t>20/11/2025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3485C9-CE2A-476F-B85B-45F9934D2D1A}" type="slidenum">
              <a:rPr lang="en-GB" smtClean="0"/>
              <a:t>‹#›</a:t>
            </a:fld>
            <a:endParaRPr lang="en-GB"/>
          </a:p>
        </p:txBody>
      </p:sp>
      <p:pic>
        <p:nvPicPr>
          <p:cNvPr id="8" name="Picture 7">
            <a:extLst>
              <a:ext uri="{FF2B5EF4-FFF2-40B4-BE49-F238E27FC236}">
                <a16:creationId xmlns:a16="http://schemas.microsoft.com/office/drawing/2014/main" id="{95B2B805-C9B8-45AE-FBB7-FCFA9AD8EEA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626" y="6031249"/>
            <a:ext cx="9135374" cy="826751"/>
          </a:xfrm>
          <a:prstGeom prst="rect">
            <a:avLst/>
          </a:prstGeom>
        </p:spPr>
      </p:pic>
    </p:spTree>
    <p:extLst>
      <p:ext uri="{BB962C8B-B14F-4D97-AF65-F5344CB8AC3E}">
        <p14:creationId xmlns:p14="http://schemas.microsoft.com/office/powerpoint/2010/main" val="40096657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rgbClr val="292B3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292B3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292B3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292B3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292B3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292B3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thebabyroom.blog/wp-content/uploads/2025/09/final-infographic.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s://www.booktrust.org.uk/resources/find-resources/the-science-behind-the-benefits-of-reading-for-bab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58904D-6CB3-A81A-BF4A-E4B8FFB47CDC}"/>
              </a:ext>
            </a:extLst>
          </p:cNvPr>
          <p:cNvSpPr txBox="1">
            <a:spLocks noGrp="1"/>
          </p:cNvSpPr>
          <p:nvPr>
            <p:ph type="ctrTitle"/>
          </p:nvPr>
        </p:nvSpPr>
        <p:spPr>
          <a:xfrm>
            <a:off x="74386" y="203536"/>
            <a:ext cx="7035800" cy="369332"/>
          </a:xfrm>
          <a:prstGeom prst="rect">
            <a:avLst/>
          </a:prstGeom>
          <a:solidFill>
            <a:schemeClr val="accent2">
              <a:lumMod val="60000"/>
              <a:lumOff val="40000"/>
            </a:schemeClr>
          </a:solidFill>
        </p:spPr>
        <p:txBody>
          <a:bodyPr wrap="square">
            <a:spAutoFit/>
          </a:bodyPr>
          <a:lstStyle/>
          <a:p>
            <a:r>
              <a:rPr lang="en-GB" sz="2000" b="1"/>
              <a:t>Karen Neal-Early Years Practitioner (Under twos)</a:t>
            </a:r>
            <a:endParaRPr lang="en-GB" sz="2000">
              <a:ea typeface="Calibri Light"/>
              <a:cs typeface="Calibri Light"/>
            </a:endParaRPr>
          </a:p>
        </p:txBody>
      </p:sp>
      <p:sp>
        <p:nvSpPr>
          <p:cNvPr id="5" name="TextBox 4">
            <a:extLst>
              <a:ext uri="{FF2B5EF4-FFF2-40B4-BE49-F238E27FC236}">
                <a16:creationId xmlns:a16="http://schemas.microsoft.com/office/drawing/2014/main" id="{ECFFD618-E5F0-8D36-94E0-4E56120D6824}"/>
              </a:ext>
            </a:extLst>
          </p:cNvPr>
          <p:cNvSpPr txBox="1"/>
          <p:nvPr/>
        </p:nvSpPr>
        <p:spPr>
          <a:xfrm>
            <a:off x="48986" y="2505280"/>
            <a:ext cx="3610428" cy="2646878"/>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lIns="91440" tIns="45720" rIns="91440" bIns="45720" rtlCol="0" anchor="t">
            <a:spAutoFit/>
          </a:bodyPr>
          <a:lstStyle/>
          <a:p>
            <a:r>
              <a:rPr lang="en-GB" sz="1700" dirty="0"/>
              <a:t>Have you as leaders taken time to reflect with your staff on your vision for under twos provision within your setting?</a:t>
            </a:r>
          </a:p>
          <a:p>
            <a:pPr marL="285750" indent="-285750">
              <a:buFont typeface="Arial" panose="020B0604020202020204" pitchFamily="34" charset="0"/>
              <a:buChar char="•"/>
            </a:pPr>
            <a:r>
              <a:rPr lang="en-GB" sz="1400" dirty="0"/>
              <a:t>What is working well?</a:t>
            </a:r>
          </a:p>
          <a:p>
            <a:pPr marL="285750" indent="-285750">
              <a:buFont typeface="Arial" panose="020B0604020202020204" pitchFamily="34" charset="0"/>
              <a:buChar char="•"/>
            </a:pPr>
            <a:r>
              <a:rPr lang="en-GB" sz="1400" dirty="0"/>
              <a:t>In line with research, have you considered the impact of group sizes and interactions?</a:t>
            </a:r>
          </a:p>
          <a:p>
            <a:pPr marL="285750" indent="-285750">
              <a:buFont typeface="Arial" panose="020B0604020202020204" pitchFamily="34" charset="0"/>
              <a:buChar char="•"/>
            </a:pPr>
            <a:r>
              <a:rPr lang="en-GB" sz="1400" dirty="0"/>
              <a:t>Are your routines child centred and tailored to support individual needs and routines?</a:t>
            </a:r>
          </a:p>
          <a:p>
            <a:r>
              <a:rPr lang="en-GB" sz="1400" dirty="0">
                <a:ea typeface="+mn-lt"/>
                <a:cs typeface="+mn-lt"/>
                <a:hlinkClick r:id="rId3"/>
              </a:rPr>
              <a:t>Final Recommendation Infographics</a:t>
            </a:r>
            <a:endParaRPr lang="en-GB" sz="1400" dirty="0">
              <a:ea typeface="Calibri" panose="020F0502020204030204"/>
              <a:cs typeface="Calibri" panose="020F0502020204030204"/>
            </a:endParaRPr>
          </a:p>
        </p:txBody>
      </p:sp>
      <p:sp>
        <p:nvSpPr>
          <p:cNvPr id="6" name="TextBox 5">
            <a:extLst>
              <a:ext uri="{FF2B5EF4-FFF2-40B4-BE49-F238E27FC236}">
                <a16:creationId xmlns:a16="http://schemas.microsoft.com/office/drawing/2014/main" id="{0E38AE3A-B03B-A2A9-8FE2-2ABC633E8480}"/>
              </a:ext>
            </a:extLst>
          </p:cNvPr>
          <p:cNvSpPr txBox="1"/>
          <p:nvPr/>
        </p:nvSpPr>
        <p:spPr>
          <a:xfrm>
            <a:off x="3924300" y="2510766"/>
            <a:ext cx="4953000" cy="2123658"/>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GB" sz="1200" b="1" dirty="0"/>
              <a:t>The physical closeness of reading shapes our body rhythms</a:t>
            </a:r>
          </a:p>
          <a:p>
            <a:r>
              <a:rPr lang="en-GB" sz="1200" dirty="0"/>
              <a:t>When we are close to one another, our body rhythms, such as our breathing pattern, heart rate and movements, tune in to the other person’s. </a:t>
            </a:r>
          </a:p>
          <a:p>
            <a:r>
              <a:rPr lang="en-GB" sz="1200" dirty="0"/>
              <a:t>For babies and young children whose body rhythms are messier, more erratic and more unpredictable than adults’, sharing a story can help establish stronger, more stable and predictable rhythms. This, in turn, brings calmness and sustained concentration. </a:t>
            </a:r>
          </a:p>
          <a:p>
            <a:r>
              <a:rPr lang="en-GB" sz="1200" dirty="0"/>
              <a:t>Co-regulation is a critical first step in being able to self-regulate, which means that babies who are soothed by being read to have a head start in being able to focus, concentrate, and learn. </a:t>
            </a:r>
          </a:p>
          <a:p>
            <a:r>
              <a:rPr lang="en-GB" sz="1200" dirty="0">
                <a:hlinkClick r:id="rId4"/>
              </a:rPr>
              <a:t>The science behind the benefits of reading for babies | BookTrust</a:t>
            </a:r>
            <a:endParaRPr lang="en-GB" sz="1200" dirty="0"/>
          </a:p>
        </p:txBody>
      </p:sp>
      <p:sp>
        <p:nvSpPr>
          <p:cNvPr id="7" name="Subtitle 2">
            <a:extLst>
              <a:ext uri="{FF2B5EF4-FFF2-40B4-BE49-F238E27FC236}">
                <a16:creationId xmlns:a16="http://schemas.microsoft.com/office/drawing/2014/main" id="{68ECA217-B06F-DC0A-2D29-EFFCD6C9A1D7}"/>
              </a:ext>
            </a:extLst>
          </p:cNvPr>
          <p:cNvSpPr txBox="1">
            <a:spLocks/>
          </p:cNvSpPr>
          <p:nvPr/>
        </p:nvSpPr>
        <p:spPr>
          <a:xfrm>
            <a:off x="10886" y="572868"/>
            <a:ext cx="8866414" cy="168995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rgbClr val="292B33"/>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rgbClr val="292B33"/>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rgbClr val="292B33"/>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rgbClr val="292B33"/>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rgbClr val="292B33"/>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400" dirty="0"/>
              <a:t>With last week marking the 10th Anniversary of Baby week, I would like to take this opportunity to reflect with all Baby room practitioners on the amazing work you are all doing! Building babies brains, interaction, by interaction!
After just over a year with the Early years team, my role has allowed me to visit various settings and offer support to practitioners and leaders in their continuous journey to achieving better outcomes for our youngest learners. 
With the increase of government funding meaning more children accessing under twos provision we have seen a </a:t>
            </a:r>
            <a:r>
              <a:rPr lang="en-GB" sz="1400"/>
              <a:t>well-received</a:t>
            </a:r>
            <a:r>
              <a:rPr lang="en-GB" sz="1400" dirty="0"/>
              <a:t> recognition of the highly vital roles practitioners play not only in supporting better outcomes for children, but also in supporting parents through this crucial stage of development. With research and evidence highlighting the importance of the first 1001 days , we are entering into a new era for under twos practice.</a:t>
            </a:r>
          </a:p>
        </p:txBody>
      </p:sp>
      <p:pic>
        <p:nvPicPr>
          <p:cNvPr id="8" name="Picture 2" descr="Reading &amp; storytelling: babies 0-12 months | Raising Children Network">
            <a:extLst>
              <a:ext uri="{FF2B5EF4-FFF2-40B4-BE49-F238E27FC236}">
                <a16:creationId xmlns:a16="http://schemas.microsoft.com/office/drawing/2014/main" id="{24BD7813-47F8-CBB7-00A0-D285F0B4D5D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2671" y="4634424"/>
            <a:ext cx="1856015" cy="13920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TextBox 8">
            <a:extLst>
              <a:ext uri="{FF2B5EF4-FFF2-40B4-BE49-F238E27FC236}">
                <a16:creationId xmlns:a16="http://schemas.microsoft.com/office/drawing/2014/main" id="{E80AF3A8-0D87-1F2A-A15D-9A8099AA6C87}"/>
              </a:ext>
            </a:extLst>
          </p:cNvPr>
          <p:cNvSpPr txBox="1"/>
          <p:nvPr/>
        </p:nvSpPr>
        <p:spPr>
          <a:xfrm>
            <a:off x="125186" y="5334150"/>
            <a:ext cx="7015843" cy="584775"/>
          </a:xfrm>
          <a:prstGeom prst="rect">
            <a:avLst/>
          </a:prstGeom>
          <a:noFill/>
        </p:spPr>
        <p:txBody>
          <a:bodyPr wrap="square" lIns="91440" tIns="45720" rIns="91440" bIns="45720" rtlCol="0" anchor="t">
            <a:spAutoFit/>
          </a:bodyPr>
          <a:lstStyle/>
          <a:p>
            <a:r>
              <a:rPr lang="en-GB" sz="1600" dirty="0"/>
              <a:t>For more information about my role please reach out to your setting improvement advisor within the early years team. EY enquiries </a:t>
            </a:r>
            <a:r>
              <a:rPr lang="en-GB" sz="1600"/>
              <a:t>0121 704 6150</a:t>
            </a:r>
            <a:endParaRPr lang="en-GB" sz="1600" dirty="0"/>
          </a:p>
        </p:txBody>
      </p:sp>
    </p:spTree>
    <p:extLst>
      <p:ext uri="{BB962C8B-B14F-4D97-AF65-F5344CB8AC3E}">
        <p14:creationId xmlns:p14="http://schemas.microsoft.com/office/powerpoint/2010/main" val="286326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ildren's Services - standard (for internal use)  -  Read-Only" id="{320A66EA-A4B2-423D-96F0-E0574DC889C8}" vid="{9171F871-8DFF-49E1-97E5-845F6AFF470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ACC2E2A5741D44C91D8A348E9FAF43F" ma:contentTypeVersion="4" ma:contentTypeDescription="Create a new document." ma:contentTypeScope="" ma:versionID="daecda777e052a55a380436bcbe85851">
  <xsd:schema xmlns:xsd="http://www.w3.org/2001/XMLSchema" xmlns:xs="http://www.w3.org/2001/XMLSchema" xmlns:p="http://schemas.microsoft.com/office/2006/metadata/properties" xmlns:ns2="6596ec9d-f3a6-48b0-ae91-9bbe7e26e35c" targetNamespace="http://schemas.microsoft.com/office/2006/metadata/properties" ma:root="true" ma:fieldsID="e3cf44e92a005c2dd4447137eb4ecef0" ns2:_="">
    <xsd:import namespace="6596ec9d-f3a6-48b0-ae91-9bbe7e26e35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96ec9d-f3a6-48b0-ae91-9bbe7e26e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8BABDE-A837-400B-BF92-8103D52116AE}">
  <ds:schemaRefs>
    <ds:schemaRef ds:uri="http://schemas.microsoft.com/sharepoint/v3/contenttype/forms"/>
  </ds:schemaRefs>
</ds:datastoreItem>
</file>

<file path=customXml/itemProps2.xml><?xml version="1.0" encoding="utf-8"?>
<ds:datastoreItem xmlns:ds="http://schemas.openxmlformats.org/officeDocument/2006/customXml" ds:itemID="{7D4677A4-D853-4EAE-B148-B9C63E92429C}">
  <ds:schemaRefs>
    <ds:schemaRef ds:uri="http://purl.org/dc/terms/"/>
    <ds:schemaRef ds:uri="http://schemas.microsoft.com/office/2006/documentManagement/types"/>
    <ds:schemaRef ds:uri="http://schemas.microsoft.com/office/infopath/2007/PartnerControls"/>
    <ds:schemaRef ds:uri="http://purl.org/dc/dcmitype/"/>
    <ds:schemaRef ds:uri="http://purl.org/dc/elements/1.1/"/>
    <ds:schemaRef ds:uri="http://schemas.microsoft.com/office/2006/metadata/properties"/>
    <ds:schemaRef ds:uri="http://schemas.openxmlformats.org/package/2006/metadata/core-properties"/>
    <ds:schemaRef ds:uri="http://www.w3.org/XML/1998/namespace"/>
    <ds:schemaRef ds:uri="6596ec9d-f3a6-48b0-ae91-9bbe7e26e35c"/>
  </ds:schemaRefs>
</ds:datastoreItem>
</file>

<file path=customXml/itemProps3.xml><?xml version="1.0" encoding="utf-8"?>
<ds:datastoreItem xmlns:ds="http://schemas.openxmlformats.org/officeDocument/2006/customXml" ds:itemID="{D3568727-ED43-42DF-B8D3-DCBDA054B6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96ec9d-f3a6-48b0-ae91-9bbe7e26e3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Children's Services - standard (for internal use)</Template>
  <TotalTime>257</TotalTime>
  <Words>383</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Karen Neal-Early Years Practitioner (Under twos)</vt:lpstr>
    </vt:vector>
  </TitlesOfParts>
  <Company>Solihull Metropolitan Borough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Neal (Solihull MBC)</dc:creator>
  <cp:lastModifiedBy>Lisa Morris (Solihull MBC)</cp:lastModifiedBy>
  <cp:revision>25</cp:revision>
  <dcterms:created xsi:type="dcterms:W3CDTF">2025-11-19T08:45:17Z</dcterms:created>
  <dcterms:modified xsi:type="dcterms:W3CDTF">2025-11-20T12:37:45Z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0x010100BACC2E2A5741D44C91D8A348E9FAF43F</vt:lpwstr>
  </property>
  <property fmtid="{D5CDD505-2E9C-101B-9397-08002B2CF9AE}" pid="3" name="MediaServiceImageTags">
    <vt:lpwstr/>
  </property>
</Properties>
</file>