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90" r:id="rId5"/>
    <p:sldId id="398" r:id="rId6"/>
    <p:sldId id="399" r:id="rId7"/>
    <p:sldId id="400" r:id="rId8"/>
    <p:sldId id="401" r:id="rId9"/>
    <p:sldId id="404" r:id="rId10"/>
    <p:sldId id="4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EC7BE"/>
    <a:srgbClr val="FF99FF"/>
    <a:srgbClr val="CC9900"/>
    <a:srgbClr val="99CCFF"/>
    <a:srgbClr val="FF0000"/>
    <a:srgbClr val="FFCCFF"/>
    <a:srgbClr val="FFCC66"/>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E20EE-7BD7-417B-B38E-B309D094A29B}" v="8" dt="2025-09-16T10:43:4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5226" autoAdjust="0"/>
  </p:normalViewPr>
  <p:slideViewPr>
    <p:cSldViewPr snapToGrid="0">
      <p:cViewPr varScale="1">
        <p:scale>
          <a:sx n="124" d="100"/>
          <a:sy n="124"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947F2-CA3B-4EA0-BFF4-CD6B3A320E6E}"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708E8-550A-4C74-BBE7-A60D800253C0}" type="slidenum">
              <a:rPr lang="en-GB" smtClean="0"/>
              <a:t>‹#›</a:t>
            </a:fld>
            <a:endParaRPr lang="en-GB"/>
          </a:p>
        </p:txBody>
      </p:sp>
    </p:spTree>
    <p:extLst>
      <p:ext uri="{BB962C8B-B14F-4D97-AF65-F5344CB8AC3E}">
        <p14:creationId xmlns:p14="http://schemas.microsoft.com/office/powerpoint/2010/main" val="100859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descr="A picture containing monitor, clock, computer, device&#10;&#10;Description automatically generated">
            <a:extLst>
              <a:ext uri="{FF2B5EF4-FFF2-40B4-BE49-F238E27FC236}">
                <a16:creationId xmlns:a16="http://schemas.microsoft.com/office/drawing/2014/main" id="{1F11F7C0-69A7-5342-B021-D2083E1134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28636" y="2850380"/>
            <a:ext cx="4967633" cy="1157240"/>
          </a:xfrm>
          <a:prstGeom prst="rect">
            <a:avLst/>
          </a:prstGeom>
        </p:spPr>
        <p:txBody>
          <a:bodyPr anchor="ctr" anchorCtr="0">
            <a:spAutoFit/>
          </a:bodyPr>
          <a:lstStyle>
            <a:lvl1pPr algn="l">
              <a:defRPr sz="3733"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28636" y="5257344"/>
            <a:ext cx="4967633" cy="350930"/>
          </a:xfrm>
          <a:prstGeom prst="rect">
            <a:avLst/>
          </a:prstGeom>
        </p:spPr>
        <p:txBody>
          <a:bodyPr wrap="square" anchor="ctr" anchorCtr="0">
            <a:spAutoFit/>
          </a:bodyPr>
          <a:lstStyle>
            <a:lvl1pPr marL="0" indent="0" algn="l">
              <a:buNone/>
              <a:defRPr sz="1867"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502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4385A0-652C-7846-9371-64377855885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 Conten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FC004E-DB03-3347-81FC-B511DCD08E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0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Content w/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tx2">
              <a:lumMod val="20000"/>
              <a:lumOff val="80000"/>
            </a:schemeClr>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tx2">
              <a:lumMod val="20000"/>
              <a:lumOff val="80000"/>
            </a:schemeClr>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2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04C4-F1C6-4C2E-B950-5B20E3F2F60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647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Grey w/box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1F9EC2-7F3C-C248-AAC3-71D5A780154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5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w/boxes Blu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7A8512A6-E1F9-224A-8565-561A8DD59A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alf Page Design">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1EEAAF76-F42F-6943-9D3C-546F98E87A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1967883"/>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756A7D2D-2708-2B43-961F-18C8F50451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54F5CA02-687A-9E44-B6FC-F018E49599B4}"/>
              </a:ext>
            </a:extLst>
          </p:cNvPr>
          <p:cNvSpPr txBox="1">
            <a:spLocks/>
          </p:cNvSpPr>
          <p:nvPr userDrawn="1"/>
        </p:nvSpPr>
        <p:spPr>
          <a:xfrm>
            <a:off x="0" y="6285875"/>
            <a:ext cx="12192000" cy="556801"/>
          </a:xfrm>
          <a:prstGeom prst="rect">
            <a:avLst/>
          </a:prstGeom>
        </p:spPr>
        <p:txBody>
          <a:bodyPr wrap="square" bIns="249600">
            <a:spAutoFit/>
          </a:bodyPr>
          <a:lstStyle>
            <a:lvl1pPr marL="0" indent="0" algn="ctr" defTabSz="685800" rtl="0" eaLnBrk="1" latinLnBrk="0" hangingPunct="1">
              <a:lnSpc>
                <a:spcPct val="90000"/>
              </a:lnSpc>
              <a:spcBef>
                <a:spcPts val="750"/>
              </a:spcBef>
              <a:buFont typeface="Arial" panose="020B0604020202020204" pitchFamily="34" charset="0"/>
              <a:buNone/>
              <a:defRPr sz="1600" b="0" i="0" kern="1200">
                <a:solidFill>
                  <a:schemeClr val="bg1"/>
                </a:solidFill>
                <a:latin typeface="Calibri Light"/>
                <a:ea typeface="+mn-ea"/>
                <a:cs typeface="Calibri Light"/>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en-GB" sz="1867" b="0" i="0" kern="1200" dirty="0">
                <a:solidFill>
                  <a:schemeClr val="bg1"/>
                </a:solidFill>
                <a:effectLst/>
                <a:latin typeface="Calibri Light"/>
                <a:ea typeface="+mn-ea"/>
                <a:cs typeface="Calibri Light"/>
              </a:rPr>
              <a:t>contact@scwcsu.nhs.uk  |  scwcsu.nhs.uk  |  @NHSscwcsu</a:t>
            </a:r>
          </a:p>
        </p:txBody>
      </p:sp>
    </p:spTree>
    <p:extLst>
      <p:ext uri="{BB962C8B-B14F-4D97-AF65-F5344CB8AC3E}">
        <p14:creationId xmlns:p14="http://schemas.microsoft.com/office/powerpoint/2010/main" val="19125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A3D29-A367-4A8C-9654-1FFBC9B62C7B}"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DD898-32E8-47B3-9849-36598D669484}" type="slidenum">
              <a:rPr lang="en-GB" smtClean="0"/>
              <a:t>‹#›</a:t>
            </a:fld>
            <a:endParaRPr lang="en-GB"/>
          </a:p>
        </p:txBody>
      </p:sp>
    </p:spTree>
    <p:extLst>
      <p:ext uri="{BB962C8B-B14F-4D97-AF65-F5344CB8AC3E}">
        <p14:creationId xmlns:p14="http://schemas.microsoft.com/office/powerpoint/2010/main" val="209021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Whit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2"/>
            <a:ext cx="7863069" cy="956844"/>
          </a:xfrm>
        </p:spPr>
        <p:txBody>
          <a:bodyPr anchor="t" anchorCtr="0">
            <a:normAutofit/>
          </a:bodyPr>
          <a:lstStyle>
            <a:lvl1pPr algn="l">
              <a:defRPr sz="3200"/>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873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Blu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3"/>
            <a:ext cx="7863069" cy="956845"/>
          </a:xfrm>
        </p:spPr>
        <p:txBody>
          <a:bodyPr anchor="t" anchorCtr="0">
            <a:normAutofit/>
          </a:bodyPr>
          <a:lstStyle>
            <a:lvl1pPr algn="l">
              <a:defRPr sz="3200">
                <a:solidFill>
                  <a:schemeClr val="accent3"/>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2554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BC685-CA08-8A43-88BA-3CA9D5064AB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51"/>
          </a:xfrm>
        </p:spPr>
        <p:txBody>
          <a:bodyPr tIns="3600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3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519F7-4584-654F-A690-FBACA76527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30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0629E7-38D8-9B43-BD86-9712C98BAA48}"/>
              </a:ext>
            </a:extLst>
          </p:cNvPr>
          <p:cNvPicPr>
            <a:picLocks noChangeAspect="1"/>
          </p:cNvPicPr>
          <p:nvPr userDrawn="1"/>
        </p:nvPicPr>
        <p:blipFill>
          <a:blip r:embed="rId21"/>
          <a:srcRect/>
          <a:stretch/>
        </p:blipFill>
        <p:spPr>
          <a:xfrm>
            <a:off x="0" y="0"/>
            <a:ext cx="12192000" cy="6858000"/>
          </a:xfrm>
          <a:prstGeom prst="rect">
            <a:avLst/>
          </a:prstGeom>
        </p:spPr>
      </p:pic>
      <p:sp>
        <p:nvSpPr>
          <p:cNvPr id="2" name="Title Placeholder 1"/>
          <p:cNvSpPr>
            <a:spLocks noGrp="1"/>
          </p:cNvSpPr>
          <p:nvPr>
            <p:ph type="title"/>
          </p:nvPr>
        </p:nvSpPr>
        <p:spPr>
          <a:xfrm>
            <a:off x="360710" y="119189"/>
            <a:ext cx="11470581" cy="666271"/>
          </a:xfrm>
          <a:prstGeom prst="rect">
            <a:avLst/>
          </a:prstGeom>
        </p:spPr>
        <p:txBody>
          <a:bodyPr vert="horz" lIns="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8003" y="904648"/>
            <a:ext cx="11470581" cy="5328421"/>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4268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9" r:id="rId14"/>
    <p:sldLayoutId id="2147483674" r:id="rId15"/>
    <p:sldLayoutId id="2147483675" r:id="rId16"/>
    <p:sldLayoutId id="2147483676" r:id="rId17"/>
    <p:sldLayoutId id="2147483677" r:id="rId18"/>
    <p:sldLayoutId id="214748367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933"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133" kern="1200">
          <a:solidFill>
            <a:srgbClr val="5A5A5A"/>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1867" kern="1200">
          <a:solidFill>
            <a:srgbClr val="5A5A5A"/>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333" kern="1200">
          <a:solidFill>
            <a:srgbClr val="5A5A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067" kern="1200">
          <a:solidFill>
            <a:srgbClr val="5A5A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12.tmp"/><Relationship Id="rId5" Type="http://schemas.openxmlformats.org/officeDocument/2006/relationships/image" Target="../media/image11.tmp"/><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1.tmp"/></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www.tickettailor.com/events/nhssouthcentralandwestcsu/1810823" TargetMode="External"/><Relationship Id="rId1" Type="http://schemas.openxmlformats.org/officeDocument/2006/relationships/slideLayout" Target="../slideLayouts/slideLayout10.xml"/><Relationship Id="rId6" Type="http://schemas.openxmlformats.org/officeDocument/2006/relationships/image" Target="../media/image18.tmp"/><Relationship Id="rId5" Type="http://schemas.openxmlformats.org/officeDocument/2006/relationships/image" Target="../media/image11.tmp"/><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hyperlink" Target="https://gbr01.safelinks.protection.outlook.com/?url=https%3A%2F%2Fchis.scwcsu.nhs.uk%2F&amp;data=05%7C02%7Candreemcdonald%40nhs.net%7C169f0f9d451447b0a7b608dc270c1e65%7C37c354b285b047f5b22207b48d774ee3%7C0%7C0%7C638428180217686593%7CUnknown%7CTWFpbGZsb3d8eyJWIjoiMC4wLjAwMDAiLCJQIjoiV2luMzIiLCJBTiI6Ik1haWwiLCJXVCI6Mn0%3D%7C0%7C%7C%7C&amp;sdata=zAtvqzP62dlGCxrz0tfELQipSWt54R9iBmf%2Ft7z7BAU%3D&amp;reserved=0" TargetMode="External"/><Relationship Id="rId2" Type="http://schemas.openxmlformats.org/officeDocument/2006/relationships/image" Target="../media/image19.tmp"/><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9FEEA-62CA-3B7A-8EB6-F223B7D71313}"/>
              </a:ext>
            </a:extLst>
          </p:cNvPr>
          <p:cNvSpPr txBox="1"/>
          <p:nvPr/>
        </p:nvSpPr>
        <p:spPr>
          <a:xfrm>
            <a:off x="130627" y="3975169"/>
            <a:ext cx="5372398" cy="2585323"/>
          </a:xfrm>
          <a:prstGeom prst="rect">
            <a:avLst/>
          </a:prstGeom>
          <a:noFill/>
          <a:effectLst>
            <a:softEdge rad="101600"/>
          </a:effectLst>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2" name="Picture 11" descr="A cartoon of a teddy bear&#10;&#10;Description automatically generated">
            <a:extLst>
              <a:ext uri="{FF2B5EF4-FFF2-40B4-BE49-F238E27FC236}">
                <a16:creationId xmlns:a16="http://schemas.microsoft.com/office/drawing/2014/main" id="{B2177588-A2D9-FB90-D28C-938AB37B0DD8}"/>
              </a:ext>
            </a:extLst>
          </p:cNvPr>
          <p:cNvPicPr>
            <a:picLocks noChangeAspect="1"/>
          </p:cNvPicPr>
          <p:nvPr/>
        </p:nvPicPr>
        <p:blipFill rotWithShape="1">
          <a:blip r:embed="rId2">
            <a:extLst>
              <a:ext uri="{28A0092B-C50C-407E-A947-70E740481C1C}">
                <a14:useLocalDpi xmlns:a14="http://schemas.microsoft.com/office/drawing/2010/main" val="0"/>
              </a:ext>
            </a:extLst>
          </a:blip>
          <a:srcRect l="16890" t="8972" r="17810" b="9336"/>
          <a:stretch/>
        </p:blipFill>
        <p:spPr>
          <a:xfrm>
            <a:off x="1830975" y="4428572"/>
            <a:ext cx="1606733" cy="1678515"/>
          </a:xfrm>
          <a:prstGeom prst="rect">
            <a:avLst/>
          </a:prstGeom>
          <a:effectLst>
            <a:softEdge rad="76200"/>
          </a:effectLst>
        </p:spPr>
      </p:pic>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harpenSoften amount="-21000"/>
                    </a14:imgEffect>
                  </a14:imgLayer>
                </a14:imgProps>
              </a:ext>
              <a:ext uri="{28A0092B-C50C-407E-A947-70E740481C1C}">
                <a14:useLocalDpi xmlns:a14="http://schemas.microsoft.com/office/drawing/2010/main" val="0"/>
              </a:ext>
            </a:extLst>
          </a:blip>
          <a:stretch>
            <a:fillRect/>
          </a:stretch>
        </p:blipFill>
        <p:spPr>
          <a:xfrm>
            <a:off x="5411585" y="779427"/>
            <a:ext cx="6649788" cy="5828984"/>
          </a:xfrm>
          <a:prstGeom prst="rect">
            <a:avLst/>
          </a:prstGeom>
          <a:effectLst>
            <a:outerShdw dist="50800" dir="5400000" algn="ctr" rotWithShape="0">
              <a:srgbClr val="000000">
                <a:alpha val="0"/>
              </a:srgbClr>
            </a:outerShdw>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45625" y="779427"/>
            <a:ext cx="5714905" cy="3443438"/>
          </a:xfrm>
          <a:prstGeom prst="rect">
            <a:avLst/>
          </a:prstGeom>
          <a:noFill/>
          <a:effectLst>
            <a:softEdge rad="254000"/>
          </a:effectLst>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Arial" panose="020B0604020202020204" pitchFamily="34" charset="0"/>
              </a:rPr>
              <a:t>SCW Improving Immunisation Uptake Team</a:t>
            </a:r>
            <a:endParaRPr kumimoji="0" lang="en-US" sz="20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endParaRPr>
          </a:p>
          <a:p>
            <a:pPr lvl="0" algn="ctr">
              <a:lnSpc>
                <a:spcPct val="90000"/>
              </a:lnSpc>
              <a:spcBef>
                <a:spcPct val="0"/>
              </a:spcBef>
              <a:spcAft>
                <a:spcPts val="600"/>
              </a:spcAft>
              <a:defRPr/>
            </a:pPr>
            <a:r>
              <a:rPr lang="en-US" sz="5400" b="1" dirty="0">
                <a:solidFill>
                  <a:schemeClr val="accent1"/>
                </a:solidFill>
                <a:latin typeface="Bradley Hand ITC" panose="03070402050302030203" pitchFamily="66" charset="0"/>
              </a:rPr>
              <a:t>Childhood Immunisations</a:t>
            </a:r>
          </a:p>
          <a:p>
            <a:pPr lvl="0" algn="ctr">
              <a:lnSpc>
                <a:spcPct val="90000"/>
              </a:lnSpc>
              <a:spcBef>
                <a:spcPct val="0"/>
              </a:spcBef>
              <a:spcAft>
                <a:spcPts val="600"/>
              </a:spcAft>
              <a:defRPr/>
            </a:pPr>
            <a:r>
              <a:rPr kumimoji="0" lang="en-US" sz="4800" b="1" i="0" u="none" strike="noStrike" kern="1200" cap="none" spc="0" normalizeH="0" baseline="0" noProof="0" dirty="0">
                <a:ln>
                  <a:noFill/>
                </a:ln>
                <a:solidFill>
                  <a:schemeClr val="accent1"/>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 </a:t>
            </a:r>
            <a:endParaRPr lang="en-US" sz="6900" b="1" dirty="0">
              <a:solidFill>
                <a:srgbClr val="0070C0"/>
              </a:solidFill>
              <a:latin typeface="+mj-lt"/>
              <a:ea typeface="+mj-ea"/>
              <a:cs typeface="+mj-cs"/>
            </a:endParaRPr>
          </a:p>
        </p:txBody>
      </p:sp>
      <p:pic>
        <p:nvPicPr>
          <p:cNvPr id="4" name="Picture 3" descr="A close-up of a logo&#10;&#10;Description automatically generated">
            <a:extLst>
              <a:ext uri="{FF2B5EF4-FFF2-40B4-BE49-F238E27FC236}">
                <a16:creationId xmlns:a16="http://schemas.microsoft.com/office/drawing/2014/main" id="{A9C40538-CF8A-DF10-B556-F7236BEA5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3" y="28575"/>
            <a:ext cx="2464528" cy="770698"/>
          </a:xfrm>
          <a:prstGeom prst="rect">
            <a:avLst/>
          </a:prstGeom>
        </p:spPr>
      </p:pic>
      <p:pic>
        <p:nvPicPr>
          <p:cNvPr id="5" name="Picture 4" descr="A close-up of a logo&#10;&#10;Description automatically generated">
            <a:extLst>
              <a:ext uri="{FF2B5EF4-FFF2-40B4-BE49-F238E27FC236}">
                <a16:creationId xmlns:a16="http://schemas.microsoft.com/office/drawing/2014/main" id="{CC3F6248-9B71-A181-630F-8EE883E71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393" y="0"/>
            <a:ext cx="1864607" cy="833005"/>
          </a:xfrm>
          <a:prstGeom prst="rect">
            <a:avLst/>
          </a:prstGeom>
        </p:spPr>
      </p:pic>
    </p:spTree>
    <p:extLst>
      <p:ext uri="{BB962C8B-B14F-4D97-AF65-F5344CB8AC3E}">
        <p14:creationId xmlns:p14="http://schemas.microsoft.com/office/powerpoint/2010/main" val="1715562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C6B74-C522-8490-D43D-7F2AAA5BE373}"/>
              </a:ext>
            </a:extLst>
          </p:cNvPr>
          <p:cNvSpPr txBox="1"/>
          <p:nvPr/>
        </p:nvSpPr>
        <p:spPr>
          <a:xfrm>
            <a:off x="109490" y="905097"/>
            <a:ext cx="5986509" cy="4790309"/>
          </a:xfrm>
          <a:prstGeom prst="rect">
            <a:avLst/>
          </a:prstGeom>
          <a:noFill/>
          <a:effectLst>
            <a:softEdge rad="2413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a:xfrm>
            <a:off x="2156258" y="196772"/>
            <a:ext cx="7137371" cy="666271"/>
          </a:xfrm>
        </p:spPr>
        <p:txBody>
          <a:bodyPr>
            <a:normAutofit/>
          </a:bodyPr>
          <a:lstStyle/>
          <a:p>
            <a:r>
              <a:rPr lang="en-GB" sz="3200" dirty="0">
                <a:solidFill>
                  <a:schemeClr val="accent1"/>
                </a:solidFill>
                <a:latin typeface="Bradley Hand ITC" panose="03070402050302030203" pitchFamily="66" charset="0"/>
              </a:rPr>
              <a:t>Introduction into the Early Years Project</a:t>
            </a:r>
          </a:p>
        </p:txBody>
      </p:sp>
      <p:sp>
        <p:nvSpPr>
          <p:cNvPr id="4" name="TextBox 3">
            <a:extLst>
              <a:ext uri="{FF2B5EF4-FFF2-40B4-BE49-F238E27FC236}">
                <a16:creationId xmlns:a16="http://schemas.microsoft.com/office/drawing/2014/main" id="{B0948F85-0098-2988-27CD-98038BC6E081}"/>
              </a:ext>
            </a:extLst>
          </p:cNvPr>
          <p:cNvSpPr txBox="1"/>
          <p:nvPr/>
        </p:nvSpPr>
        <p:spPr>
          <a:xfrm>
            <a:off x="269270" y="996340"/>
            <a:ext cx="4358006" cy="2031325"/>
          </a:xfrm>
          <a:prstGeom prst="rect">
            <a:avLst/>
          </a:prstGeom>
          <a:solidFill>
            <a:schemeClr val="bg1">
              <a:lumMod val="95000"/>
            </a:schemeClr>
          </a:solidFill>
          <a:ln>
            <a:solidFill>
              <a:schemeClr val="bg1"/>
            </a:solidFill>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The Improving Immunisation Uptake (IIU) Team are providing training on </a:t>
            </a:r>
            <a:r>
              <a:rPr lang="en-GB" sz="1400" dirty="0">
                <a:solidFill>
                  <a:schemeClr val="accent1"/>
                </a:solidFill>
                <a:latin typeface="Aptos" panose="020B0004020202020204" pitchFamily="34" charset="0"/>
              </a:rPr>
              <a:t>behalf of NHS England. </a:t>
            </a: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The IIU Team work with GP practices to improve vaccination uptake in children under 5 years old, the team consists of nurses who work with administrators and data analysts within NHS SCW Child Health Information Services (CHIS).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sp>
        <p:nvSpPr>
          <p:cNvPr id="5" name="TextBox 4">
            <a:extLst>
              <a:ext uri="{FF2B5EF4-FFF2-40B4-BE49-F238E27FC236}">
                <a16:creationId xmlns:a16="http://schemas.microsoft.com/office/drawing/2014/main" id="{8892B109-C45A-B344-26C1-B7DA36EF892C}"/>
              </a:ext>
            </a:extLst>
          </p:cNvPr>
          <p:cNvSpPr txBox="1"/>
          <p:nvPr/>
        </p:nvSpPr>
        <p:spPr>
          <a:xfrm>
            <a:off x="1241170" y="3194218"/>
            <a:ext cx="4704804" cy="2031325"/>
          </a:xfrm>
          <a:prstGeom prst="rect">
            <a:avLst/>
          </a:prstGeom>
          <a:solidFill>
            <a:schemeClr val="bg2">
              <a:lumMod val="95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Education and childcare settings have a vital role to play in supporting the routine immunisation programme through sharing of information with parents/carers.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This training will be free of charge and </a:t>
            </a:r>
            <a:r>
              <a:rPr lang="en-GB" sz="1400" dirty="0">
                <a:solidFill>
                  <a:schemeClr val="accent1"/>
                </a:solidFill>
                <a:latin typeface="Aptos" panose="020B0004020202020204" pitchFamily="34" charset="0"/>
              </a:rPr>
              <a:t>aims to </a:t>
            </a: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support Early Years providers to raise awareness of the importance of routine childhood immunisations in their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a typeface="+mn-ea"/>
              <a:cs typeface="+mn-cs"/>
            </a:endParaRPr>
          </a:p>
        </p:txBody>
      </p:sp>
      <p:pic>
        <p:nvPicPr>
          <p:cNvPr id="7" name="Content Placeholder 6" descr="Person using a computer">
            <a:extLst>
              <a:ext uri="{FF2B5EF4-FFF2-40B4-BE49-F238E27FC236}">
                <a16:creationId xmlns:a16="http://schemas.microsoft.com/office/drawing/2014/main" id="{D5478AA6-30DA-623E-3952-CDADC3BEE5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799" y="905097"/>
            <a:ext cx="6062710" cy="4790309"/>
          </a:xfrm>
          <a:prstGeom prst="rect">
            <a:avLst/>
          </a:prstGeom>
          <a:noFill/>
          <a:ln>
            <a:noFill/>
          </a:ln>
          <a:effectLst>
            <a:softEdge rad="88900"/>
          </a:effectLst>
        </p:spPr>
      </p:pic>
      <p:pic>
        <p:nvPicPr>
          <p:cNvPr id="6" name="Picture 5" descr="A close-up of a logo&#10;&#10;Description automatically generated">
            <a:extLst>
              <a:ext uri="{FF2B5EF4-FFF2-40B4-BE49-F238E27FC236}">
                <a16:creationId xmlns:a16="http://schemas.microsoft.com/office/drawing/2014/main" id="{E29FBAB3-4ADA-B510-AEB7-C5B291667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8" name="Picture 7" descr="A close-up of a logo&#10;&#10;Description automatically generated">
            <a:extLst>
              <a:ext uri="{FF2B5EF4-FFF2-40B4-BE49-F238E27FC236}">
                <a16:creationId xmlns:a16="http://schemas.microsoft.com/office/drawing/2014/main" id="{35E098F5-0286-B8CD-8941-E27B58095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2007328" cy="648912"/>
          </a:xfrm>
          <a:prstGeom prst="rect">
            <a:avLst/>
          </a:prstGeom>
        </p:spPr>
      </p:pic>
    </p:spTree>
    <p:extLst>
      <p:ext uri="{BB962C8B-B14F-4D97-AF65-F5344CB8AC3E}">
        <p14:creationId xmlns:p14="http://schemas.microsoft.com/office/powerpoint/2010/main" val="35788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1FA5F-D5DC-C1F9-6EB2-DCAFF29E18D3}"/>
              </a:ext>
            </a:extLst>
          </p:cNvPr>
          <p:cNvSpPr txBox="1"/>
          <p:nvPr/>
        </p:nvSpPr>
        <p:spPr>
          <a:xfrm>
            <a:off x="203710" y="897832"/>
            <a:ext cx="11892496" cy="5398465"/>
          </a:xfrm>
          <a:prstGeom prst="rect">
            <a:avLst/>
          </a:prstGeom>
          <a:noFill/>
          <a:effectLst>
            <a:softEdge rad="3937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a:xfrm>
            <a:off x="2246241" y="161906"/>
            <a:ext cx="7030764" cy="666271"/>
          </a:xfrm>
        </p:spPr>
        <p:txBody>
          <a:bodyPr>
            <a:normAutofit/>
          </a:bodyPr>
          <a:lstStyle/>
          <a:p>
            <a:r>
              <a:rPr lang="en-GB" sz="3200" dirty="0">
                <a:solidFill>
                  <a:schemeClr val="accent1"/>
                </a:solidFill>
                <a:latin typeface="Bradley Hand ITC" panose="03070402050302030203" pitchFamily="66" charset="0"/>
              </a:rPr>
              <a:t>How will the Early Years Project Work</a:t>
            </a:r>
          </a:p>
        </p:txBody>
      </p:sp>
      <p:sp>
        <p:nvSpPr>
          <p:cNvPr id="3" name="TextBox 2">
            <a:extLst>
              <a:ext uri="{FF2B5EF4-FFF2-40B4-BE49-F238E27FC236}">
                <a16:creationId xmlns:a16="http://schemas.microsoft.com/office/drawing/2014/main" id="{8FF5A6E3-BFB8-CDAC-785C-062B475C7E12}"/>
              </a:ext>
            </a:extLst>
          </p:cNvPr>
          <p:cNvSpPr txBox="1"/>
          <p:nvPr/>
        </p:nvSpPr>
        <p:spPr>
          <a:xfrm>
            <a:off x="203710" y="897832"/>
            <a:ext cx="11706079" cy="2246769"/>
          </a:xfrm>
          <a:prstGeom prst="rect">
            <a:avLst/>
          </a:prstGeom>
          <a:solidFill>
            <a:schemeClr val="bg2">
              <a:lumMod val="95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The IIU Team will provide free educational training and resources for Early Years staff to provide them with information that they need to be able to raise awareness of the importance of routine childhood immunisations in their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latin typeface="Aptos" panose="020B0004020202020204" pitchFamily="34" charset="0"/>
              </a:rPr>
              <a:t>Information staff will gain: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An understanding of who is eligible for vaccination on the NHS routine UK immunisation schedule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An awareness of potential barriers to vaccination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Benefits and risks of vaccination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Where to signpost people for further information and vaccination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pic>
        <p:nvPicPr>
          <p:cNvPr id="6" name="Picture 5" descr="Improving immunisation uptake in the Thames Valley">
            <a:extLst>
              <a:ext uri="{FF2B5EF4-FFF2-40B4-BE49-F238E27FC236}">
                <a16:creationId xmlns:a16="http://schemas.microsoft.com/office/drawing/2014/main" id="{35517878-1D71-5894-2690-73DCB813F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69" y="3038629"/>
            <a:ext cx="7142046" cy="3161199"/>
          </a:xfrm>
          <a:prstGeom prst="rect">
            <a:avLst/>
          </a:prstGeom>
          <a:noFill/>
          <a:ln>
            <a:noFill/>
          </a:ln>
          <a:effectLst>
            <a:softEdge rad="114300"/>
          </a:effectLst>
        </p:spPr>
      </p:pic>
      <p:pic>
        <p:nvPicPr>
          <p:cNvPr id="5" name="Picture 4" descr="A close-up of a logo&#10;&#10;Description automatically generated">
            <a:extLst>
              <a:ext uri="{FF2B5EF4-FFF2-40B4-BE49-F238E27FC236}">
                <a16:creationId xmlns:a16="http://schemas.microsoft.com/office/drawing/2014/main" id="{ACDBA0A8-B624-279A-6558-9D7623AB7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7" name="Picture 6" descr="A close-up of a logo&#10;&#10;Description automatically generated">
            <a:extLst>
              <a:ext uri="{FF2B5EF4-FFF2-40B4-BE49-F238E27FC236}">
                <a16:creationId xmlns:a16="http://schemas.microsoft.com/office/drawing/2014/main" id="{D399F6E0-5B30-B838-CB24-941176C3F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2007328" cy="648912"/>
          </a:xfrm>
          <a:prstGeom prst="rect">
            <a:avLst/>
          </a:prstGeom>
        </p:spPr>
      </p:pic>
      <p:sp>
        <p:nvSpPr>
          <p:cNvPr id="23" name="TextBox 22">
            <a:extLst>
              <a:ext uri="{FF2B5EF4-FFF2-40B4-BE49-F238E27FC236}">
                <a16:creationId xmlns:a16="http://schemas.microsoft.com/office/drawing/2014/main" id="{C74D5CC3-586D-DCB8-4494-5E6179E9A382}"/>
              </a:ext>
            </a:extLst>
          </p:cNvPr>
          <p:cNvSpPr txBox="1"/>
          <p:nvPr/>
        </p:nvSpPr>
        <p:spPr>
          <a:xfrm>
            <a:off x="6954968" y="3038629"/>
            <a:ext cx="4954821" cy="1815882"/>
          </a:xfrm>
          <a:prstGeom prst="rect">
            <a:avLst/>
          </a:prstGeom>
          <a:solidFill>
            <a:schemeClr val="bg2">
              <a:lumMod val="95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cs typeface="Arial" panose="020B0604020202020204" pitchFamily="34" charset="0"/>
              </a:rPr>
              <a:t>The recently published National Immunisation strategy (2023) identifies the need for the NHS to work with other agencies to promote the understanding and importance of vaccinations.  The IIU team believe the Early Years setting would be ideally placed with the established trust of parents and carers to fit into this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p:txBody>
      </p:sp>
    </p:spTree>
    <p:extLst>
      <p:ext uri="{BB962C8B-B14F-4D97-AF65-F5344CB8AC3E}">
        <p14:creationId xmlns:p14="http://schemas.microsoft.com/office/powerpoint/2010/main" val="15117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DC41E1-1D9A-1A79-3E30-E20E77754A31}"/>
              </a:ext>
            </a:extLst>
          </p:cNvPr>
          <p:cNvSpPr txBox="1"/>
          <p:nvPr/>
        </p:nvSpPr>
        <p:spPr>
          <a:xfrm>
            <a:off x="130665" y="912556"/>
            <a:ext cx="11930670" cy="5427284"/>
          </a:xfrm>
          <a:prstGeom prst="rect">
            <a:avLst/>
          </a:prstGeom>
          <a:noFill/>
          <a:effectLst>
            <a:softEdge rad="457200"/>
          </a:effectLst>
        </p:spPr>
        <p:txBody>
          <a:bodyPr wrap="square" rtlCol="0">
            <a:spAutoFit/>
          </a:bodyPr>
          <a:lstStyle/>
          <a:p>
            <a:endParaRPr lang="en-GB" dirty="0"/>
          </a:p>
        </p:txBody>
      </p:sp>
      <p:pic>
        <p:nvPicPr>
          <p:cNvPr id="2" name="Picture 1" descr="How does your PCN compare?">
            <a:extLst>
              <a:ext uri="{FF2B5EF4-FFF2-40B4-BE49-F238E27FC236}">
                <a16:creationId xmlns:a16="http://schemas.microsoft.com/office/drawing/2014/main" id="{EC22382C-13F3-435D-B625-03BB64152D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195" y="2325189"/>
            <a:ext cx="9831976" cy="4014651"/>
          </a:xfrm>
          <a:prstGeom prst="rect">
            <a:avLst/>
          </a:prstGeom>
          <a:noFill/>
          <a:ln>
            <a:noFill/>
          </a:ln>
          <a:effectLst>
            <a:softEdge rad="165100"/>
          </a:effectLst>
        </p:spPr>
      </p:pic>
      <p:sp>
        <p:nvSpPr>
          <p:cNvPr id="4" name="Title 3">
            <a:extLst>
              <a:ext uri="{FF2B5EF4-FFF2-40B4-BE49-F238E27FC236}">
                <a16:creationId xmlns:a16="http://schemas.microsoft.com/office/drawing/2014/main" id="{1DF7B38E-6C77-9C2C-80FD-46B6D32D803D}"/>
              </a:ext>
            </a:extLst>
          </p:cNvPr>
          <p:cNvSpPr>
            <a:spLocks noGrp="1"/>
          </p:cNvSpPr>
          <p:nvPr>
            <p:ph type="title"/>
          </p:nvPr>
        </p:nvSpPr>
        <p:spPr>
          <a:xfrm>
            <a:off x="1975465" y="151758"/>
            <a:ext cx="5850968" cy="666271"/>
          </a:xfrm>
        </p:spPr>
        <p:txBody>
          <a:bodyPr>
            <a:normAutofit/>
          </a:bodyPr>
          <a:lstStyle/>
          <a:p>
            <a:r>
              <a:rPr lang="en-GB" sz="3200" dirty="0">
                <a:solidFill>
                  <a:schemeClr val="accent1"/>
                </a:solidFill>
                <a:latin typeface="Bradley Hand ITC" panose="03070402050302030203" pitchFamily="66" charset="0"/>
              </a:rPr>
              <a:t>What Support will be Offered</a:t>
            </a:r>
            <a:endParaRPr lang="en-GB" dirty="0">
              <a:solidFill>
                <a:schemeClr val="accent1"/>
              </a:solidFill>
              <a:latin typeface="Bradley Hand ITC" panose="03070402050302030203" pitchFamily="66" charset="0"/>
            </a:endParaRPr>
          </a:p>
        </p:txBody>
      </p:sp>
      <p:sp>
        <p:nvSpPr>
          <p:cNvPr id="5" name="Oval 4">
            <a:extLst>
              <a:ext uri="{FF2B5EF4-FFF2-40B4-BE49-F238E27FC236}">
                <a16:creationId xmlns:a16="http://schemas.microsoft.com/office/drawing/2014/main" id="{73BC25D1-68BA-A1B6-7BFC-9C2A60BCAF9E}"/>
              </a:ext>
            </a:extLst>
          </p:cNvPr>
          <p:cNvSpPr/>
          <p:nvPr/>
        </p:nvSpPr>
        <p:spPr>
          <a:xfrm>
            <a:off x="130665" y="1101609"/>
            <a:ext cx="2969502" cy="2671147"/>
          </a:xfrm>
          <a:prstGeom prst="ellipse">
            <a:avLst/>
          </a:prstGeom>
          <a:solidFill>
            <a:schemeClr val="tx2">
              <a:lumMod val="20000"/>
              <a:lumOff val="80000"/>
            </a:schemeClr>
          </a:solidFill>
          <a:ln>
            <a:noFill/>
          </a:ln>
          <a:effectLst>
            <a:softEdge rad="762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7B5E06D-60EB-FA9D-4E5D-5D2B01028A87}"/>
              </a:ext>
            </a:extLst>
          </p:cNvPr>
          <p:cNvSpPr/>
          <p:nvPr/>
        </p:nvSpPr>
        <p:spPr>
          <a:xfrm>
            <a:off x="4441432" y="912556"/>
            <a:ext cx="2969502" cy="2671147"/>
          </a:xfrm>
          <a:prstGeom prst="ellipse">
            <a:avLst/>
          </a:prstGeom>
          <a:solidFill>
            <a:schemeClr val="tx2">
              <a:lumMod val="20000"/>
              <a:lumOff val="80000"/>
            </a:schemeClr>
          </a:solidFill>
          <a:ln>
            <a:noFill/>
          </a:ln>
          <a:effectLst>
            <a:softEdge rad="889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8474915-6BC2-7588-ADD9-A9C0E8DB1BDE}"/>
              </a:ext>
            </a:extLst>
          </p:cNvPr>
          <p:cNvSpPr/>
          <p:nvPr/>
        </p:nvSpPr>
        <p:spPr>
          <a:xfrm>
            <a:off x="8967646" y="1005473"/>
            <a:ext cx="3030462" cy="2767283"/>
          </a:xfrm>
          <a:prstGeom prst="ellipse">
            <a:avLst/>
          </a:prstGeom>
          <a:solidFill>
            <a:schemeClr val="tx2">
              <a:lumMod val="20000"/>
              <a:lumOff val="80000"/>
            </a:schemeClr>
          </a:solidFill>
          <a:ln>
            <a:noFill/>
          </a:ln>
          <a:effectLst>
            <a:softEdge rad="1016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142D1D9-2D7D-1591-B6E8-16E206509CFB}"/>
              </a:ext>
            </a:extLst>
          </p:cNvPr>
          <p:cNvSpPr txBox="1"/>
          <p:nvPr/>
        </p:nvSpPr>
        <p:spPr>
          <a:xfrm>
            <a:off x="657156" y="1632691"/>
            <a:ext cx="1853313"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33F85"/>
                </a:solidFill>
                <a:latin typeface="Aptos" panose="020B0004020202020204" pitchFamily="34" charset="0"/>
                <a:cs typeface="Arial"/>
              </a:rPr>
              <a:t>Free digital t</a:t>
            </a:r>
            <a:r>
              <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a:rPr>
              <a:t>raining Packs, educational material and links to sources of credible information will be shared with Early Years providers</a:t>
            </a:r>
            <a:endPar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D59A869-10DA-F43B-E56B-AD46305FF3EE}"/>
              </a:ext>
            </a:extLst>
          </p:cNvPr>
          <p:cNvSpPr txBox="1"/>
          <p:nvPr/>
        </p:nvSpPr>
        <p:spPr>
          <a:xfrm>
            <a:off x="5032246" y="1304957"/>
            <a:ext cx="1787873"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latin typeface="Aptos" panose="020B0004020202020204" pitchFamily="34" charset="0"/>
              </a:rPr>
              <a:t>Free One Hour Training Sessions will be delivered to Early Years Providers virtually via MS Teams throughout </a:t>
            </a:r>
            <a:r>
              <a:rPr lang="en-GB" sz="1400" dirty="0">
                <a:solidFill>
                  <a:srgbClr val="033F85"/>
                </a:solidFill>
                <a:latin typeface="Aptos" panose="020B0004020202020204" pitchFamily="34" charset="0"/>
              </a:rPr>
              <a:t>Feb &amp; March 2025</a:t>
            </a:r>
            <a:endParaRPr kumimoji="0" lang="en-GB" sz="1400" i="0" u="none" strike="noStrike" kern="1200" cap="none" spc="0" normalizeH="0" baseline="0" noProof="0" dirty="0">
              <a:ln>
                <a:noFill/>
              </a:ln>
              <a:solidFill>
                <a:srgbClr val="1C345E"/>
              </a:solidFill>
              <a:effectLst/>
              <a:uLnTx/>
              <a:uFillTx/>
              <a:latin typeface="Aptos" panose="020B0004020202020204" pitchFamily="34" charset="0"/>
            </a:endParaRPr>
          </a:p>
        </p:txBody>
      </p:sp>
      <p:sp>
        <p:nvSpPr>
          <p:cNvPr id="15" name="TextBox 14">
            <a:extLst>
              <a:ext uri="{FF2B5EF4-FFF2-40B4-BE49-F238E27FC236}">
                <a16:creationId xmlns:a16="http://schemas.microsoft.com/office/drawing/2014/main" id="{7BF18B2F-FCD9-40FA-17C9-7164B89D926C}"/>
              </a:ext>
            </a:extLst>
          </p:cNvPr>
          <p:cNvSpPr txBox="1"/>
          <p:nvPr/>
        </p:nvSpPr>
        <p:spPr>
          <a:xfrm>
            <a:off x="9589372" y="1556939"/>
            <a:ext cx="18793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a:rPr>
              <a:t>Childhood Immunisations - a free guide for Early Years providers will be shared with all Early Years providers </a:t>
            </a:r>
            <a:endPar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panose="020B0604020202020204" pitchFamily="34" charset="0"/>
            </a:endParaRPr>
          </a:p>
        </p:txBody>
      </p:sp>
      <p:pic>
        <p:nvPicPr>
          <p:cNvPr id="7" name="Picture 6" descr="A close-up of a logo&#10;&#10;Description automatically generated">
            <a:extLst>
              <a:ext uri="{FF2B5EF4-FFF2-40B4-BE49-F238E27FC236}">
                <a16:creationId xmlns:a16="http://schemas.microsoft.com/office/drawing/2014/main" id="{7D1EC80C-CD5E-D296-2DBB-94DB79A68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9" name="Picture 8" descr="A close-up of a logo&#10;&#10;Description automatically generated">
            <a:extLst>
              <a:ext uri="{FF2B5EF4-FFF2-40B4-BE49-F238E27FC236}">
                <a16:creationId xmlns:a16="http://schemas.microsoft.com/office/drawing/2014/main" id="{F40A1561-CE7F-07C7-16FF-5422EBD60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1887688" cy="648912"/>
          </a:xfrm>
          <a:prstGeom prst="rect">
            <a:avLst/>
          </a:prstGeom>
        </p:spPr>
      </p:pic>
    </p:spTree>
    <p:extLst>
      <p:ext uri="{BB962C8B-B14F-4D97-AF65-F5344CB8AC3E}">
        <p14:creationId xmlns:p14="http://schemas.microsoft.com/office/powerpoint/2010/main" val="10689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DE6F6-0D59-B40E-44E7-7F8CD168582D}"/>
              </a:ext>
            </a:extLst>
          </p:cNvPr>
          <p:cNvSpPr txBox="1"/>
          <p:nvPr/>
        </p:nvSpPr>
        <p:spPr>
          <a:xfrm>
            <a:off x="189805" y="879566"/>
            <a:ext cx="11641486" cy="5677988"/>
          </a:xfrm>
          <a:prstGeom prst="rect">
            <a:avLst/>
          </a:prstGeom>
          <a:noFill/>
          <a:effectLst>
            <a:softEdge rad="533400"/>
          </a:effectLst>
        </p:spPr>
        <p:txBody>
          <a:bodyPr wrap="square" rtlCol="0">
            <a:spAutoFit/>
          </a:bodyPr>
          <a:lstStyle/>
          <a:p>
            <a:endParaRPr lang="en-GB" dirty="0"/>
          </a:p>
        </p:txBody>
      </p:sp>
      <p:sp>
        <p:nvSpPr>
          <p:cNvPr id="4" name="Title 3">
            <a:extLst>
              <a:ext uri="{FF2B5EF4-FFF2-40B4-BE49-F238E27FC236}">
                <a16:creationId xmlns:a16="http://schemas.microsoft.com/office/drawing/2014/main" id="{1B71B648-F948-7D70-3085-9B8CC3D2959F}"/>
              </a:ext>
            </a:extLst>
          </p:cNvPr>
          <p:cNvSpPr>
            <a:spLocks noGrp="1"/>
          </p:cNvSpPr>
          <p:nvPr>
            <p:ph type="title"/>
          </p:nvPr>
        </p:nvSpPr>
        <p:spPr>
          <a:xfrm>
            <a:off x="1997355" y="161906"/>
            <a:ext cx="8110921" cy="666271"/>
          </a:xfrm>
        </p:spPr>
        <p:txBody>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Anticipated Benefits of the Early Years Project</a:t>
            </a:r>
            <a:endParaRPr lang="en-GB" dirty="0">
              <a:solidFill>
                <a:schemeClr val="accent1"/>
              </a:solidFill>
              <a:latin typeface="Bradley Hand ITC" panose="03070402050302030203" pitchFamily="66" charset="0"/>
            </a:endParaRPr>
          </a:p>
        </p:txBody>
      </p:sp>
      <p:sp>
        <p:nvSpPr>
          <p:cNvPr id="5" name="TextBox 4">
            <a:extLst>
              <a:ext uri="{FF2B5EF4-FFF2-40B4-BE49-F238E27FC236}">
                <a16:creationId xmlns:a16="http://schemas.microsoft.com/office/drawing/2014/main" id="{2B986819-5693-3EA4-EFB1-19418C93F015}"/>
              </a:ext>
            </a:extLst>
          </p:cNvPr>
          <p:cNvSpPr txBox="1"/>
          <p:nvPr/>
        </p:nvSpPr>
        <p:spPr>
          <a:xfrm>
            <a:off x="189805" y="879566"/>
            <a:ext cx="11535297" cy="2246769"/>
          </a:xfrm>
          <a:prstGeom prst="rect">
            <a:avLst/>
          </a:prstGeom>
          <a:solidFill>
            <a:schemeClr val="bg2">
              <a:lumMod val="95000"/>
            </a:schemeClr>
          </a:solidFill>
          <a:effectLst>
            <a:softEdge rad="139700"/>
          </a:effectLst>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Raise the awareness of childhood vaccinations amongst the early years’ staff</a:t>
            </a:r>
            <a:r>
              <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Calibri" panose="020F0502020204030204" pitchFamily="34" charset="0"/>
              </a:rPr>
              <a:t> </a:t>
            </a:r>
            <a:endPar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Arial" panose="020B0604020202020204" pitchFamily="34" charset="0"/>
              </a:rPr>
              <a:t>Make discussing immunisations normal practice within early years settings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Increase the confidence of early years staff in having vaccination conversations with parents/carers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Provide the early years staff with links to credible resources that they can share with their parents/ carers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Increase sharing of reliable information amongst families and communities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Increase the uptake of the MMR vaccination at a time of increased cases</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endParaRPr>
          </a:p>
        </p:txBody>
      </p:sp>
      <p:pic>
        <p:nvPicPr>
          <p:cNvPr id="10" name="Picture 9" descr="image">
            <a:extLst>
              <a:ext uri="{FF2B5EF4-FFF2-40B4-BE49-F238E27FC236}">
                <a16:creationId xmlns:a16="http://schemas.microsoft.com/office/drawing/2014/main" id="{899287F5-5D29-E67F-8CF1-EC4C16AA7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2493" y="2983716"/>
            <a:ext cx="7661488" cy="3573838"/>
          </a:xfrm>
          <a:prstGeom prst="rect">
            <a:avLst/>
          </a:prstGeom>
          <a:noFill/>
          <a:ln>
            <a:noFill/>
          </a:ln>
          <a:effectLst>
            <a:softEdge rad="63500"/>
          </a:effectLst>
        </p:spPr>
      </p:pic>
      <p:pic>
        <p:nvPicPr>
          <p:cNvPr id="3" name="Picture 2" descr="A close-up of a logo&#10;&#10;Description automatically generated">
            <a:extLst>
              <a:ext uri="{FF2B5EF4-FFF2-40B4-BE49-F238E27FC236}">
                <a16:creationId xmlns:a16="http://schemas.microsoft.com/office/drawing/2014/main" id="{8533D822-E6E3-815F-03BF-A17E1BC27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6" name="Picture 5" descr="A close-up of a logo&#10;&#10;Description automatically generated">
            <a:extLst>
              <a:ext uri="{FF2B5EF4-FFF2-40B4-BE49-F238E27FC236}">
                <a16:creationId xmlns:a16="http://schemas.microsoft.com/office/drawing/2014/main" id="{C77F04D0-837A-17DE-5FEB-E05D39284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1887688" cy="648912"/>
          </a:xfrm>
          <a:prstGeom prst="rect">
            <a:avLst/>
          </a:prstGeom>
        </p:spPr>
      </p:pic>
    </p:spTree>
    <p:extLst>
      <p:ext uri="{BB962C8B-B14F-4D97-AF65-F5344CB8AC3E}">
        <p14:creationId xmlns:p14="http://schemas.microsoft.com/office/powerpoint/2010/main" val="27293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B38E-A7D9-70A3-9428-D8605136029B}"/>
              </a:ext>
            </a:extLst>
          </p:cNvPr>
          <p:cNvSpPr>
            <a:spLocks noGrp="1"/>
          </p:cNvSpPr>
          <p:nvPr>
            <p:ph type="title"/>
          </p:nvPr>
        </p:nvSpPr>
        <p:spPr>
          <a:xfrm>
            <a:off x="2002474" y="161906"/>
            <a:ext cx="7615351" cy="666271"/>
          </a:xfrm>
        </p:spPr>
        <p:txBody>
          <a:bodyPr>
            <a:normAutofit/>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Book a Free of </a:t>
            </a:r>
            <a:r>
              <a:rPr lang="en-GB" sz="3200" dirty="0">
                <a:solidFill>
                  <a:schemeClr val="accent1"/>
                </a:solidFill>
                <a:latin typeface="Bradley Hand ITC" panose="03070402050302030203" pitchFamily="66" charset="0"/>
              </a:rPr>
              <a:t>Charge </a:t>
            </a:r>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Training Session</a:t>
            </a:r>
            <a:endParaRPr lang="en-GB" sz="3200" dirty="0"/>
          </a:p>
        </p:txBody>
      </p:sp>
      <p:sp>
        <p:nvSpPr>
          <p:cNvPr id="3" name="Content Placeholder 2">
            <a:extLst>
              <a:ext uri="{FF2B5EF4-FFF2-40B4-BE49-F238E27FC236}">
                <a16:creationId xmlns:a16="http://schemas.microsoft.com/office/drawing/2014/main" id="{C4471C84-4678-A5EE-8F26-2DD9F1C4E0AE}"/>
              </a:ext>
            </a:extLst>
          </p:cNvPr>
          <p:cNvSpPr>
            <a:spLocks noGrp="1"/>
          </p:cNvSpPr>
          <p:nvPr>
            <p:ph sz="half" idx="1"/>
          </p:nvPr>
        </p:nvSpPr>
        <p:spPr>
          <a:xfrm>
            <a:off x="358003" y="933506"/>
            <a:ext cx="11620223" cy="5321193"/>
          </a:xfrm>
          <a:noFill/>
          <a:effectLst>
            <a:softEdge rad="101600"/>
          </a:effectLst>
        </p:spPr>
        <p:txBody>
          <a:bodyPr>
            <a:normAutofit lnSpcReduction="10000"/>
          </a:bodyPr>
          <a:lstStyle/>
          <a:p>
            <a:pPr marL="0" indent="0" algn="ctr">
              <a:buNone/>
            </a:pPr>
            <a:r>
              <a:rPr lang="en-GB" sz="2400" b="1" dirty="0">
                <a:solidFill>
                  <a:schemeClr val="accent1"/>
                </a:solidFill>
                <a:latin typeface="+mn-lt"/>
              </a:rPr>
              <a:t>Training Session Timetable</a:t>
            </a:r>
          </a:p>
          <a:p>
            <a:pPr marL="0" indent="0" algn="ctr">
              <a:buNone/>
            </a:pPr>
            <a:r>
              <a:rPr lang="en-GB" sz="1600" dirty="0">
                <a:solidFill>
                  <a:schemeClr val="accent1"/>
                </a:solidFill>
                <a:latin typeface="Aptos" panose="020B0004020202020204" pitchFamily="34" charset="0"/>
              </a:rPr>
              <a:t>Available Dates &amp; Times</a:t>
            </a:r>
          </a:p>
          <a:p>
            <a:pPr marL="0" indent="0">
              <a:buNone/>
            </a:pPr>
            <a:endParaRPr lang="en-GB" dirty="0"/>
          </a:p>
        </p:txBody>
      </p:sp>
      <p:sp>
        <p:nvSpPr>
          <p:cNvPr id="4" name="Content Placeholder 3">
            <a:extLst>
              <a:ext uri="{FF2B5EF4-FFF2-40B4-BE49-F238E27FC236}">
                <a16:creationId xmlns:a16="http://schemas.microsoft.com/office/drawing/2014/main" id="{0012C476-257F-F7EE-A78F-17C788527190}"/>
              </a:ext>
            </a:extLst>
          </p:cNvPr>
          <p:cNvSpPr>
            <a:spLocks noGrp="1"/>
          </p:cNvSpPr>
          <p:nvPr>
            <p:ph sz="half" idx="2"/>
          </p:nvPr>
        </p:nvSpPr>
        <p:spPr>
          <a:xfrm>
            <a:off x="6199013" y="3150397"/>
            <a:ext cx="5779213" cy="953952"/>
          </a:xfrm>
          <a:noFill/>
          <a:effectLst>
            <a:softEdge rad="152400"/>
          </a:effectLst>
        </p:spPr>
        <p:txBody>
          <a:bodyPr vert="horz" lIns="0" tIns="36000" rIns="0" bIns="0" rtlCol="0" anchor="t">
            <a:normAutofit lnSpcReduction="10000"/>
          </a:bodyPr>
          <a:lstStyle/>
          <a:p>
            <a:pPr marL="0" indent="0">
              <a:buNone/>
            </a:pPr>
            <a:r>
              <a:rPr lang="en-GB" sz="2000" b="1" dirty="0">
                <a:solidFill>
                  <a:schemeClr val="accent1"/>
                </a:solidFill>
                <a:latin typeface="+mn-lt"/>
              </a:rPr>
              <a:t>Book your preferred training session at:</a:t>
            </a:r>
          </a:p>
          <a:p>
            <a:pPr marL="0" indent="0">
              <a:buNone/>
            </a:pPr>
            <a:r>
              <a:rPr lang="en-GB" sz="2000" b="1" dirty="0">
                <a:solidFill>
                  <a:schemeClr val="accent1"/>
                </a:solidFill>
                <a:latin typeface="+mn-lt"/>
                <a:hlinkClick r:id="rId2"/>
              </a:rPr>
              <a:t>https://www.tickettailor.com/events/nhssouthcentralandwestcsu/1810823</a:t>
            </a:r>
            <a:r>
              <a:rPr lang="en-GB" sz="2000" b="1" dirty="0">
                <a:solidFill>
                  <a:schemeClr val="accent1"/>
                </a:solidFill>
                <a:latin typeface="+mn-lt"/>
              </a:rPr>
              <a:t> </a:t>
            </a:r>
          </a:p>
        </p:txBody>
      </p:sp>
      <p:pic>
        <p:nvPicPr>
          <p:cNvPr id="9" name="Picture 8" descr="A logo for a ticket&#10;&#10;Description automatically generated">
            <a:extLst>
              <a:ext uri="{FF2B5EF4-FFF2-40B4-BE49-F238E27FC236}">
                <a16:creationId xmlns:a16="http://schemas.microsoft.com/office/drawing/2014/main" id="{721AC795-274E-F323-5FCF-7805A883F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462" y="1874124"/>
            <a:ext cx="1804857" cy="1170944"/>
          </a:xfrm>
          <a:prstGeom prst="rect">
            <a:avLst/>
          </a:prstGeom>
        </p:spPr>
      </p:pic>
      <p:pic>
        <p:nvPicPr>
          <p:cNvPr id="7" name="Picture 6" descr="A close-up of a logo&#10;&#10;Description automatically generated">
            <a:extLst>
              <a:ext uri="{FF2B5EF4-FFF2-40B4-BE49-F238E27FC236}">
                <a16:creationId xmlns:a16="http://schemas.microsoft.com/office/drawing/2014/main" id="{E4F00241-64B7-E636-0839-D9793E591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5" name="Picture 4" descr="A close-up of a logo&#10;&#10;Description automatically generated">
            <a:extLst>
              <a:ext uri="{FF2B5EF4-FFF2-40B4-BE49-F238E27FC236}">
                <a16:creationId xmlns:a16="http://schemas.microsoft.com/office/drawing/2014/main" id="{FAAE4D8E-6C1B-94B8-F6CD-B60AA015A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7" y="89632"/>
            <a:ext cx="1887688" cy="648912"/>
          </a:xfrm>
          <a:prstGeom prst="rect">
            <a:avLst/>
          </a:prstGeom>
        </p:spPr>
      </p:pic>
      <p:pic>
        <p:nvPicPr>
          <p:cNvPr id="10" name="Picture 9" descr="A calendar with different colored squares&#10;&#10;AI-generated content may be incorrect.">
            <a:extLst>
              <a:ext uri="{FF2B5EF4-FFF2-40B4-BE49-F238E27FC236}">
                <a16:creationId xmlns:a16="http://schemas.microsoft.com/office/drawing/2014/main" id="{68702AB8-A227-72D9-3062-09DEDDC69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126" y="1874124"/>
            <a:ext cx="5099413" cy="3227745"/>
          </a:xfrm>
          <a:prstGeom prst="rect">
            <a:avLst/>
          </a:prstGeom>
        </p:spPr>
      </p:pic>
    </p:spTree>
    <p:extLst>
      <p:ext uri="{BB962C8B-B14F-4D97-AF65-F5344CB8AC3E}">
        <p14:creationId xmlns:p14="http://schemas.microsoft.com/office/powerpoint/2010/main" val="31041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17" y="1037704"/>
            <a:ext cx="5542488" cy="4673139"/>
          </a:xfrm>
          <a:prstGeom prst="rect">
            <a:avLst/>
          </a:prstGeom>
          <a:effectLst>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5095702" y="900937"/>
            <a:ext cx="6932813" cy="5056126"/>
          </a:xfrm>
          <a:prstGeom prst="rect">
            <a:avLst/>
          </a:prstGeom>
          <a:noFill/>
          <a:effectLst>
            <a:softEdge rad="254000"/>
          </a:effectLst>
        </p:spPr>
        <p:txBody>
          <a:bodyPr vert="horz" lIns="91440" tIns="45720" rIns="91440" bIns="45720" rtlCol="0" anchor="b">
            <a:normAutofit fontScale="55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5400" b="1" dirty="0">
              <a:solidFill>
                <a:srgbClr val="033F85"/>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Childhood Immunisations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a:t>
            </a:r>
          </a:p>
          <a:p>
            <a:pPr marL="0" marR="0" lvl="0" indent="0" algn="ctr" defTabSz="914400" rtl="0" eaLnBrk="1" fontAlgn="auto" latinLnBrk="0" hangingPunct="1">
              <a:lnSpc>
                <a:spcPct val="170000"/>
              </a:lnSpc>
              <a:spcBef>
                <a:spcPct val="0"/>
              </a:spcBef>
              <a:spcAft>
                <a:spcPts val="600"/>
              </a:spcAft>
              <a:buClrTx/>
              <a:buSzTx/>
              <a:buFontTx/>
              <a:buNone/>
              <a:tabLst/>
              <a:defRPr/>
            </a:pPr>
            <a:endParaRPr kumimoji="0" lang="en-GB" sz="1500" b="1" i="0" u="sng"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70000"/>
              </a:lnSpc>
              <a:spcBef>
                <a:spcPct val="0"/>
              </a:spcBef>
              <a:spcAft>
                <a:spcPts val="600"/>
              </a:spcAft>
              <a:buClrTx/>
              <a:buSzTx/>
              <a:buFontTx/>
              <a:buNone/>
              <a:tabLst/>
              <a:defRPr/>
            </a:pPr>
            <a:r>
              <a:rPr kumimoji="0" lang="en-GB" sz="2200" b="1" i="0" u="sng" strike="noStrike" kern="1200" cap="none" spc="0" normalizeH="0" baseline="0" noProof="0" dirty="0">
                <a:ln>
                  <a:noFill/>
                </a:ln>
                <a:solidFill>
                  <a:srgbClr val="7030A0"/>
                </a:solidFill>
                <a:effectLst/>
                <a:uLnTx/>
                <a:uFillTx/>
                <a:latin typeface="Aptos" panose="020B0004020202020204" pitchFamily="34" charset="0"/>
                <a:cs typeface="Arial" panose="020B0604020202020204" pitchFamily="34" charset="0"/>
              </a:rPr>
              <a:t>IIUT Contact Information:</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rPr>
              <a:t>Telephone Number: </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7030A0"/>
                </a:solidFill>
                <a:effectLst/>
                <a:uLnTx/>
                <a:uFillTx/>
                <a:latin typeface="Aptos" panose="020B0004020202020204" pitchFamily="34" charset="0"/>
                <a:cs typeface="Arial" panose="020B0604020202020204" pitchFamily="34" charset="0"/>
              </a:rPr>
              <a:t>0300 561 1855</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rPr>
              <a:t>Email Address: </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srgbClr val="614590"/>
                </a:solidFill>
                <a:effectLst/>
                <a:uLnTx/>
                <a:uFillTx/>
                <a:latin typeface="Aptos" panose="020B0004020202020204" pitchFamily="34" charset="0"/>
                <a:cs typeface="Arial" panose="020B0604020202020204" pitchFamily="34" charset="0"/>
              </a:rPr>
              <a:t>scwcsu.improvingimmsuptake.projects@nhs.net</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endParaRP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rPr>
              <a:t>Website Address: </a:t>
            </a:r>
          </a:p>
          <a:p>
            <a:pPr marL="0" marR="0" lvl="0" indent="0" algn="ctr" defTabSz="914400" rtl="0" eaLnBrk="1" fontAlgn="auto" latinLnBrk="0" hangingPunct="1">
              <a:lnSpc>
                <a:spcPct val="170000"/>
              </a:lnSpc>
              <a:spcBef>
                <a:spcPct val="0"/>
              </a:spcBef>
              <a:spcAft>
                <a:spcPts val="600"/>
              </a:spcAft>
              <a:buClrTx/>
              <a:buSzTx/>
              <a:buFontTx/>
              <a:buNone/>
              <a:tabLst/>
              <a:defRPr/>
            </a:pPr>
            <a:r>
              <a:rPr kumimoji="0" lang="en-GB" sz="2200" b="0" i="0" u="sng" strike="noStrike" kern="1200" cap="none" spc="0" normalizeH="0" baseline="0" noProof="0" dirty="0">
                <a:ln>
                  <a:noFill/>
                </a:ln>
                <a:solidFill>
                  <a:srgbClr val="7030A0"/>
                </a:solidFill>
                <a:effectLst/>
                <a:uLnTx/>
                <a:uFillTx/>
                <a:latin typeface="Aptos" panose="020B0004020202020204" pitchFamily="34" charset="0"/>
                <a:ea typeface="Calibri" panose="020F0502020204030204" pitchFamily="34" charset="0"/>
                <a:hlinkClick r:id="rId3" tooltip="https://gbr01.safelinks.protection.outlook.com/?url=https%3a%2f%2fchis.scwcsu.nhs.uk%2f&amp;data=05%7c02%7candreemcdonald%40nhs.net%7c169f0f9d451447b0a7b608dc270c1e65%7c37c354b285b047f5b22207b48d774ee3%7c0%7c0%7c638428180217686593%7cunknown%7ctwfpbgzsb3d8eyjw">
                  <a:extLst>
                    <a:ext uri="{A12FA001-AC4F-418D-AE19-62706E023703}">
                      <ahyp:hlinkClr xmlns:ahyp="http://schemas.microsoft.com/office/drawing/2018/hyperlinkcolor" val="tx"/>
                    </a:ext>
                  </a:extLst>
                </a:hlinkClick>
              </a:rPr>
              <a:t>https://chis.scwcsu.nhs.uk</a:t>
            </a:r>
            <a:endParaRPr kumimoji="0" lang="en-US" sz="2200" b="1" i="0" u="none" strike="noStrike" kern="1200" cap="none" spc="0" normalizeH="0" baseline="0" noProof="0" dirty="0">
              <a:ln>
                <a:noFill/>
              </a:ln>
              <a:solidFill>
                <a:srgbClr val="7030A0"/>
              </a:solidFill>
              <a:effectLst/>
              <a:uLnTx/>
              <a:uFillTx/>
              <a:latin typeface="Aptos" panose="020B0004020202020204"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900" b="1" i="0" u="none" strike="noStrike" kern="1200" cap="none" spc="0" normalizeH="0" baseline="0" noProof="0" dirty="0">
              <a:ln>
                <a:noFill/>
              </a:ln>
              <a:solidFill>
                <a:srgbClr val="0070C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9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4" name="Picture 3" descr="A close-up of a logo&#10;&#10;Description automatically generated">
            <a:extLst>
              <a:ext uri="{FF2B5EF4-FFF2-40B4-BE49-F238E27FC236}">
                <a16:creationId xmlns:a16="http://schemas.microsoft.com/office/drawing/2014/main" id="{6ECC84ED-55AB-E342-F2F8-AB5D62888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17" y="86121"/>
            <a:ext cx="2770194" cy="666355"/>
          </a:xfrm>
          <a:prstGeom prst="rect">
            <a:avLst/>
          </a:prstGeom>
        </p:spPr>
      </p:pic>
      <p:pic>
        <p:nvPicPr>
          <p:cNvPr id="2" name="Picture 1" descr="A close-up of a logo&#10;&#10;Description automatically generated">
            <a:extLst>
              <a:ext uri="{FF2B5EF4-FFF2-40B4-BE49-F238E27FC236}">
                <a16:creationId xmlns:a16="http://schemas.microsoft.com/office/drawing/2014/main" id="{A3023CFC-1A26-8E18-28AE-3F9F135AB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spTree>
    <p:extLst>
      <p:ext uri="{BB962C8B-B14F-4D97-AF65-F5344CB8AC3E}">
        <p14:creationId xmlns:p14="http://schemas.microsoft.com/office/powerpoint/2010/main" val="297275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14b44281-b978-4913-9e59-8330981ebbd8" xsi:nil="true"/>
    <TaxCatchAll xmlns="a3f9645a-dfdb-4515-936e-503c84247abb" xsi:nil="true"/>
    <lcf76f155ced4ddcb4097134ff3c332f xmlns="14b44281-b978-4913-9e59-8330981ebbd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C8D001041F5E40B2124F63D58CE8F3" ma:contentTypeVersion="16" ma:contentTypeDescription="Create a new document." ma:contentTypeScope="" ma:versionID="1c130973231aa94385aea76e9ebaace6">
  <xsd:schema xmlns:xsd="http://www.w3.org/2001/XMLSchema" xmlns:xs="http://www.w3.org/2001/XMLSchema" xmlns:p="http://schemas.microsoft.com/office/2006/metadata/properties" xmlns:ns2="14b44281-b978-4913-9e59-8330981ebbd8" xmlns:ns3="a3f9645a-dfdb-4515-936e-503c84247abb" targetNamespace="http://schemas.microsoft.com/office/2006/metadata/properties" ma:root="true" ma:fieldsID="63536927a52517ec9a4c1cee588ce594" ns2:_="" ns3:_="">
    <xsd:import namespace="14b44281-b978-4913-9e59-8330981ebbd8"/>
    <xsd:import namespace="a3f9645a-dfdb-4515-936e-503c84247a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Statu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44281-b978-4913-9e59-8330981eb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Status" ma:index="18" nillable="true" ma:displayName="Status" ma:format="Dropdown" ma:internalName="Status">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f9645a-dfdb-4515-936e-503c84247a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862835c-aaf1-43a0-8a25-e87bed2df15d}" ma:internalName="TaxCatchAll" ma:showField="CatchAllData" ma:web="a3f9645a-dfdb-4515-936e-503c84247a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42899-6F54-468E-8F4F-F2F7D94ED8A7}">
  <ds:schemaRefs>
    <ds:schemaRef ds:uri="http://schemas.microsoft.com/office/2006/metadata/properties"/>
    <ds:schemaRef ds:uri="http://schemas.microsoft.com/office/infopath/2007/PartnerControls"/>
    <ds:schemaRef ds:uri="14b44281-b978-4913-9e59-8330981ebbd8"/>
    <ds:schemaRef ds:uri="a3f9645a-dfdb-4515-936e-503c84247abb"/>
  </ds:schemaRefs>
</ds:datastoreItem>
</file>

<file path=customXml/itemProps2.xml><?xml version="1.0" encoding="utf-8"?>
<ds:datastoreItem xmlns:ds="http://schemas.openxmlformats.org/officeDocument/2006/customXml" ds:itemID="{7A17F7F8-9340-4037-A978-620FB08A9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44281-b978-4913-9e59-8330981ebbd8"/>
    <ds:schemaRef ds:uri="a3f9645a-dfdb-4515-936e-503c84247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AFC34-9335-42B6-B31A-3EBC9B426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6416</TotalTime>
  <Words>490</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Bradley Hand ITC</vt:lpstr>
      <vt:lpstr>Calibri</vt:lpstr>
      <vt:lpstr>Calibri Light</vt:lpstr>
      <vt:lpstr>1_Office Theme</vt:lpstr>
      <vt:lpstr>PowerPoint Presentation</vt:lpstr>
      <vt:lpstr>Introduction into the Early Years Project</vt:lpstr>
      <vt:lpstr>How will the Early Years Project Work</vt:lpstr>
      <vt:lpstr>What Support will be Offered</vt:lpstr>
      <vt:lpstr>Anticipated Benefits of the Early Years Project</vt:lpstr>
      <vt:lpstr>Book a Free of Charge Training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WESCOTT, Molly (NHS SOUTH, CENTRAL AND WEST COMMISSIONING SUPPORT UNIT)</dc:creator>
  <cp:lastModifiedBy>Lisa Morris (Solihull MBC)</cp:lastModifiedBy>
  <cp:revision>203</cp:revision>
  <dcterms:created xsi:type="dcterms:W3CDTF">2022-01-20T14:15:31Z</dcterms:created>
  <dcterms:modified xsi:type="dcterms:W3CDTF">2025-09-18T12:13:02Z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0x01010055C8D001041F5E40B2124F63D58CE8F3</vt:lpwstr>
  </property>
  <property fmtid="{D5CDD505-2E9C-101B-9397-08002B2CF9AE}" pid="3" name="MediaServiceImageTags">
    <vt:lpwstr/>
  </property>
</Properties>
</file>