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61" r:id="rId4"/>
    <p:sldId id="266" r:id="rId5"/>
    <p:sldId id="264" r:id="rId6"/>
    <p:sldId id="259" r:id="rId7"/>
    <p:sldId id="260" r:id="rId8"/>
    <p:sldId id="271" r:id="rId9"/>
    <p:sldId id="262" r:id="rId10"/>
    <p:sldId id="263" r:id="rId11"/>
    <p:sldId id="267" r:id="rId12"/>
    <p:sldId id="268" r:id="rId13"/>
    <p:sldId id="257" r:id="rId14"/>
    <p:sldId id="273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21625-A65A-4C0F-81FC-0131BB2C6776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0DC0A-4350-450F-ADF8-6A0C1BAD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5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Next few slides</a:t>
            </a:r>
            <a:r>
              <a:rPr lang="en-GB" baseline="0" dirty="0" smtClean="0"/>
              <a:t> are snippets from award applications showing different energy saving activities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DC0A-4350-450F-ADF8-6A0C1BADDD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152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Climate change education resources (WM Sus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Sch</a:t>
            </a:r>
            <a:r>
              <a:rPr lang="en-GB" baseline="0" dirty="0" smtClean="0"/>
              <a:t> network group)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DC0A-4350-450F-ADF8-6A0C1BADDD8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20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Scotland</a:t>
            </a:r>
            <a:r>
              <a:rPr lang="en-GB" baseline="0" dirty="0" smtClean="0"/>
              <a:t>, curriculum of excellence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DC0A-4350-450F-ADF8-6A0C1BADDD8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3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DC0A-4350-450F-ADF8-6A0C1BADDD8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26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Team </a:t>
            </a:r>
            <a:r>
              <a:rPr lang="en-GB" baseline="0" dirty="0" smtClean="0"/>
              <a:t>spread from </a:t>
            </a:r>
            <a:r>
              <a:rPr lang="en-GB" baseline="0" dirty="0" err="1" smtClean="0"/>
              <a:t>Yr</a:t>
            </a:r>
            <a:r>
              <a:rPr lang="en-GB" baseline="0" dirty="0" smtClean="0"/>
              <a:t> 3 to 6  -focus energy monitoring, check lights other equipment daily, Dependable Dexter as reward for best performing class, monitors commit to role for whole year.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DC0A-4350-450F-ADF8-6A0C1BADDD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76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Team</a:t>
            </a:r>
            <a:r>
              <a:rPr lang="en-GB" baseline="0" dirty="0" smtClean="0"/>
              <a:t> read / record solar panels, monitor lights and door is winter</a:t>
            </a:r>
          </a:p>
          <a:p>
            <a:r>
              <a:rPr lang="en-GB" baseline="0" dirty="0" smtClean="0"/>
              <a:t>Stark data added to notice board by bursar each month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DC0A-4350-450F-ADF8-6A0C1BADDD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63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Awareness</a:t>
            </a:r>
            <a:r>
              <a:rPr lang="en-GB" baseline="0" dirty="0" smtClean="0"/>
              <a:t> - </a:t>
            </a:r>
            <a:r>
              <a:rPr lang="en-GB" dirty="0" smtClean="0"/>
              <a:t>Push</a:t>
            </a:r>
            <a:r>
              <a:rPr lang="en-GB" baseline="0" dirty="0" smtClean="0"/>
              <a:t> on posters and notices to remind everyone to switch off, in classroom and computer suite (member of team noticed left 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DC0A-4350-450F-ADF8-6A0C1BADDD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69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Class monitors</a:t>
            </a:r>
            <a:r>
              <a:rPr lang="en-GB" baseline="0" dirty="0" smtClean="0"/>
              <a:t> – lights / screens</a:t>
            </a:r>
          </a:p>
          <a:p>
            <a:r>
              <a:rPr lang="en-GB" baseline="0" dirty="0" smtClean="0"/>
              <a:t>Assembly – share electricity used with whole</a:t>
            </a:r>
          </a:p>
          <a:p>
            <a:r>
              <a:rPr lang="en-GB" baseline="0" dirty="0" smtClean="0"/>
              <a:t>Check electricity consumption monthly, using Stark</a:t>
            </a:r>
            <a:endParaRPr lang="en-GB" dirty="0" smtClean="0"/>
          </a:p>
          <a:p>
            <a:r>
              <a:rPr lang="en-GB" dirty="0" smtClean="0"/>
              <a:t>Labelling</a:t>
            </a:r>
            <a:r>
              <a:rPr lang="en-GB" baseline="0" dirty="0" smtClean="0"/>
              <a:t> light switches (Carbon Trust resource)</a:t>
            </a:r>
          </a:p>
          <a:p>
            <a:r>
              <a:rPr lang="en-GB" baseline="0" dirty="0" smtClean="0"/>
              <a:t>Encouraged to save energy at home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DC0A-4350-450F-ADF8-6A0C1BADDD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1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Team do spot</a:t>
            </a:r>
            <a:r>
              <a:rPr lang="en-GB" baseline="0" dirty="0" smtClean="0"/>
              <a:t> checks on light / projectors</a:t>
            </a:r>
          </a:p>
          <a:p>
            <a:r>
              <a:rPr lang="en-GB" baseline="0" dirty="0" smtClean="0"/>
              <a:t>Maths / science – recording temperatures outdoor &amp; indoor – ask Rebecca to share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DC0A-4350-450F-ADF8-6A0C1BADDD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7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Carried out secret</a:t>
            </a:r>
            <a:r>
              <a:rPr lang="en-GB" baseline="0" dirty="0" smtClean="0"/>
              <a:t> audit</a:t>
            </a:r>
          </a:p>
          <a:p>
            <a:r>
              <a:rPr lang="en-GB" baseline="0" dirty="0" smtClean="0"/>
              <a:t>Lesson on electricity (</a:t>
            </a:r>
            <a:r>
              <a:rPr lang="en-GB" baseline="0" dirty="0" err="1" smtClean="0"/>
              <a:t>yr</a:t>
            </a:r>
            <a:r>
              <a:rPr lang="en-GB" baseline="0" dirty="0" smtClean="0"/>
              <a:t> 4 / 6 ) researched fossil fuels and renewables</a:t>
            </a:r>
          </a:p>
          <a:p>
            <a:r>
              <a:rPr lang="en-GB" baseline="0" dirty="0" smtClean="0"/>
              <a:t>Sarah Lardner – energy workshop, looking at daily graph / handling data, looking at peaks and </a:t>
            </a:r>
            <a:r>
              <a:rPr lang="en-GB" baseline="0" dirty="0" err="1" smtClean="0"/>
              <a:t>trophs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DC0A-4350-450F-ADF8-6A0C1BADDD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48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Switch</a:t>
            </a:r>
            <a:r>
              <a:rPr lang="en-GB" baseline="0" dirty="0" smtClean="0"/>
              <a:t> off fortnight</a:t>
            </a:r>
            <a:endParaRPr lang="en-GB" dirty="0" smtClean="0"/>
          </a:p>
          <a:p>
            <a:r>
              <a:rPr lang="en-GB" dirty="0" smtClean="0"/>
              <a:t>Assembly,</a:t>
            </a:r>
            <a:r>
              <a:rPr lang="en-GB" baseline="0" dirty="0" smtClean="0"/>
              <a:t> introduced new reward (globe for best performer)</a:t>
            </a:r>
          </a:p>
          <a:p>
            <a:r>
              <a:rPr lang="en-GB" baseline="0" dirty="0" smtClean="0"/>
              <a:t>Monitors checked lights before and after 2 weeks</a:t>
            </a:r>
          </a:p>
          <a:p>
            <a:r>
              <a:rPr lang="en-GB" baseline="0" dirty="0" smtClean="0"/>
              <a:t>Year 2 monitors – check at lunchtimes twice a week alone</a:t>
            </a:r>
          </a:p>
          <a:p>
            <a:r>
              <a:rPr lang="en-GB" baseline="0" dirty="0" smtClean="0"/>
              <a:t>Other comments - They keep teachers on their toes, are stern when equipment left on, teachers have been known to run back to classroom when spotting monitors.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DC0A-4350-450F-ADF8-6A0C1BADDD8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5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Team decided on event,</a:t>
            </a:r>
            <a:r>
              <a:rPr lang="en-GB" baseline="0" dirty="0" smtClean="0"/>
              <a:t> they </a:t>
            </a:r>
            <a:r>
              <a:rPr lang="en-GB" dirty="0" smtClean="0"/>
              <a:t>did an initial</a:t>
            </a:r>
            <a:r>
              <a:rPr lang="en-GB" baseline="0" dirty="0" smtClean="0"/>
              <a:t> a</a:t>
            </a:r>
            <a:r>
              <a:rPr lang="en-GB" dirty="0" smtClean="0"/>
              <a:t>udit, children</a:t>
            </a:r>
            <a:r>
              <a:rPr lang="en-GB" baseline="0" dirty="0" smtClean="0"/>
              <a:t> from </a:t>
            </a:r>
            <a:r>
              <a:rPr lang="en-GB" baseline="0" dirty="0" err="1" smtClean="0"/>
              <a:t>yr</a:t>
            </a:r>
            <a:r>
              <a:rPr lang="en-GB" baseline="0" dirty="0" smtClean="0"/>
              <a:t> 5/6 delivered assembly, final audit showed 3 classes improved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DC0A-4350-450F-ADF8-6A0C1BADDD8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31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756-8BD4-443B-83AE-B3454A34DE02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39D8-BBEF-43A2-8E9D-FCD8C97D1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85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756-8BD4-443B-83AE-B3454A34DE02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39D8-BBEF-43A2-8E9D-FCD8C97D1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8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756-8BD4-443B-83AE-B3454A34DE02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39D8-BBEF-43A2-8E9D-FCD8C97D1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0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756-8BD4-443B-83AE-B3454A34DE02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39D8-BBEF-43A2-8E9D-FCD8C97D1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3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756-8BD4-443B-83AE-B3454A34DE02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39D8-BBEF-43A2-8E9D-FCD8C97D1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756-8BD4-443B-83AE-B3454A34DE02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39D8-BBEF-43A2-8E9D-FCD8C97D1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9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756-8BD4-443B-83AE-B3454A34DE02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39D8-BBEF-43A2-8E9D-FCD8C97D1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7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756-8BD4-443B-83AE-B3454A34DE02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39D8-BBEF-43A2-8E9D-FCD8C97D1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3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756-8BD4-443B-83AE-B3454A34DE02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39D8-BBEF-43A2-8E9D-FCD8C97D1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9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756-8BD4-443B-83AE-B3454A34DE02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39D8-BBEF-43A2-8E9D-FCD8C97D1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1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756-8BD4-443B-83AE-B3454A34DE02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39D8-BBEF-43A2-8E9D-FCD8C97D1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5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D3756-8BD4-443B-83AE-B3454A34DE02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39D8-BBEF-43A2-8E9D-FCD8C97D1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6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www.techzim.co.zw/2015/03/turn-those-gadgets-off-lets-celebrate-earth-hour-this-weekend/&amp;ei=dr1lVdeaA4eU7QaL7oLABA&amp;bvm=bv.93990622,d.ZGU&amp;psig=AFQjCNFUj9YhvLzq3Oynzocq_WsjKDbyQQ&amp;ust=1432817382464535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Greener Schools Award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Energy Saving examples</a:t>
            </a:r>
          </a:p>
          <a:p>
            <a:endParaRPr lang="en-GB" dirty="0"/>
          </a:p>
        </p:txBody>
      </p:sp>
      <p:pic>
        <p:nvPicPr>
          <p:cNvPr id="4" name="Picture 2" descr="Z:\greener-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8857"/>
            <a:ext cx="9144000" cy="16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2100238" cy="165618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52" y="762984"/>
            <a:ext cx="5365739" cy="116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3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794"/>
            <a:ext cx="8229600" cy="1143000"/>
          </a:xfrm>
        </p:spPr>
        <p:txBody>
          <a:bodyPr/>
          <a:lstStyle/>
          <a:p>
            <a:r>
              <a:rPr lang="en-GB" dirty="0" smtClean="0"/>
              <a:t>St Patricks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36" y="5718249"/>
            <a:ext cx="5448947" cy="11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4" y="836712"/>
            <a:ext cx="7241679" cy="47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Desktop\level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6625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2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Yew Tree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5400600" cy="374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2164541" cy="224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Z:\Desktop\level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6625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6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54" y="27856"/>
            <a:ext cx="8229600" cy="1143000"/>
          </a:xfrm>
        </p:spPr>
        <p:txBody>
          <a:bodyPr/>
          <a:lstStyle/>
          <a:p>
            <a:r>
              <a:rPr lang="en-GB" dirty="0" err="1" smtClean="0"/>
              <a:t>Fordbridge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545940" cy="564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Z:\Desktop\level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80" y="0"/>
            <a:ext cx="105273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3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8368" y="-844462"/>
            <a:ext cx="6408712" cy="87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11760" y="3645024"/>
            <a:ext cx="1512168" cy="64807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Responsible Citizens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3568" y="3140968"/>
            <a:ext cx="1296144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57475" y="3864085"/>
            <a:ext cx="1152128" cy="5778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40743" y="4581128"/>
            <a:ext cx="1126565" cy="5090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316579" y="4433897"/>
            <a:ext cx="1296144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763688" y="4327876"/>
            <a:ext cx="1224136" cy="6132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870767" y="5081969"/>
            <a:ext cx="1296144" cy="57927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419871" y="5229200"/>
            <a:ext cx="1192851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51520" y="5661248"/>
            <a:ext cx="1258083" cy="5760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1579903" y="5805264"/>
            <a:ext cx="1296144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3167844" y="5980201"/>
            <a:ext cx="1116124" cy="473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357475" y="5190719"/>
            <a:ext cx="1234913" cy="361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43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IMG_1795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17" y="0"/>
            <a:ext cx="5668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6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err="1" smtClean="0"/>
              <a:t>Sharmans</a:t>
            </a:r>
            <a:r>
              <a:rPr lang="en-GB" dirty="0" smtClean="0"/>
              <a:t> Cross –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Energy Activities</a:t>
            </a:r>
          </a:p>
          <a:p>
            <a:r>
              <a:rPr lang="en-GB" dirty="0" smtClean="0"/>
              <a:t>Gemma Snowden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248472" cy="492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1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16632"/>
            <a:ext cx="8229600" cy="1143000"/>
          </a:xfrm>
        </p:spPr>
        <p:txBody>
          <a:bodyPr/>
          <a:lstStyle/>
          <a:p>
            <a:r>
              <a:rPr lang="en-GB" dirty="0" smtClean="0"/>
              <a:t>Award levels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8" y="1700808"/>
            <a:ext cx="8637141" cy="107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9" y="2996952"/>
            <a:ext cx="8581857" cy="104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9" y="4293096"/>
            <a:ext cx="8637141" cy="105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7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Fordbridge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412776"/>
            <a:ext cx="7420351" cy="5069160"/>
          </a:xfrm>
          <a:prstGeom prst="rect">
            <a:avLst/>
          </a:prstGeom>
        </p:spPr>
      </p:pic>
      <p:pic>
        <p:nvPicPr>
          <p:cNvPr id="5" name="Picture 3" descr="Z:\Desktop\level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0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Haslucks Green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772816"/>
            <a:ext cx="3384376" cy="104507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283968" y="1844824"/>
            <a:ext cx="3940646" cy="97306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475656" y="2996952"/>
            <a:ext cx="6248151" cy="3645024"/>
          </a:xfrm>
          <a:prstGeom prst="rect">
            <a:avLst/>
          </a:prstGeom>
        </p:spPr>
      </p:pic>
      <p:pic>
        <p:nvPicPr>
          <p:cNvPr id="8" name="Picture 3" descr="Z:\Desktop\level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4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Widney</a:t>
            </a:r>
            <a:r>
              <a:rPr lang="en-GB" dirty="0" smtClean="0"/>
              <a:t> Junior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8" y="2780928"/>
            <a:ext cx="4223886" cy="268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4305" y="2002384"/>
            <a:ext cx="3165368" cy="4237931"/>
          </a:xfrm>
          <a:prstGeom prst="rect">
            <a:avLst/>
          </a:prstGeom>
        </p:spPr>
      </p:pic>
      <p:pic>
        <p:nvPicPr>
          <p:cNvPr id="8" name="Picture 3" descr="Z:\Desktop\level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7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err="1" smtClean="0"/>
              <a:t>Balsall</a:t>
            </a:r>
            <a:r>
              <a:rPr lang="en-GB" dirty="0" smtClean="0"/>
              <a:t> Common 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5385" y="1057280"/>
            <a:ext cx="3960440" cy="154059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11560" y="2564904"/>
            <a:ext cx="7844114" cy="4144987"/>
          </a:xfrm>
          <a:prstGeom prst="rect">
            <a:avLst/>
          </a:prstGeom>
        </p:spPr>
      </p:pic>
      <p:pic>
        <p:nvPicPr>
          <p:cNvPr id="6" name="Picture 3" descr="Z:\Desktop\level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2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355"/>
            <a:ext cx="8229600" cy="1143000"/>
          </a:xfrm>
        </p:spPr>
        <p:txBody>
          <a:bodyPr/>
          <a:lstStyle/>
          <a:p>
            <a:r>
              <a:rPr lang="en-GB" dirty="0" smtClean="0"/>
              <a:t>Burman Infant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3968" y="4149080"/>
            <a:ext cx="4392488" cy="237626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51520" y="1268760"/>
            <a:ext cx="5688632" cy="2875993"/>
          </a:xfrm>
          <a:prstGeom prst="rect">
            <a:avLst/>
          </a:prstGeom>
        </p:spPr>
      </p:pic>
      <p:pic>
        <p:nvPicPr>
          <p:cNvPr id="6" name="Picture 3" descr="Z:\Desktop\level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8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8" y="2805190"/>
            <a:ext cx="2164541" cy="224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techzim.co.zw/wp-content/uploads/2015/03/Earth_Hour_2014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84" y="2805190"/>
            <a:ext cx="361600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396" y="5115109"/>
            <a:ext cx="3566604" cy="150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3000" y="5420073"/>
            <a:ext cx="1175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November </a:t>
            </a:r>
          </a:p>
          <a:p>
            <a:endParaRPr lang="en-GB" dirty="0"/>
          </a:p>
          <a:p>
            <a:r>
              <a:rPr lang="en-GB" dirty="0" smtClean="0"/>
              <a:t>May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58668" y="447776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March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63567" y="506401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November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296804" y="1719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https://www.wwf.org.uk/get-involved/schools/school-campaigns/earth-hour-schools#resources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929" y="1959223"/>
            <a:ext cx="323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https://jointhepod.org/campaigns/switch-off-fortnight-2019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903" y="5959166"/>
            <a:ext cx="3475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https://outdoorclassroomday.com/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47" y="301062"/>
            <a:ext cx="8581857" cy="104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51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342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Monkspath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95057" cy="599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Desktop\level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6625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8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354</Words>
  <Application>Microsoft Office PowerPoint</Application>
  <PresentationFormat>On-screen Show (4:3)</PresentationFormat>
  <Paragraphs>59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Greener Schools Award</vt:lpstr>
      <vt:lpstr>Award levels</vt:lpstr>
      <vt:lpstr>Fordbridge</vt:lpstr>
      <vt:lpstr>Haslucks Green</vt:lpstr>
      <vt:lpstr>Widney Junior</vt:lpstr>
      <vt:lpstr>Balsall Common </vt:lpstr>
      <vt:lpstr>Burman Infant</vt:lpstr>
      <vt:lpstr>PowerPoint Presentation</vt:lpstr>
      <vt:lpstr> Monkspath </vt:lpstr>
      <vt:lpstr>St Patricks</vt:lpstr>
      <vt:lpstr>Yew Tree</vt:lpstr>
      <vt:lpstr>Fordbridge</vt:lpstr>
      <vt:lpstr>PowerPoint Presentation</vt:lpstr>
      <vt:lpstr>PowerPoint Presentation</vt:lpstr>
      <vt:lpstr>Sharmans Cross – case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Greener Schools Award</dc:title>
  <dc:creator>Lardner, Sarah (Places Directorate - Solihull MBC)</dc:creator>
  <cp:lastModifiedBy>Green, Yvonne (Resources - Solihull MBC)</cp:lastModifiedBy>
  <cp:revision>23</cp:revision>
  <cp:lastPrinted>2019-09-24T11:38:36Z</cp:lastPrinted>
  <dcterms:created xsi:type="dcterms:W3CDTF">2019-09-12T10:15:57Z</dcterms:created>
  <dcterms:modified xsi:type="dcterms:W3CDTF">2020-01-14T08:50:51Z</dcterms:modified>
</cp:coreProperties>
</file>