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82" r:id="rId3"/>
    <p:sldId id="284" r:id="rId4"/>
    <p:sldId id="283" r:id="rId5"/>
    <p:sldId id="259" r:id="rId6"/>
    <p:sldId id="260" r:id="rId7"/>
    <p:sldId id="263" r:id="rId8"/>
    <p:sldId id="262" r:id="rId9"/>
    <p:sldId id="265" r:id="rId10"/>
    <p:sldId id="264" r:id="rId11"/>
    <p:sldId id="258" r:id="rId12"/>
    <p:sldId id="277" r:id="rId13"/>
    <p:sldId id="266" r:id="rId14"/>
    <p:sldId id="267" r:id="rId15"/>
    <p:sldId id="272" r:id="rId16"/>
    <p:sldId id="268" r:id="rId17"/>
    <p:sldId id="276" r:id="rId18"/>
    <p:sldId id="269" r:id="rId19"/>
    <p:sldId id="273" r:id="rId20"/>
    <p:sldId id="274" r:id="rId21"/>
    <p:sldId id="275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0B14E-8B90-4742-9A61-768618F673A3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50720-4412-4862-A699-A9737B9F66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8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2D568-B3C4-4011-9F0D-258ED367A226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4B7F8-04C2-4358-8C62-A60F9A6BEF5F}" type="slidenum">
              <a:rPr lang="en-GB" smtClean="0"/>
              <a:pPr eaLnBrk="1" hangingPunct="1"/>
              <a:t>4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9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9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3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11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3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92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7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36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7055-C732-4CD2-B0C0-F06DB525C73D}" type="datetimeFigureOut">
              <a:rPr lang="en-GB" smtClean="0"/>
              <a:t>20/05/2014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9A490-96A4-4EA1-BE39-277CD9022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givers.org/files/82424E8A-E081-49B4-EC473F7D2EDFADED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gogivers.org/tasks/render/file/?fileid=EB444D70-155D-0105-2D2FD75E3BE26DF8" TargetMode="External"/><Relationship Id="rId2" Type="http://schemas.openxmlformats.org/officeDocument/2006/relationships/hyperlink" Target="http://www.gogivers.org/teachers/lessons/ks-2/developing-personal-filters/params/feedback/tru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53281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f_low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88913"/>
            <a:ext cx="3790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3975" y="6237288"/>
            <a:ext cx="9037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00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presentation can only be copied or altered for non-commercial personal or educational use.</a:t>
            </a:r>
          </a:p>
          <a:p>
            <a:pPr algn="ctr" eaLnBrk="1" hangingPunct="1"/>
            <a:r>
              <a:rPr lang="en-GB" sz="100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Citizenship Foundation         Charity Reg No 801360       	Author: M. Heath         	www.gogivers.org</a:t>
            </a:r>
          </a:p>
        </p:txBody>
      </p:sp>
    </p:spTree>
    <p:extLst>
      <p:ext uri="{BB962C8B-B14F-4D97-AF65-F5344CB8AC3E}">
        <p14:creationId xmlns:p14="http://schemas.microsoft.com/office/powerpoint/2010/main" val="39924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pinoff.nasa.gov/Spinoff2008/images/hm_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"/>
            <a:ext cx="9144000" cy="49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681" y="5145172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You will usually know when you are looking at something that is wrong!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Why does it matter?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080" y="1700808"/>
            <a:ext cx="87129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It’s not about real relationships.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 real relationship involves: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care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gentleness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u</a:t>
            </a:r>
            <a:r>
              <a:rPr lang="en-GB" sz="2800" dirty="0" smtClean="0">
                <a:latin typeface="Comic Sans MS" panose="030F0702030302020204" pitchFamily="66" charset="0"/>
              </a:rPr>
              <a:t>nderstanding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l</a:t>
            </a:r>
            <a:r>
              <a:rPr lang="en-GB" sz="2800" dirty="0" smtClean="0">
                <a:latin typeface="Comic Sans MS" panose="030F0702030302020204" pitchFamily="66" charset="0"/>
              </a:rPr>
              <a:t>oyalty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affection</a:t>
            </a:r>
          </a:p>
        </p:txBody>
      </p:sp>
      <p:pic>
        <p:nvPicPr>
          <p:cNvPr id="8196" name="Picture 4" descr="http://files.abovetopsecret.com/files/img/vf52815f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r="4996" b="3095"/>
          <a:stretch/>
        </p:blipFill>
        <p:spPr bwMode="auto">
          <a:xfrm>
            <a:off x="0" y="1484784"/>
            <a:ext cx="91805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333" y="260648"/>
            <a:ext cx="8689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Most pornography </a:t>
            </a:r>
            <a:r>
              <a:rPr lang="en-GB" sz="3200" dirty="0">
                <a:latin typeface="Comic Sans MS" pitchFamily="66" charset="0"/>
              </a:rPr>
              <a:t>is </a:t>
            </a:r>
            <a:r>
              <a:rPr lang="en-GB" sz="3200" dirty="0" smtClean="0">
                <a:latin typeface="Comic Sans MS" pitchFamily="66" charset="0"/>
              </a:rPr>
              <a:t>made-up. Viewing pornography can give young people the wrong idea about how to make real relationships.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1026" name="Picture 2" descr="http://uturntograce.files.wordpress.com/2011/07/relationshi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" b="7274"/>
          <a:stretch/>
        </p:blipFill>
        <p:spPr bwMode="auto">
          <a:xfrm>
            <a:off x="275333" y="1830308"/>
            <a:ext cx="8598479" cy="5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1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0808" y="567433"/>
            <a:ext cx="5968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It’s often offensive and </a:t>
            </a:r>
            <a:r>
              <a:rPr lang="en-GB" sz="3200" dirty="0" smtClean="0">
                <a:latin typeface="Comic Sans MS" panose="030F0702030302020204" pitchFamily="66" charset="0"/>
              </a:rPr>
              <a:t>cruel.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51178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In happy relationships people treat each other with respect and kindness.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movingfrommetowe.com/wp-content/uploads/2012/06/Kindness-cat-and-bir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0"/>
          <a:stretch/>
        </p:blipFill>
        <p:spPr bwMode="auto">
          <a:xfrm>
            <a:off x="2106304" y="2555643"/>
            <a:ext cx="5129992" cy="40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dailymail.co.uk/i/pix/2012/08/29/article-2195484-143E2E59000005DC-984_468x28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/>
        </p:blipFill>
        <p:spPr bwMode="auto">
          <a:xfrm>
            <a:off x="2915816" y="3271545"/>
            <a:ext cx="6258434" cy="36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20688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It </a:t>
            </a:r>
            <a:r>
              <a:rPr lang="en-GB" sz="3200" dirty="0" smtClean="0">
                <a:latin typeface="Comic Sans MS" panose="030F0702030302020204" pitchFamily="66" charset="0"/>
              </a:rPr>
              <a:t>often shows boys/men being aggressive </a:t>
            </a:r>
            <a:r>
              <a:rPr lang="en-GB" sz="3200" dirty="0">
                <a:latin typeface="Comic Sans MS" panose="030F0702030302020204" pitchFamily="66" charset="0"/>
              </a:rPr>
              <a:t>towards </a:t>
            </a:r>
            <a:r>
              <a:rPr lang="en-GB" sz="3200" dirty="0" smtClean="0">
                <a:latin typeface="Comic Sans MS" panose="030F0702030302020204" pitchFamily="66" charset="0"/>
              </a:rPr>
              <a:t>girls/women.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It can cause people to develop abusive relationships with their partners later on.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It can encourage aggressive </a:t>
            </a:r>
            <a:r>
              <a:rPr lang="en-GB" sz="3200" dirty="0">
                <a:latin typeface="Comic Sans MS" panose="030F0702030302020204" pitchFamily="66" charset="0"/>
              </a:rPr>
              <a:t>sexual </a:t>
            </a:r>
            <a:r>
              <a:rPr lang="en-GB" sz="3200" dirty="0" smtClean="0">
                <a:latin typeface="Comic Sans MS" panose="030F0702030302020204" pitchFamily="66" charset="0"/>
              </a:rPr>
              <a:t>behaviour towards </a:t>
            </a:r>
            <a:r>
              <a:rPr lang="en-GB" sz="3200" dirty="0">
                <a:latin typeface="Comic Sans MS" panose="030F0702030302020204" pitchFamily="66" charset="0"/>
              </a:rPr>
              <a:t>other children, even </a:t>
            </a:r>
            <a:r>
              <a:rPr lang="en-GB" sz="3200" dirty="0" smtClean="0">
                <a:latin typeface="Comic Sans MS" panose="030F0702030302020204" pitchFamily="66" charset="0"/>
              </a:rPr>
              <a:t>brothers and sisters!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socialjunk.net/wp-content/uploads/2012/03/aggressive_chil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9" t="2977" r="99" b="4592"/>
          <a:stretch/>
        </p:blipFill>
        <p:spPr bwMode="auto">
          <a:xfrm>
            <a:off x="-36512" y="2066544"/>
            <a:ext cx="9182781" cy="47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2348880"/>
            <a:ext cx="424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Ugly – isn’t it?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tart Saying 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1057"/>
            <a:ext cx="788088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764704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It can make girls more likely to put up with abuse from </a:t>
            </a:r>
            <a:r>
              <a:rPr lang="en-GB" sz="3200" dirty="0" smtClean="0">
                <a:latin typeface="Comic Sans MS" panose="030F0702030302020204" pitchFamily="66" charset="0"/>
              </a:rPr>
              <a:t>boys, when they should be saying: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1047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It can make people feel isolated and lonely.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writerscafe.org/uploads/stories/739facaf4939e86bf24591e749f13a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88739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abourlist.org/wp-content/uploads/2011/11/broken-ch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928" y="404664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It can be addictive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5157192"/>
            <a:ext cx="49685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That means people </a:t>
            </a:r>
            <a:r>
              <a:rPr lang="en-GB" sz="2800" dirty="0" smtClean="0">
                <a:latin typeface="Comic Sans MS" panose="030F0702030302020204" pitchFamily="66" charset="0"/>
              </a:rPr>
              <a:t>find it difficult to stop looking at it, </a:t>
            </a:r>
            <a:r>
              <a:rPr lang="en-GB" sz="2800" dirty="0">
                <a:latin typeface="Comic Sans MS" panose="030F0702030302020204" pitchFamily="66" charset="0"/>
              </a:rPr>
              <a:t>even if they want </a:t>
            </a:r>
            <a:r>
              <a:rPr lang="en-GB" sz="2800" dirty="0" smtClean="0">
                <a:latin typeface="Comic Sans MS" panose="030F0702030302020204" pitchFamily="66" charset="0"/>
              </a:rPr>
              <a:t>to stop!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712398" y="6497545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4624"/>
            <a:ext cx="88569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When teenagers </a:t>
            </a:r>
            <a:r>
              <a:rPr lang="en-GB" sz="2800" dirty="0">
                <a:latin typeface="Comic Sans MS" panose="030F0702030302020204" pitchFamily="66" charset="0"/>
              </a:rPr>
              <a:t>send </a:t>
            </a:r>
            <a:r>
              <a:rPr lang="en-GB" sz="2800" dirty="0" smtClean="0">
                <a:latin typeface="Comic Sans MS" panose="030F0702030302020204" pitchFamily="66" charset="0"/>
              </a:rPr>
              <a:t>nude photos </a:t>
            </a:r>
            <a:r>
              <a:rPr lang="en-GB" sz="2800" dirty="0">
                <a:latin typeface="Comic Sans MS" panose="030F0702030302020204" pitchFamily="66" charset="0"/>
              </a:rPr>
              <a:t>of themselves to boyfriends, </a:t>
            </a:r>
            <a:r>
              <a:rPr lang="en-GB" sz="2800" dirty="0" smtClean="0">
                <a:latin typeface="Comic Sans MS" panose="030F0702030302020204" pitchFamily="66" charset="0"/>
              </a:rPr>
              <a:t>girlfriends or other friends, it </a:t>
            </a:r>
            <a:r>
              <a:rPr lang="en-GB" sz="2800" dirty="0">
                <a:latin typeface="Comic Sans MS" panose="030F0702030302020204" pitchFamily="66" charset="0"/>
              </a:rPr>
              <a:t>is </a:t>
            </a:r>
            <a:r>
              <a:rPr lang="en-GB" sz="2800" dirty="0" smtClean="0">
                <a:latin typeface="Comic Sans MS" panose="030F0702030302020204" pitchFamily="66" charset="0"/>
              </a:rPr>
              <a:t>called sexting.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Did you know that these photos </a:t>
            </a:r>
            <a:r>
              <a:rPr lang="en-GB" sz="2800" dirty="0">
                <a:latin typeface="Comic Sans MS" panose="030F0702030302020204" pitchFamily="66" charset="0"/>
              </a:rPr>
              <a:t>are </a:t>
            </a:r>
            <a:r>
              <a:rPr lang="en-GB" sz="2800" dirty="0" smtClean="0">
                <a:latin typeface="Comic Sans MS" panose="030F0702030302020204" pitchFamily="66" charset="0"/>
              </a:rPr>
              <a:t>counted as child pornography? Sending or </a:t>
            </a:r>
            <a:r>
              <a:rPr lang="en-GB" sz="2800" dirty="0">
                <a:latin typeface="Comic Sans MS" panose="030F0702030302020204" pitchFamily="66" charset="0"/>
              </a:rPr>
              <a:t>receiving </a:t>
            </a:r>
            <a:r>
              <a:rPr lang="en-GB" sz="2800" dirty="0" smtClean="0">
                <a:latin typeface="Comic Sans MS" panose="030F0702030302020204" pitchFamily="66" charset="0"/>
              </a:rPr>
              <a:t>them </a:t>
            </a:r>
            <a:r>
              <a:rPr lang="en-GB" sz="2800" dirty="0">
                <a:latin typeface="Comic Sans MS" panose="030F0702030302020204" pitchFamily="66" charset="0"/>
              </a:rPr>
              <a:t>is a </a:t>
            </a:r>
            <a:r>
              <a:rPr lang="en-GB" sz="2800" dirty="0" smtClean="0">
                <a:latin typeface="Comic Sans MS" panose="030F0702030302020204" pitchFamily="66" charset="0"/>
              </a:rPr>
              <a:t>crime!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098" name="Picture 2" descr="http://static.indianexpress.com/m-images/Thu%20Apr%2026%202012,%2011:03%20hrs/M_Id_284556_Sext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/>
          <a:stretch/>
        </p:blipFill>
        <p:spPr bwMode="auto">
          <a:xfrm>
            <a:off x="1411518" y="2780928"/>
            <a:ext cx="6575790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6"/>
          <p:cNvSpPr txBox="1">
            <a:spLocks noChangeArrowheads="1"/>
          </p:cNvSpPr>
          <p:nvPr/>
        </p:nvSpPr>
        <p:spPr bwMode="auto">
          <a:xfrm>
            <a:off x="390525" y="322263"/>
            <a:ext cx="8280400" cy="61912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60325">
            <a:solidFill>
              <a:srgbClr val="6699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endParaRPr lang="en-GB" sz="1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200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140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20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r>
              <a:rPr lang="en-GB" sz="1400" i="1">
                <a:latin typeface="Tahoma" pitchFamily="34" charset="0"/>
              </a:rPr>
              <a:t>		</a:t>
            </a:r>
          </a:p>
          <a:p>
            <a:pPr eaLnBrk="1" hangingPunct="1"/>
            <a:r>
              <a:rPr lang="en-GB" sz="1400" i="1">
                <a:latin typeface="Tahoma" pitchFamily="34" charset="0"/>
              </a:rPr>
              <a:t> </a:t>
            </a:r>
            <a:endParaRPr lang="en-GB" sz="2000">
              <a:latin typeface="Times New Roman" pitchFamily="18" charset="0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sz="3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Using Go-Givers lessons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41325" y="1125538"/>
            <a:ext cx="8229600" cy="5732462"/>
          </a:xfrm>
        </p:spPr>
        <p:txBody>
          <a:bodyPr/>
          <a:lstStyle/>
          <a:p>
            <a:pPr eaLnBrk="1" hangingPunct="1"/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PowerPoint is designed to inform, and to support critical thinking and discussion.</a:t>
            </a:r>
          </a:p>
          <a:p>
            <a:pPr eaLnBrk="1" hangingPunct="1"/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Go-Givers PowerPoints can be used in their entirety OR content can be saved and edited.</a:t>
            </a:r>
          </a:p>
          <a:p>
            <a:pPr eaLnBrk="1" hangingPunct="1"/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order for the </a:t>
            </a:r>
            <a:r>
              <a:rPr lang="en-GB" sz="2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links</a:t>
            </a:r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sz="2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animation</a:t>
            </a:r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work, always show the PowerPoints in ‘slide show’ view. </a:t>
            </a:r>
          </a:p>
          <a:p>
            <a:pPr eaLnBrk="1" hangingPunct="1"/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200" b="1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 dot</a:t>
            </a:r>
            <a:r>
              <a:rPr lang="en-GB" sz="220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bottom right hand corner of the slide indicates when the slide animation is complete.</a:t>
            </a:r>
          </a:p>
          <a:p>
            <a:pPr eaLnBrk="1" hangingPunct="1"/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More information about using PowerPoint can be found </a:t>
            </a:r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here</a:t>
            </a:r>
            <a:endParaRPr lang="en-GB" sz="2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2200" b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ACTIVITIES </a:t>
            </a:r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an</a:t>
            </a:r>
            <a:r>
              <a:rPr lang="en-GB" sz="2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essential and integral part of this lesson</a:t>
            </a:r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They</a:t>
            </a:r>
            <a:r>
              <a:rPr lang="en-GB" sz="2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linked at the end of this PowerPoint.</a:t>
            </a:r>
          </a:p>
        </p:txBody>
      </p:sp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3127375" y="3486150"/>
            <a:ext cx="180975" cy="1793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Sexting can cause embarrassment </a:t>
            </a:r>
            <a:r>
              <a:rPr lang="en-GB" sz="2800" b="1" dirty="0">
                <a:latin typeface="Comic Sans MS" panose="030F0702030302020204" pitchFamily="66" charset="0"/>
              </a:rPr>
              <a:t>and </a:t>
            </a:r>
            <a:r>
              <a:rPr lang="en-GB" sz="2800" b="1" dirty="0" smtClean="0">
                <a:latin typeface="Comic Sans MS" panose="030F0702030302020204" pitchFamily="66" charset="0"/>
              </a:rPr>
              <a:t>a sense of shame</a:t>
            </a:r>
            <a:r>
              <a:rPr lang="en-GB" sz="2800" dirty="0" smtClean="0">
                <a:latin typeface="Comic Sans MS" panose="030F0702030302020204" pitchFamily="66" charset="0"/>
              </a:rPr>
              <a:t>. You can’t be sure that pictures </a:t>
            </a:r>
            <a:r>
              <a:rPr lang="en-GB" sz="2800" dirty="0">
                <a:latin typeface="Comic Sans MS" panose="030F0702030302020204" pitchFamily="66" charset="0"/>
              </a:rPr>
              <a:t>will </a:t>
            </a:r>
            <a:r>
              <a:rPr lang="en-GB" sz="2800" dirty="0" smtClean="0">
                <a:latin typeface="Comic Sans MS" panose="030F0702030302020204" pitchFamily="66" charset="0"/>
              </a:rPr>
              <a:t>only be seen by the friend they were sent to. ‘Private’ pictures often get sent to other people out of revenge, and this can lead to cyber-bullying.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://images2.wikia.nocookie.net/__cb20091003231028/onetreehill/images/2/2d/411_l_stands_in_corri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3"/>
            <a:ext cx="9180512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Sexting </a:t>
            </a:r>
            <a:r>
              <a:rPr lang="en-GB" sz="2800" dirty="0">
                <a:latin typeface="Comic Sans MS" panose="030F0702030302020204" pitchFamily="66" charset="0"/>
              </a:rPr>
              <a:t>has made some people feel as though they </a:t>
            </a:r>
            <a:r>
              <a:rPr lang="en-GB" sz="2800" dirty="0" smtClean="0">
                <a:latin typeface="Comic Sans MS" panose="030F0702030302020204" pitchFamily="66" charset="0"/>
              </a:rPr>
              <a:t>have </a:t>
            </a:r>
            <a:r>
              <a:rPr lang="en-GB" sz="2800" dirty="0">
                <a:latin typeface="Comic Sans MS" panose="030F0702030302020204" pitchFamily="66" charset="0"/>
              </a:rPr>
              <a:t>walked down their school corridor with no clothes on.</a:t>
            </a:r>
          </a:p>
          <a:p>
            <a:endParaRPr lang="en-GB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900" y="47667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P</a:t>
            </a:r>
            <a:r>
              <a:rPr lang="en-GB" sz="2800" dirty="0" smtClean="0">
                <a:latin typeface="Comic Sans MS" pitchFamily="66" charset="0"/>
              </a:rPr>
              <a:t>ornography can cause great unhappiness.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028" name="Picture 4" descr="http://img.alibaba.com/img/pb/371/876/281/281876371_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10" y="1124744"/>
            <a:ext cx="68008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856" y="551314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Make sure your personal filter is working at all times!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000000"/>
                </a:solidFill>
                <a:latin typeface="Comic Sans MS" pitchFamily="66" charset="0"/>
              </a:rPr>
              <a:t>Glossary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52596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Filter</a:t>
            </a:r>
            <a:r>
              <a:rPr lang="en-GB" sz="28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- sieve</a:t>
            </a:r>
            <a:endParaRPr lang="en-GB" sz="280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r>
              <a:rPr lang="en-GB" sz="28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Pornography</a:t>
            </a:r>
            <a:r>
              <a:rPr lang="en-GB" sz="28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– sexually explicit pictures etc.</a:t>
            </a:r>
            <a:endParaRPr lang="en-GB" sz="280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r>
              <a:rPr lang="en-GB" sz="28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Offensive</a:t>
            </a:r>
            <a:r>
              <a:rPr lang="en-GB" sz="28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– unpleasant, insulting</a:t>
            </a:r>
            <a:endParaRPr lang="en-GB" sz="280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r>
              <a:rPr lang="en-GB" sz="28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Abusive</a:t>
            </a:r>
            <a:r>
              <a:rPr lang="en-GB" sz="28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– rude, cruel</a:t>
            </a:r>
            <a:endParaRPr lang="en-GB" sz="280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r>
              <a:rPr lang="en-GB" sz="28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Addictive</a:t>
            </a:r>
            <a:r>
              <a:rPr lang="en-GB" sz="28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– makes someone dependent on something</a:t>
            </a:r>
            <a:endParaRPr lang="en-GB" sz="280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r>
              <a:rPr lang="en-GB" sz="2800" b="1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Sexting</a:t>
            </a:r>
            <a:r>
              <a:rPr lang="en-GB" sz="28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– sending sexually explicit messages or photos.</a:t>
            </a:r>
            <a:endParaRPr lang="en-GB" sz="280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6" name="Picture 4" descr="callum_fro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0" y="4797425"/>
            <a:ext cx="1341437" cy="206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135937" cy="6029325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603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0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Activities to complete this lesson include</a:t>
            </a:r>
            <a:r>
              <a:rPr lang="en-GB" sz="2400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:</a:t>
            </a:r>
          </a:p>
          <a:p>
            <a:pPr eaLnBrk="1" hangingPunct="1">
              <a:spcBef>
                <a:spcPct val="30000"/>
              </a:spcBef>
            </a:pPr>
            <a:r>
              <a:rPr lang="en-GB" sz="2400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eaLnBrk="1" hangingPunct="1">
              <a:spcBef>
                <a:spcPct val="30000"/>
              </a:spcBef>
            </a:pPr>
            <a:endParaRPr lang="en-GB" sz="1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000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1400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0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GB" sz="2400" i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Rate this lesson </a:t>
            </a:r>
            <a:r>
              <a:rPr lang="en-GB" sz="2400" i="1" dirty="0">
                <a:solidFill>
                  <a:schemeClr val="tx2"/>
                </a:solidFill>
                <a:latin typeface="Comic Sans MS" pitchFamily="66" charset="0"/>
                <a:cs typeface="Arial" charset="0"/>
                <a:hlinkClick r:id="rId2"/>
              </a:rPr>
              <a:t>here.</a:t>
            </a:r>
            <a:r>
              <a:rPr lang="en-GB" sz="2000" i="1" dirty="0">
                <a:solidFill>
                  <a:schemeClr val="tx2"/>
                </a:solidFill>
                <a:latin typeface="Comic Sans MS" pitchFamily="66" charset="0"/>
                <a:cs typeface="Arial" charset="0"/>
                <a:hlinkClick r:id="rId2"/>
              </a:rPr>
              <a:t> </a:t>
            </a:r>
            <a:endParaRPr lang="en-GB" sz="1400" i="1" dirty="0">
              <a:latin typeface="Tahoma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GB" sz="1400" i="1" dirty="0">
                <a:latin typeface="Tahoma" pitchFamily="34" charset="0"/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067175" y="4652963"/>
            <a:ext cx="39608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>
                <a:latin typeface="Comic Sans MS" pitchFamily="66" charset="0"/>
              </a:rPr>
              <a:t>Click on the image above to view and/or download learning activities.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11188" y="1176681"/>
            <a:ext cx="3846634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800" dirty="0">
                <a:solidFill>
                  <a:schemeClr val="tx2"/>
                </a:solidFill>
                <a:latin typeface="Comic Sans MS" pitchFamily="66" charset="0"/>
              </a:rPr>
              <a:t>	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What makes a happy relationship?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Discussion about keeping safe on line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Sharing experiences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sz="28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chemeClr val="tx2"/>
                </a:solidFill>
                <a:latin typeface="Comic Sans MS" pitchFamily="66" charset="0"/>
              </a:rPr>
              <a:t>Debate about internet filtering.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6" name="Picture 2" descr="http://www.nicabm.com/wp-content/uploads/2013/02/bigstock-Brain-8193200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r="4047"/>
          <a:stretch/>
        </p:blipFill>
        <p:spPr bwMode="auto">
          <a:xfrm>
            <a:off x="4457822" y="1176681"/>
            <a:ext cx="3223383" cy="34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0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rbosurfdesigns.com.au/images/designs/photo-mesh2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8"/>
          <a:stretch/>
        </p:blipFill>
        <p:spPr bwMode="auto">
          <a:xfrm>
            <a:off x="-36512" y="371"/>
            <a:ext cx="9180512" cy="68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7508" y="2028801"/>
            <a:ext cx="732899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Developing </a:t>
            </a:r>
          </a:p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Personal Filters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Comic Sans MS" pitchFamily="66" charset="0"/>
              </a:rPr>
              <a:t>	In this lesson we will be exploring the dangers of pornography, how to keep safe online, and how to develop personal filters.</a:t>
            </a:r>
          </a:p>
        </p:txBody>
      </p:sp>
      <p:pic>
        <p:nvPicPr>
          <p:cNvPr id="4099" name="Picture 3" descr="ametti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7"/>
          <a:stretch>
            <a:fillRect/>
          </a:stretch>
        </p:blipFill>
        <p:spPr bwMode="auto">
          <a:xfrm>
            <a:off x="6877050" y="4841875"/>
            <a:ext cx="1800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ealplanningmoms.com.php53-27.dfw1-2.websitetestlink.com/wp-content/uploads/2012/01/sat-wk-4-dessert-strain-custard-through-a-fine-mesh-sie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8" y="-7161"/>
            <a:ext cx="9153548" cy="6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548" y="0"/>
            <a:ext cx="9153548" cy="2062103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  <a:alpha val="63000"/>
                </a:schemeClr>
              </a:gs>
              <a:gs pos="47000">
                <a:schemeClr val="bg2">
                  <a:shade val="67500"/>
                  <a:satMod val="115000"/>
                  <a:alpha val="16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Do you know what is meant by a ‘filter’?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Think of it as a kind of sieve, that collects and removes all the bits you don’t want.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Can you think of anything that is filtered?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images.bidorbuy.co.za/user_images/165/1564165_101125100507_Wap_Fi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82" y="224035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filter</a:t>
            </a:r>
            <a:endParaRPr lang="en-GB" dirty="0"/>
          </a:p>
        </p:txBody>
      </p:sp>
      <p:pic>
        <p:nvPicPr>
          <p:cNvPr id="2054" name="Picture 6" descr="http://juanused1cup.files.wordpress.com/2011/03/brita-water-fil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0" y="2252352"/>
            <a:ext cx="2868324" cy="28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0743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 filter</a:t>
            </a:r>
            <a:endParaRPr lang="en-GB" dirty="0"/>
          </a:p>
        </p:txBody>
      </p:sp>
      <p:pic>
        <p:nvPicPr>
          <p:cNvPr id="2056" name="Picture 8" descr="http://static.ddmcdn.com/gif/change-oil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5176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27118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 engine oil filter</a:t>
            </a:r>
            <a:endParaRPr lang="en-GB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12" y="2221696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What needs to be filtered out on the internet?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 rot="20181681">
            <a:off x="3551037" y="4860942"/>
            <a:ext cx="471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Sexual images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181681">
            <a:off x="3642819" y="3013233"/>
            <a:ext cx="2036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Drugs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181681">
            <a:off x="2029681" y="2153629"/>
            <a:ext cx="4003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Child Abuse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181681">
            <a:off x="3207971" y="3844373"/>
            <a:ext cx="431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Violent films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Picture 10" descr="http://www.psdgraphics.com/file/internet-concep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-139" r="4788" b="5905"/>
          <a:stretch/>
        </p:blipFill>
        <p:spPr bwMode="auto">
          <a:xfrm>
            <a:off x="-36512" y="-27384"/>
            <a:ext cx="9166459" cy="68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4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67" y="1772816"/>
            <a:ext cx="28034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However, your own personal filter is far better than any filter on your computer!</a:t>
            </a:r>
          </a:p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nicabm.com/wp-content/uploads/2013/02/bigstock-Brain-8193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r="4047"/>
          <a:stretch/>
        </p:blipFill>
        <p:spPr bwMode="auto">
          <a:xfrm>
            <a:off x="2802897" y="0"/>
            <a:ext cx="6377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067" y="201593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One of the most important things to filter out is pornography.</a:t>
            </a:r>
            <a:endParaRPr lang="en-GB" sz="3200" dirty="0">
              <a:latin typeface="Comic Sans MS" pitchFamily="66" charset="0"/>
            </a:endParaRPr>
          </a:p>
        </p:txBody>
      </p:sp>
      <p:pic>
        <p:nvPicPr>
          <p:cNvPr id="7170" name="Picture 2" descr="http://www.vancouverdesi.com/wp-content/uploads/2012/12/China-school-text-message-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59" r="7271" b="-59"/>
          <a:stretch/>
        </p:blipFill>
        <p:spPr bwMode="auto">
          <a:xfrm>
            <a:off x="1" y="1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" y="0"/>
            <a:ext cx="9252047" cy="2554545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Pornography includes: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videos, magazines, writings, music, photographs, texts and telephone conversations of a sexual nature.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604448" y="6381328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6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608</Words>
  <Application>Microsoft Office PowerPoint</Application>
  <PresentationFormat>On-screen Show (4:3)</PresentationFormat>
  <Paragraphs>100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Using Go-Givers lessons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MickyMartins.com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Marguerite Heath</dc:creator>
  <cp:lastModifiedBy> </cp:lastModifiedBy>
  <cp:revision>44</cp:revision>
  <dcterms:created xsi:type="dcterms:W3CDTF">2013-11-25T13:49:20Z</dcterms:created>
  <dcterms:modified xsi:type="dcterms:W3CDTF">2014-05-20T14:32:32Z</dcterms:modified>
</cp:coreProperties>
</file>