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8"/>
  </p:notesMasterIdLst>
  <p:handoutMasterIdLst>
    <p:handoutMasterId r:id="rId49"/>
  </p:handoutMasterIdLst>
  <p:sldIdLst>
    <p:sldId id="275" r:id="rId5"/>
    <p:sldId id="443" r:id="rId6"/>
    <p:sldId id="305" r:id="rId7"/>
    <p:sldId id="374" r:id="rId8"/>
    <p:sldId id="444" r:id="rId9"/>
    <p:sldId id="446" r:id="rId10"/>
    <p:sldId id="342" r:id="rId11"/>
    <p:sldId id="343" r:id="rId12"/>
    <p:sldId id="487" r:id="rId13"/>
    <p:sldId id="488" r:id="rId14"/>
    <p:sldId id="489" r:id="rId15"/>
    <p:sldId id="490" r:id="rId16"/>
    <p:sldId id="491" r:id="rId17"/>
    <p:sldId id="428" r:id="rId18"/>
    <p:sldId id="442" r:id="rId19"/>
    <p:sldId id="447" r:id="rId20"/>
    <p:sldId id="422" r:id="rId21"/>
    <p:sldId id="452" r:id="rId22"/>
    <p:sldId id="451" r:id="rId23"/>
    <p:sldId id="430" r:id="rId24"/>
    <p:sldId id="492" r:id="rId25"/>
    <p:sldId id="460" r:id="rId26"/>
    <p:sldId id="461" r:id="rId27"/>
    <p:sldId id="462" r:id="rId28"/>
    <p:sldId id="476" r:id="rId29"/>
    <p:sldId id="478" r:id="rId30"/>
    <p:sldId id="479" r:id="rId31"/>
    <p:sldId id="480" r:id="rId32"/>
    <p:sldId id="481" r:id="rId33"/>
    <p:sldId id="463" r:id="rId34"/>
    <p:sldId id="464" r:id="rId35"/>
    <p:sldId id="466" r:id="rId36"/>
    <p:sldId id="483" r:id="rId37"/>
    <p:sldId id="484" r:id="rId38"/>
    <p:sldId id="485" r:id="rId39"/>
    <p:sldId id="486" r:id="rId40"/>
    <p:sldId id="436" r:id="rId41"/>
    <p:sldId id="437" r:id="rId42"/>
    <p:sldId id="439" r:id="rId43"/>
    <p:sldId id="438" r:id="rId44"/>
    <p:sldId id="440" r:id="rId45"/>
    <p:sldId id="373" r:id="rId46"/>
    <p:sldId id="424" r:id="rId47"/>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237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60924" autoAdjust="0"/>
  </p:normalViewPr>
  <p:slideViewPr>
    <p:cSldViewPr snapToGrid="0">
      <p:cViewPr varScale="1">
        <p:scale>
          <a:sx n="43" d="100"/>
          <a:sy n="43" d="100"/>
        </p:scale>
        <p:origin x="-169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621" cy="501576"/>
          </a:xfrm>
          <a:prstGeom prst="rect">
            <a:avLst/>
          </a:prstGeom>
        </p:spPr>
        <p:txBody>
          <a:bodyPr vert="horz" lIns="92433" tIns="46216" rIns="92433" bIns="46216" rtlCol="0"/>
          <a:lstStyle>
            <a:lvl1pPr algn="l">
              <a:defRPr sz="1200"/>
            </a:lvl1pPr>
          </a:lstStyle>
          <a:p>
            <a:endParaRPr lang="en-GB" dirty="0"/>
          </a:p>
        </p:txBody>
      </p:sp>
      <p:sp>
        <p:nvSpPr>
          <p:cNvPr id="3" name="Date Placeholder 2"/>
          <p:cNvSpPr>
            <a:spLocks noGrp="1"/>
          </p:cNvSpPr>
          <p:nvPr>
            <p:ph type="dt" sz="quarter" idx="1"/>
          </p:nvPr>
        </p:nvSpPr>
        <p:spPr>
          <a:xfrm>
            <a:off x="3900934" y="0"/>
            <a:ext cx="2985621" cy="501576"/>
          </a:xfrm>
          <a:prstGeom prst="rect">
            <a:avLst/>
          </a:prstGeom>
        </p:spPr>
        <p:txBody>
          <a:bodyPr vert="horz" lIns="92433" tIns="46216" rIns="92433" bIns="46216" rtlCol="0"/>
          <a:lstStyle>
            <a:lvl1pPr algn="r">
              <a:defRPr sz="1200"/>
            </a:lvl1pPr>
          </a:lstStyle>
          <a:p>
            <a:fld id="{EF2B5698-8D77-4471-9D0C-FF67704C75BC}" type="datetimeFigureOut">
              <a:rPr lang="en-GB" smtClean="0"/>
              <a:t>11/05/2017</a:t>
            </a:fld>
            <a:endParaRPr lang="en-GB" dirty="0"/>
          </a:p>
        </p:txBody>
      </p:sp>
      <p:sp>
        <p:nvSpPr>
          <p:cNvPr id="4" name="Footer Placeholder 3"/>
          <p:cNvSpPr>
            <a:spLocks noGrp="1"/>
          </p:cNvSpPr>
          <p:nvPr>
            <p:ph type="ftr" sz="quarter" idx="2"/>
          </p:nvPr>
        </p:nvSpPr>
        <p:spPr>
          <a:xfrm>
            <a:off x="1" y="9518724"/>
            <a:ext cx="2985621" cy="501576"/>
          </a:xfrm>
          <a:prstGeom prst="rect">
            <a:avLst/>
          </a:prstGeom>
        </p:spPr>
        <p:txBody>
          <a:bodyPr vert="horz" lIns="92433" tIns="46216" rIns="92433" bIns="4621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0934" y="9518724"/>
            <a:ext cx="2985621" cy="501576"/>
          </a:xfrm>
          <a:prstGeom prst="rect">
            <a:avLst/>
          </a:prstGeom>
        </p:spPr>
        <p:txBody>
          <a:bodyPr vert="horz" lIns="92433" tIns="46216" rIns="92433" bIns="46216" rtlCol="0" anchor="b"/>
          <a:lstStyle>
            <a:lvl1pPr algn="r">
              <a:defRPr sz="1200"/>
            </a:lvl1pPr>
          </a:lstStyle>
          <a:p>
            <a:fld id="{39A2A023-E018-4211-8436-59DE57413BE5}" type="slidenum">
              <a:rPr lang="en-GB" smtClean="0"/>
              <a:t>‹#›</a:t>
            </a:fld>
            <a:endParaRPr lang="en-GB" dirty="0"/>
          </a:p>
        </p:txBody>
      </p:sp>
    </p:spTree>
    <p:extLst>
      <p:ext uri="{BB962C8B-B14F-4D97-AF65-F5344CB8AC3E}">
        <p14:creationId xmlns:p14="http://schemas.microsoft.com/office/powerpoint/2010/main" val="110441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621" cy="501576"/>
          </a:xfrm>
          <a:prstGeom prst="rect">
            <a:avLst/>
          </a:prstGeom>
        </p:spPr>
        <p:txBody>
          <a:bodyPr vert="horz" lIns="92433" tIns="46216" rIns="92433" bIns="46216" rtlCol="0"/>
          <a:lstStyle>
            <a:lvl1pPr algn="l">
              <a:defRPr sz="1200"/>
            </a:lvl1pPr>
          </a:lstStyle>
          <a:p>
            <a:endParaRPr lang="en-US" dirty="0"/>
          </a:p>
        </p:txBody>
      </p:sp>
      <p:sp>
        <p:nvSpPr>
          <p:cNvPr id="3" name="Date Placeholder 2"/>
          <p:cNvSpPr>
            <a:spLocks noGrp="1"/>
          </p:cNvSpPr>
          <p:nvPr>
            <p:ph type="dt" idx="1"/>
          </p:nvPr>
        </p:nvSpPr>
        <p:spPr>
          <a:xfrm>
            <a:off x="3900934" y="0"/>
            <a:ext cx="2985621" cy="501576"/>
          </a:xfrm>
          <a:prstGeom prst="rect">
            <a:avLst/>
          </a:prstGeom>
        </p:spPr>
        <p:txBody>
          <a:bodyPr vert="horz" lIns="92433" tIns="46216" rIns="92433" bIns="46216" rtlCol="0"/>
          <a:lstStyle>
            <a:lvl1pPr algn="r">
              <a:defRPr sz="1200"/>
            </a:lvl1pPr>
          </a:lstStyle>
          <a:p>
            <a:fld id="{774C8CD5-3FFD-A04D-840A-554A5CADE752}" type="datetimeFigureOut">
              <a:rPr lang="en-US" smtClean="0"/>
              <a:t>5/11/2017</a:t>
            </a:fld>
            <a:endParaRPr lang="en-US" dirty="0"/>
          </a:p>
        </p:txBody>
      </p:sp>
      <p:sp>
        <p:nvSpPr>
          <p:cNvPr id="4" name="Slide Image Placeholder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2433" tIns="46216" rIns="92433" bIns="46216" rtlCol="0" anchor="ctr"/>
          <a:lstStyle/>
          <a:p>
            <a:endParaRPr lang="en-US" dirty="0"/>
          </a:p>
        </p:txBody>
      </p:sp>
      <p:sp>
        <p:nvSpPr>
          <p:cNvPr id="5" name="Notes Placeholder 4"/>
          <p:cNvSpPr>
            <a:spLocks noGrp="1"/>
          </p:cNvSpPr>
          <p:nvPr>
            <p:ph type="body" sz="quarter" idx="3"/>
          </p:nvPr>
        </p:nvSpPr>
        <p:spPr>
          <a:xfrm>
            <a:off x="688496" y="4759363"/>
            <a:ext cx="5511173" cy="4509375"/>
          </a:xfrm>
          <a:prstGeom prst="rect">
            <a:avLst/>
          </a:prstGeom>
        </p:spPr>
        <p:txBody>
          <a:bodyPr vert="horz" lIns="92433" tIns="46216" rIns="92433" bIns="46216"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1" y="9517123"/>
            <a:ext cx="2985621" cy="501575"/>
          </a:xfrm>
          <a:prstGeom prst="rect">
            <a:avLst/>
          </a:prstGeom>
        </p:spPr>
        <p:txBody>
          <a:bodyPr vert="horz" lIns="92433" tIns="46216" rIns="92433" bIns="462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0934" y="9517123"/>
            <a:ext cx="2985621" cy="501575"/>
          </a:xfrm>
          <a:prstGeom prst="rect">
            <a:avLst/>
          </a:prstGeom>
        </p:spPr>
        <p:txBody>
          <a:bodyPr vert="horz" lIns="92433" tIns="46216" rIns="92433" bIns="46216" rtlCol="0" anchor="b"/>
          <a:lstStyle>
            <a:lvl1pPr algn="r">
              <a:defRPr sz="1200"/>
            </a:lvl1pPr>
          </a:lstStyle>
          <a:p>
            <a:fld id="{694F47D2-4766-BC47-A2AE-59E627D5C199}" type="slidenum">
              <a:rPr lang="en-US" smtClean="0"/>
              <a:t>‹#›</a:t>
            </a:fld>
            <a:endParaRPr lang="en-US" dirty="0"/>
          </a:p>
        </p:txBody>
      </p:sp>
    </p:spTree>
    <p:extLst>
      <p:ext uri="{BB962C8B-B14F-4D97-AF65-F5344CB8AC3E}">
        <p14:creationId xmlns:p14="http://schemas.microsoft.com/office/powerpoint/2010/main" val="964814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a:t>
            </a:fld>
            <a:endParaRPr lang="en-GB" dirty="0"/>
          </a:p>
        </p:txBody>
      </p:sp>
    </p:spTree>
    <p:extLst>
      <p:ext uri="{BB962C8B-B14F-4D97-AF65-F5344CB8AC3E}">
        <p14:creationId xmlns:p14="http://schemas.microsoft.com/office/powerpoint/2010/main" val="75814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D259D4-CBFC-4B4B-AFAE-F01F744E62CE}"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057489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13055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92075" y="744538"/>
            <a:ext cx="6615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2" name="Shape 152"/>
          <p:cNvSpPr txBox="1">
            <a:spLocks noGrp="1"/>
          </p:cNvSpPr>
          <p:nvPr>
            <p:ph type="body" idx="1"/>
          </p:nvPr>
        </p:nvSpPr>
        <p:spPr>
          <a:xfrm>
            <a:off x="679608" y="4717216"/>
            <a:ext cx="5439971" cy="4468015"/>
          </a:xfrm>
          <a:prstGeom prst="rect">
            <a:avLst/>
          </a:prstGeom>
          <a:noFill/>
          <a:ln>
            <a:noFill/>
          </a:ln>
        </p:spPr>
        <p:txBody>
          <a:bodyPr lIns="91434" tIns="45705" rIns="91434" bIns="45705" anchor="t" anchorCtr="0">
            <a:noAutofit/>
          </a:bodyPr>
          <a:lstStyle/>
          <a:p>
            <a:pPr>
              <a:buSzPct val="25000"/>
            </a:pPr>
            <a:r>
              <a:rPr lang="en-GB" dirty="0">
                <a:solidFill>
                  <a:schemeClr val="dk1"/>
                </a:solidFill>
                <a:latin typeface="Arial"/>
                <a:ea typeface="Arial"/>
                <a:cs typeface="Arial"/>
                <a:sym typeface="Arial"/>
              </a:rPr>
              <a:t>At the most basic level, the childcare service is an online account. Parents will apply for support - and once that’s done, they’ll have a digital account that they can use to administer TFC and 30 hours.</a:t>
            </a:r>
          </a:p>
          <a:p>
            <a:pPr>
              <a:spcBef>
                <a:spcPts val="360"/>
              </a:spcBef>
              <a:buSzPct val="25000"/>
            </a:pPr>
            <a:endParaRPr dirty="0">
              <a:solidFill>
                <a:schemeClr val="dk1"/>
              </a:solidFill>
              <a:latin typeface="Arial"/>
              <a:ea typeface="Arial"/>
              <a:cs typeface="Arial"/>
              <a:sym typeface="Arial"/>
            </a:endParaRPr>
          </a:p>
          <a:p>
            <a:pPr>
              <a:spcBef>
                <a:spcPts val="360"/>
              </a:spcBef>
              <a:buSzPct val="25000"/>
            </a:pPr>
            <a:r>
              <a:rPr lang="en-GB" dirty="0">
                <a:solidFill>
                  <a:schemeClr val="dk1"/>
                </a:solidFill>
                <a:latin typeface="Arial"/>
                <a:ea typeface="Arial"/>
                <a:cs typeface="Arial"/>
                <a:sym typeface="Arial"/>
              </a:rPr>
              <a:t>Parents </a:t>
            </a:r>
            <a:r>
              <a:rPr lang="en-GB" dirty="0" smtClean="0">
                <a:solidFill>
                  <a:schemeClr val="dk1"/>
                </a:solidFill>
                <a:latin typeface="Arial"/>
                <a:ea typeface="Arial"/>
                <a:cs typeface="Arial"/>
                <a:sym typeface="Arial"/>
              </a:rPr>
              <a:t>eligible </a:t>
            </a:r>
            <a:r>
              <a:rPr lang="en-GB" dirty="0">
                <a:solidFill>
                  <a:schemeClr val="dk1"/>
                </a:solidFill>
                <a:latin typeface="Arial"/>
                <a:ea typeface="Arial"/>
                <a:cs typeface="Arial"/>
                <a:sym typeface="Arial"/>
              </a:rPr>
              <a:t>for 30 hours will get an eligibility code.</a:t>
            </a:r>
          </a:p>
          <a:p>
            <a:pPr>
              <a:spcBef>
                <a:spcPts val="360"/>
              </a:spcBef>
              <a:buSzPct val="25000"/>
            </a:pPr>
            <a:endParaRPr dirty="0">
              <a:solidFill>
                <a:schemeClr val="dk1"/>
              </a:solidFill>
              <a:latin typeface="Arial"/>
              <a:ea typeface="Arial"/>
              <a:cs typeface="Arial"/>
              <a:sym typeface="Arial"/>
            </a:endParaRPr>
          </a:p>
          <a:p>
            <a:pPr>
              <a:spcBef>
                <a:spcPts val="360"/>
              </a:spcBef>
              <a:buSzPct val="25000"/>
            </a:pPr>
            <a:r>
              <a:rPr lang="en-GB" dirty="0">
                <a:solidFill>
                  <a:schemeClr val="dk1"/>
                </a:solidFill>
                <a:latin typeface="Arial"/>
                <a:ea typeface="Arial"/>
                <a:cs typeface="Arial"/>
                <a:sym typeface="Arial"/>
              </a:rPr>
              <a:t>Meanwhile, Tax-Free Childcare offers financial support – so parents can pay money into the account, receive a government top-up, and then pay their childcare provide directly</a:t>
            </a:r>
          </a:p>
          <a:p>
            <a:pPr>
              <a:spcBef>
                <a:spcPts val="360"/>
              </a:spcBef>
              <a:buSzPct val="25000"/>
            </a:pPr>
            <a:endParaRPr dirty="0">
              <a:solidFill>
                <a:schemeClr val="dk1"/>
              </a:solidFill>
              <a:latin typeface="Arial"/>
              <a:ea typeface="Arial"/>
              <a:cs typeface="Arial"/>
              <a:sym typeface="Arial"/>
            </a:endParaRPr>
          </a:p>
        </p:txBody>
      </p:sp>
      <p:sp>
        <p:nvSpPr>
          <p:cNvPr id="153" name="Shape 153"/>
          <p:cNvSpPr txBox="1">
            <a:spLocks noGrp="1"/>
          </p:cNvSpPr>
          <p:nvPr>
            <p:ph type="hdr" idx="3"/>
          </p:nvPr>
        </p:nvSpPr>
        <p:spPr>
          <a:xfrm>
            <a:off x="0" y="0"/>
            <a:ext cx="2946988" cy="496879"/>
          </a:xfrm>
          <a:prstGeom prst="rect">
            <a:avLst/>
          </a:prstGeom>
          <a:noFill/>
          <a:ln>
            <a:noFill/>
          </a:ln>
        </p:spPr>
        <p:txBody>
          <a:bodyPr lIns="91434" tIns="45705" rIns="91434" bIns="45705" anchor="t" anchorCtr="0">
            <a:noAutofit/>
          </a:bodyPr>
          <a:lstStyle/>
          <a:p>
            <a:pPr>
              <a:buSzPct val="25000"/>
            </a:pPr>
            <a:r>
              <a:rPr lang="en-GB">
                <a:solidFill>
                  <a:prstClr val="black"/>
                </a:solidFill>
              </a:rPr>
              <a:t>Event Name Here</a:t>
            </a:r>
          </a:p>
        </p:txBody>
      </p:sp>
      <p:sp>
        <p:nvSpPr>
          <p:cNvPr id="154" name="Shape 154"/>
          <p:cNvSpPr txBox="1">
            <a:spLocks noGrp="1"/>
          </p:cNvSpPr>
          <p:nvPr>
            <p:ph type="dt" idx="10"/>
          </p:nvPr>
        </p:nvSpPr>
        <p:spPr>
          <a:xfrm>
            <a:off x="3850586" y="0"/>
            <a:ext cx="2946988" cy="496879"/>
          </a:xfrm>
          <a:prstGeom prst="rect">
            <a:avLst/>
          </a:prstGeom>
          <a:noFill/>
          <a:ln>
            <a:noFill/>
          </a:ln>
        </p:spPr>
        <p:txBody>
          <a:bodyPr lIns="91434" tIns="45705" rIns="91434" bIns="45705" anchor="t" anchorCtr="0">
            <a:noAutofit/>
          </a:bodyPr>
          <a:lstStyle/>
          <a:p>
            <a:pPr>
              <a:buSzPct val="25000"/>
            </a:pPr>
            <a:r>
              <a:rPr lang="en-GB">
                <a:solidFill>
                  <a:prstClr val="black"/>
                </a:solidFill>
              </a:rPr>
              <a:t>12/02/2007</a:t>
            </a:r>
          </a:p>
        </p:txBody>
      </p:sp>
      <p:sp>
        <p:nvSpPr>
          <p:cNvPr id="155" name="Shape 155"/>
          <p:cNvSpPr txBox="1">
            <a:spLocks noGrp="1"/>
          </p:cNvSpPr>
          <p:nvPr>
            <p:ph type="ftr" idx="11"/>
          </p:nvPr>
        </p:nvSpPr>
        <p:spPr>
          <a:xfrm>
            <a:off x="0" y="9431259"/>
            <a:ext cx="2946988" cy="496879"/>
          </a:xfrm>
          <a:prstGeom prst="rect">
            <a:avLst/>
          </a:prstGeom>
          <a:noFill/>
          <a:ln>
            <a:noFill/>
          </a:ln>
        </p:spPr>
        <p:txBody>
          <a:bodyPr lIns="91434" tIns="45705" rIns="91434" bIns="45705" anchor="b" anchorCtr="0">
            <a:noAutofit/>
          </a:bodyPr>
          <a:lstStyle/>
          <a:p>
            <a:pPr>
              <a:buSzPct val="25000"/>
            </a:pPr>
            <a:r>
              <a:rPr lang="en-GB">
                <a:solidFill>
                  <a:prstClr val="black"/>
                </a:solidFill>
              </a:rPr>
              <a:t>Project Name: HMRC v1.8</a:t>
            </a:r>
          </a:p>
        </p:txBody>
      </p:sp>
      <p:sp>
        <p:nvSpPr>
          <p:cNvPr id="156" name="Shape 156"/>
          <p:cNvSpPr txBox="1">
            <a:spLocks noGrp="1"/>
          </p:cNvSpPr>
          <p:nvPr>
            <p:ph type="sldNum" idx="12"/>
          </p:nvPr>
        </p:nvSpPr>
        <p:spPr>
          <a:xfrm>
            <a:off x="3850586" y="9431259"/>
            <a:ext cx="2946988" cy="496879"/>
          </a:xfrm>
          <a:prstGeom prst="rect">
            <a:avLst/>
          </a:prstGeom>
          <a:noFill/>
          <a:ln>
            <a:noFill/>
          </a:ln>
        </p:spPr>
        <p:txBody>
          <a:bodyPr lIns="91434" tIns="45705" rIns="91434" bIns="45705" anchor="b" anchorCtr="0">
            <a:noAutofit/>
          </a:bodyPr>
          <a:lstStyle/>
          <a:p>
            <a:pPr>
              <a:buSzPct val="25000"/>
            </a:pPr>
            <a:fld id="{00000000-1234-1234-1234-123412341234}" type="slidenum">
              <a:rPr lang="en-GB">
                <a:solidFill>
                  <a:prstClr val="black"/>
                </a:solidFill>
              </a:rPr>
              <a:pPr>
                <a:buSzPct val="25000"/>
              </a:pPr>
              <a:t>13</a:t>
            </a:fld>
            <a:endParaRPr lang="en-GB">
              <a:solidFill>
                <a:prstClr val="black"/>
              </a:solidFill>
            </a:endParaRPr>
          </a:p>
        </p:txBody>
      </p:sp>
    </p:spTree>
    <p:extLst>
      <p:ext uri="{BB962C8B-B14F-4D97-AF65-F5344CB8AC3E}">
        <p14:creationId xmlns:p14="http://schemas.microsoft.com/office/powerpoint/2010/main" val="91455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Flexibility will be key – parents need childcare to meet their</a:t>
            </a:r>
            <a:r>
              <a:rPr lang="en-GB" baseline="0" dirty="0" smtClean="0"/>
              <a:t> working hours and this can include commuting time.  New guidance is looking at extending hours, removing the minimum session length and limiting the number of sites per day to minimise transitions for the child</a:t>
            </a:r>
            <a:endParaRPr lang="en-GB" dirty="0" smtClean="0"/>
          </a:p>
        </p:txBody>
      </p:sp>
      <p:sp>
        <p:nvSpPr>
          <p:cNvPr id="4" name="Slide Number Placeholder 3"/>
          <p:cNvSpPr>
            <a:spLocks noGrp="1"/>
          </p:cNvSpPr>
          <p:nvPr>
            <p:ph type="sldNum" sz="quarter" idx="10"/>
          </p:nvPr>
        </p:nvSpPr>
        <p:spPr/>
        <p:txBody>
          <a:bodyPr/>
          <a:lstStyle/>
          <a:p>
            <a:fld id="{694F47D2-4766-BC47-A2AE-59E627D5C199}" type="slidenum">
              <a:rPr lang="en-US" smtClean="0"/>
              <a:t>14</a:t>
            </a:fld>
            <a:endParaRPr lang="en-US" dirty="0"/>
          </a:p>
        </p:txBody>
      </p:sp>
    </p:spTree>
    <p:extLst>
      <p:ext uri="{BB962C8B-B14F-4D97-AF65-F5344CB8AC3E}">
        <p14:creationId xmlns:p14="http://schemas.microsoft.com/office/powerpoint/2010/main" val="76575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t>15</a:t>
            </a:fld>
            <a:endParaRPr lang="en-GB" dirty="0"/>
          </a:p>
        </p:txBody>
      </p:sp>
    </p:spTree>
    <p:extLst>
      <p:ext uri="{BB962C8B-B14F-4D97-AF65-F5344CB8AC3E}">
        <p14:creationId xmlns:p14="http://schemas.microsoft.com/office/powerpoint/2010/main" val="3053829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US" dirty="0" smtClean="0"/>
              <a:t>The</a:t>
            </a:r>
            <a:r>
              <a:rPr lang="en-US" baseline="0" dirty="0" smtClean="0"/>
              <a:t> 8 early implementers have been sharing their experiences with us.</a:t>
            </a:r>
          </a:p>
          <a:p>
            <a:endParaRPr lang="en-US" baseline="0" dirty="0" smtClean="0"/>
          </a:p>
          <a:p>
            <a:r>
              <a:rPr lang="en-US" baseline="0" dirty="0" smtClean="0"/>
              <a:t>We know from take up so far that families are keen.  By just six weeks into delivery an average of 70% of eligible families in the EI LA areas were taking up a place.  Your local experiences and conversations with parents may be evidencing this too.  The entitlement is worth approximately £3-4,000 per year towards the costs of childcare, could you afford not to take it up?</a:t>
            </a:r>
          </a:p>
          <a:p>
            <a:endParaRPr lang="en-US" baseline="0" dirty="0" smtClean="0"/>
          </a:p>
          <a:p>
            <a:r>
              <a:rPr lang="en-US" baseline="0" dirty="0" smtClean="0"/>
              <a:t>Partners such as JCP, housing and children’s centres are also benefiting by supporting their own agendas to support families, combatting poverty and supporting well being.  Health visitors are also promoting the entitlements as art of their contracted requirements.</a:t>
            </a:r>
          </a:p>
          <a:p>
            <a:endParaRPr lang="en-US" baseline="0" dirty="0" smtClean="0"/>
          </a:p>
          <a:p>
            <a:r>
              <a:rPr lang="en-US" baseline="0" dirty="0" smtClean="0"/>
              <a:t>Providers are expanding in lots of areas, either to deliver more days, more sessions or in more settings.  We know that economies of scale are important in realising savings and pooling resources, so….</a:t>
            </a:r>
          </a:p>
          <a:p>
            <a:endParaRPr lang="en-US" baseline="0" dirty="0" smtClean="0"/>
          </a:p>
          <a:p>
            <a:r>
              <a:rPr lang="en-US" baseline="0" dirty="0" smtClean="0"/>
              <a:t>Partnerships are key too.  In many areas (e.g. Hertfordshire) collaborations are being piloted and directly supported by the LA.  In West Sussex for example providers(e.g. a preschool, out of school club and two CMs)  are actively promoting their services as a collaboration – so that families find the group of providers locally when first looking for childcare, instead of having to piece together different provisions themselves.</a:t>
            </a:r>
          </a:p>
          <a:p>
            <a:endParaRPr lang="en-US" baseline="0" dirty="0" smtClean="0"/>
          </a:p>
          <a:p>
            <a:r>
              <a:rPr lang="en-US" baseline="0" dirty="0" smtClean="0"/>
              <a:t>Responding to demand is key – in York where originally 70% of providers said they would not engage, over 70% are now offering the extended entitlement, demand drives supply, which drives demand etc. etc. etc.</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86119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Set a contingency fund of £100,000 from 1 April 2017.</a:t>
            </a:r>
          </a:p>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Set a Special Educational Needs (SEN) Inclusion Fund at £250,000.</a:t>
            </a:r>
          </a:p>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Approved a supplement in respect of deprivation only equivalent broadly to the value of that in 2016-17 </a:t>
            </a:r>
          </a:p>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To change the measure from Income Deprivation Affecting Children Index (IDACI)  to the per pupil measure used for the Early Years Pupil  Premium (EYPP), at £0.63 per hour</a:t>
            </a:r>
          </a:p>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A PVI hourly rate of £3.90 from 1 April 2017</a:t>
            </a:r>
          </a:p>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A school hourly rate of £3.80 from 1 April 2017, rising to the PVI rate in 2018-19 , or as government funding permits.</a:t>
            </a:r>
          </a:p>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Increase the two year old hourly rate from £5.00 per hour to £5.24 per hour from 1 April 2017  in line with the increase in grant.</a:t>
            </a:r>
          </a:p>
          <a:p>
            <a:pPr marL="228600" lvl="0" indent="-228600">
              <a:lnSpc>
                <a:spcPct val="90000"/>
              </a:lnSpc>
              <a:spcBef>
                <a:spcPts val="1000"/>
              </a:spcBef>
              <a:buFont typeface="Arial" panose="020B0604020202020204" pitchFamily="34" charset="0"/>
              <a:buChar char="•"/>
              <a:defRPr/>
            </a:pPr>
            <a:r>
              <a:rPr lang="en-GB" sz="1200" dirty="0" smtClean="0">
                <a:solidFill>
                  <a:prstClr val="black"/>
                </a:solidFill>
              </a:rPr>
              <a:t>Confirmation of Disability Access Fund which is £615 per eligible child.</a:t>
            </a:r>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694F47D2-4766-BC47-A2AE-59E627D5C199}" type="slidenum">
              <a:rPr lang="en-US" smtClean="0"/>
              <a:t>17</a:t>
            </a:fld>
            <a:endParaRPr lang="en-US" dirty="0"/>
          </a:p>
        </p:txBody>
      </p:sp>
    </p:spTree>
    <p:extLst>
      <p:ext uri="{BB962C8B-B14F-4D97-AF65-F5344CB8AC3E}">
        <p14:creationId xmlns:p14="http://schemas.microsoft.com/office/powerpoint/2010/main" val="3802791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SOLIHULL</a:t>
            </a:r>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t>18</a:t>
            </a:fld>
            <a:endParaRPr lang="en-US" dirty="0"/>
          </a:p>
        </p:txBody>
      </p:sp>
    </p:spTree>
    <p:extLst>
      <p:ext uri="{BB962C8B-B14F-4D97-AF65-F5344CB8AC3E}">
        <p14:creationId xmlns:p14="http://schemas.microsoft.com/office/powerpoint/2010/main" val="355759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SOLIHULL based on numbers indicated</a:t>
            </a:r>
            <a:r>
              <a:rPr lang="en-GB" baseline="0" dirty="0" smtClean="0"/>
              <a:t> ahead of march 21</a:t>
            </a:r>
            <a:r>
              <a:rPr lang="en-GB" baseline="30000" dirty="0" smtClean="0"/>
              <a:t>st</a:t>
            </a:r>
            <a:r>
              <a:rPr lang="en-GB" baseline="0" dirty="0" smtClean="0"/>
              <a:t> meeting</a:t>
            </a:r>
          </a:p>
          <a:p>
            <a:r>
              <a:rPr lang="en-GB" baseline="0" dirty="0" smtClean="0"/>
              <a:t>Also new housing across </a:t>
            </a:r>
            <a:r>
              <a:rPr lang="en-GB" baseline="0" dirty="0" err="1" smtClean="0"/>
              <a:t>solihull</a:t>
            </a:r>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t>19</a:t>
            </a:fld>
            <a:endParaRPr lang="en-US" dirty="0"/>
          </a:p>
        </p:txBody>
      </p:sp>
    </p:spTree>
    <p:extLst>
      <p:ext uri="{BB962C8B-B14F-4D97-AF65-F5344CB8AC3E}">
        <p14:creationId xmlns:p14="http://schemas.microsoft.com/office/powerpoint/2010/main" val="292702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Some things to think about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NB</a:t>
            </a:r>
            <a:r>
              <a:rPr lang="en-GB" baseline="0" dirty="0" smtClean="0"/>
              <a:t> model parent survey </a:t>
            </a:r>
            <a:r>
              <a:rPr lang="en-GB" baseline="0" dirty="0" err="1" smtClean="0"/>
              <a:t>sheffield</a:t>
            </a:r>
            <a:r>
              <a:rPr lang="en-GB" baseline="0" dirty="0" smtClean="0"/>
              <a:t> on solgrid.org.uk</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20</a:t>
            </a:fld>
            <a:endParaRPr lang="en-US" dirty="0"/>
          </a:p>
        </p:txBody>
      </p:sp>
    </p:spTree>
    <p:extLst>
      <p:ext uri="{BB962C8B-B14F-4D97-AF65-F5344CB8AC3E}">
        <p14:creationId xmlns:p14="http://schemas.microsoft.com/office/powerpoint/2010/main" val="198281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D259D4-CBFC-4B4B-AFAE-F01F744E62CE}" type="slidenum">
              <a:rPr lang="en-GB" smtClean="0"/>
              <a:t>2</a:t>
            </a:fld>
            <a:endParaRPr lang="en-GB" dirty="0"/>
          </a:p>
        </p:txBody>
      </p:sp>
    </p:spTree>
    <p:extLst>
      <p:ext uri="{BB962C8B-B14F-4D97-AF65-F5344CB8AC3E}">
        <p14:creationId xmlns:p14="http://schemas.microsoft.com/office/powerpoint/2010/main" val="1600047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US" dirty="0" smtClean="0"/>
              <a:t>Show</a:t>
            </a:r>
            <a:r>
              <a:rPr lang="en-US" baseline="0" dirty="0" smtClean="0"/>
              <a:t> getting ready guide and highlight link at end</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937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757238"/>
            <a:ext cx="6748462" cy="3795712"/>
          </a:xfrm>
        </p:spPr>
      </p:sp>
      <p:sp>
        <p:nvSpPr>
          <p:cNvPr id="3" name="Notes Placeholder 2"/>
          <p:cNvSpPr>
            <a:spLocks noGrp="1"/>
          </p:cNvSpPr>
          <p:nvPr>
            <p:ph type="body" idx="1"/>
          </p:nvPr>
        </p:nvSpPr>
        <p:spPr/>
        <p:txBody>
          <a:bodyPr/>
          <a:lstStyle/>
          <a:p>
            <a:r>
              <a:rPr lang="en-GB" b="0" dirty="0" smtClean="0"/>
              <a:t>Use workbook</a:t>
            </a:r>
            <a:r>
              <a:rPr lang="en-GB" b="0" baseline="0" dirty="0" smtClean="0"/>
              <a:t> and getting ready guide to introduce steps 1 – 3.   Ask Local authorities on tables to discuss the business planning they currently offer, what is working  and how they could incorporate this information into their provider engagement.     Flipchart and tools Las currently have available via links or on website for Childcare works to obtain and share.  </a:t>
            </a:r>
          </a:p>
          <a:p>
            <a:endParaRPr lang="en-GB" b="1" dirty="0" smtClean="0"/>
          </a:p>
          <a:p>
            <a:endParaRPr lang="en-GB" b="1" dirty="0" smtClean="0"/>
          </a:p>
          <a:p>
            <a:r>
              <a:rPr lang="en-GB" b="1" dirty="0" smtClean="0"/>
              <a:t>Step </a:t>
            </a:r>
            <a:r>
              <a:rPr lang="en-GB" b="1" dirty="0"/>
              <a:t>1 – understand your business </a:t>
            </a:r>
          </a:p>
          <a:p>
            <a:endParaRPr lang="en-GB" dirty="0"/>
          </a:p>
          <a:p>
            <a:r>
              <a:rPr lang="en-GB" dirty="0"/>
              <a:t>Before you make any change to your delivery in preparation for the new 30-hours </a:t>
            </a:r>
            <a:r>
              <a:rPr lang="en-GB" dirty="0" smtClean="0"/>
              <a:t>free childcare </a:t>
            </a:r>
            <a:r>
              <a:rPr lang="en-GB" dirty="0"/>
              <a:t>in September 2017, it is important you understand your business now.  </a:t>
            </a:r>
          </a:p>
          <a:p>
            <a:endParaRPr lang="en-GB" dirty="0"/>
          </a:p>
          <a:p>
            <a:pPr marL="175223" indent="-175223">
              <a:buFont typeface="Wingdings" panose="05000000000000000000" pitchFamily="2" charset="2"/>
              <a:buChar char="§"/>
            </a:pPr>
            <a:r>
              <a:rPr lang="en-GB" dirty="0"/>
              <a:t>PEST analysis is a useful tool for understanding how the things going on around your nursery may impact on your business and your plans.  </a:t>
            </a:r>
          </a:p>
          <a:p>
            <a:pPr marL="175223" indent="-175223">
              <a:buFont typeface="Wingdings" panose="05000000000000000000" pitchFamily="2" charset="2"/>
              <a:buChar char="§"/>
            </a:pPr>
            <a:r>
              <a:rPr lang="en-GB" dirty="0"/>
              <a:t>PEST is an acronym for Political, Economic, Social and Technological factors.  </a:t>
            </a:r>
          </a:p>
          <a:p>
            <a:pPr marL="175223" indent="-175223">
              <a:buFont typeface="Wingdings" panose="05000000000000000000" pitchFamily="2" charset="2"/>
              <a:buChar char="§"/>
            </a:pPr>
            <a:r>
              <a:rPr lang="en-GB" dirty="0"/>
              <a:t>PEST analysis is similar to a SWOT analysis - it's simple, quick, and uses </a:t>
            </a:r>
            <a:r>
              <a:rPr lang="en-GB" dirty="0" smtClean="0"/>
              <a:t>the four </a:t>
            </a:r>
            <a:r>
              <a:rPr lang="en-GB" dirty="0"/>
              <a:t>key perspectives which allow you to consider the environment in which your service is provided and identify all the things that may support or threaten your business planning and service delivery for the year ahead.</a:t>
            </a:r>
          </a:p>
          <a:p>
            <a:endParaRPr lang="en-GB" dirty="0"/>
          </a:p>
          <a:p>
            <a:r>
              <a:rPr lang="en-GB" dirty="0"/>
              <a:t>A SWOT analysis is a useful tool to review </a:t>
            </a:r>
            <a:r>
              <a:rPr lang="en-GB" dirty="0" smtClean="0"/>
              <a:t>the</a:t>
            </a:r>
            <a:r>
              <a:rPr lang="en-GB" baseline="0" dirty="0" smtClean="0"/>
              <a:t> </a:t>
            </a:r>
            <a:r>
              <a:rPr lang="en-GB" dirty="0" smtClean="0"/>
              <a:t>strengths </a:t>
            </a:r>
            <a:r>
              <a:rPr lang="en-GB" dirty="0"/>
              <a:t>and weaknesses (or areas for development</a:t>
            </a:r>
            <a:r>
              <a:rPr lang="en-GB" dirty="0" smtClean="0"/>
              <a:t>), </a:t>
            </a:r>
            <a:r>
              <a:rPr lang="en-GB" dirty="0"/>
              <a:t>and to look at opportunities and threats that exist for your business.   This tool will help you to work out where you are now, before you start to plan for change, growth or expansion. </a:t>
            </a:r>
          </a:p>
          <a:p>
            <a:endParaRPr lang="en-GB" dirty="0"/>
          </a:p>
          <a:p>
            <a:pPr marL="175223" indent="-175223">
              <a:buFont typeface="Wingdings" panose="05000000000000000000" pitchFamily="2" charset="2"/>
              <a:buChar char="§"/>
            </a:pPr>
            <a:r>
              <a:rPr lang="en-GB" dirty="0"/>
              <a:t>Thinking about your strengths allows you to identify what is good about your business  and what can be improved or built upon. </a:t>
            </a:r>
          </a:p>
          <a:p>
            <a:pPr marL="175223" indent="-175223">
              <a:buFont typeface="Wingdings" panose="05000000000000000000" pitchFamily="2" charset="2"/>
              <a:buChar char="§"/>
            </a:pPr>
            <a:r>
              <a:rPr lang="en-GB" dirty="0"/>
              <a:t>Focussing on weaknesses (areas of development) helps you to identify areas within your business which could let you down if they are not dealt with or resolved. </a:t>
            </a:r>
          </a:p>
          <a:p>
            <a:pPr marL="175223" indent="-175223">
              <a:buFont typeface="Wingdings" panose="05000000000000000000" pitchFamily="2" charset="2"/>
              <a:buChar char="§"/>
            </a:pPr>
            <a:r>
              <a:rPr lang="en-GB" dirty="0"/>
              <a:t>Identifying opportunities creates areas that have potential for development. What could you change to improve your sustainability or income for </a:t>
            </a:r>
            <a:r>
              <a:rPr lang="en-GB" dirty="0" smtClean="0"/>
              <a:t>example:</a:t>
            </a:r>
            <a:r>
              <a:rPr lang="en-GB" baseline="0" dirty="0" smtClean="0"/>
              <a:t> </a:t>
            </a:r>
            <a:r>
              <a:rPr lang="en-GB" dirty="0" smtClean="0"/>
              <a:t>is there a new housing development planned which will increased the demand for childcare Being </a:t>
            </a:r>
            <a:r>
              <a:rPr lang="en-GB" dirty="0"/>
              <a:t>clear about threats allows you to describe any risks that could affect the success of your plan.  What needs to be prepared for, controlled or minimised within the business.  For example: </a:t>
            </a:r>
            <a:r>
              <a:rPr lang="en-GB" dirty="0" smtClean="0"/>
              <a:t>maybe there is a </a:t>
            </a:r>
            <a:r>
              <a:rPr lang="en-GB" dirty="0"/>
              <a:t>new nursery opening which could increase places and competition locally. </a:t>
            </a:r>
          </a:p>
          <a:p>
            <a:endParaRPr lang="en-GB" dirty="0"/>
          </a:p>
          <a:p>
            <a:r>
              <a:rPr lang="en-GB" dirty="0" smtClean="0"/>
              <a:t>A </a:t>
            </a:r>
            <a:r>
              <a:rPr lang="en-GB" dirty="0"/>
              <a:t>SWOT analysis should be completed annually your management or as a full team activity and this information used to inform your development </a:t>
            </a:r>
            <a:r>
              <a:rPr lang="en-GB" dirty="0" smtClean="0"/>
              <a:t>plan for</a:t>
            </a:r>
            <a:r>
              <a:rPr lang="en-GB" baseline="0" dirty="0" smtClean="0"/>
              <a:t> 30-hours free childcare</a:t>
            </a:r>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22</a:t>
            </a:fld>
            <a:endParaRPr lang="en-US" dirty="0"/>
          </a:p>
        </p:txBody>
      </p:sp>
    </p:spTree>
    <p:extLst>
      <p:ext uri="{BB962C8B-B14F-4D97-AF65-F5344CB8AC3E}">
        <p14:creationId xmlns:p14="http://schemas.microsoft.com/office/powerpoint/2010/main" val="3483714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GB" dirty="0"/>
              <a:t>Understanding your local childcare market is really important when you are considering expansion, delivering places differently or starting something new.   </a:t>
            </a:r>
          </a:p>
          <a:p>
            <a:endParaRPr lang="en-GB" dirty="0"/>
          </a:p>
          <a:p>
            <a:r>
              <a:rPr lang="en-GB" dirty="0"/>
              <a:t>To know what is missing or to find opportunities you need to understand:</a:t>
            </a:r>
          </a:p>
          <a:p>
            <a:pPr marL="173336" indent="-173336">
              <a:buFont typeface="Wingdings" panose="05000000000000000000" pitchFamily="2" charset="2"/>
              <a:buChar char="§"/>
            </a:pPr>
            <a:r>
              <a:rPr lang="en-GB" dirty="0"/>
              <a:t>What other childcare providers offer in your area?</a:t>
            </a:r>
          </a:p>
          <a:p>
            <a:pPr marL="173336" indent="-173336">
              <a:buFont typeface="Wingdings" panose="05000000000000000000" pitchFamily="2" charset="2"/>
              <a:buChar char="§"/>
            </a:pPr>
            <a:r>
              <a:rPr lang="en-GB" dirty="0"/>
              <a:t>What do they do? </a:t>
            </a:r>
          </a:p>
          <a:p>
            <a:pPr marL="173336" indent="-173336">
              <a:buFont typeface="Wingdings" panose="05000000000000000000" pitchFamily="2" charset="2"/>
              <a:buChar char="§"/>
            </a:pPr>
            <a:r>
              <a:rPr lang="en-GB" dirty="0"/>
              <a:t>What flexibility choices can families get from other providers?</a:t>
            </a:r>
          </a:p>
          <a:p>
            <a:pPr marL="173336" indent="-173336">
              <a:buFont typeface="Wingdings" panose="05000000000000000000" pitchFamily="2" charset="2"/>
              <a:buChar char="§"/>
            </a:pPr>
            <a:r>
              <a:rPr lang="en-GB" dirty="0"/>
              <a:t>What do they charge? </a:t>
            </a:r>
          </a:p>
          <a:p>
            <a:pPr marL="173336" indent="-173336">
              <a:buFont typeface="Wingdings" panose="05000000000000000000" pitchFamily="2" charset="2"/>
              <a:buChar char="§"/>
            </a:pPr>
            <a:endParaRPr lang="en-GB" dirty="0"/>
          </a:p>
          <a:p>
            <a:r>
              <a:rPr lang="en-GB" dirty="0"/>
              <a:t>Understanding the fees being charged in your area </a:t>
            </a:r>
            <a:r>
              <a:rPr lang="en-GB" dirty="0" smtClean="0"/>
              <a:t>informs your </a:t>
            </a:r>
            <a:r>
              <a:rPr lang="en-GB" dirty="0"/>
              <a:t>financial planning.   </a:t>
            </a:r>
          </a:p>
          <a:p>
            <a:endParaRPr lang="en-GB" dirty="0"/>
          </a:p>
          <a:p>
            <a:r>
              <a:rPr lang="en-GB" dirty="0"/>
              <a:t>Remember all childcare settings will have different costs. Whatever you charge should be based on </a:t>
            </a:r>
            <a:r>
              <a:rPr lang="en-GB" dirty="0" smtClean="0"/>
              <a:t>what it costs you to deliver your</a:t>
            </a:r>
            <a:r>
              <a:rPr lang="en-GB" baseline="0" dirty="0" smtClean="0"/>
              <a:t> services</a:t>
            </a:r>
            <a:r>
              <a:rPr lang="en-GB" dirty="0" smtClean="0"/>
              <a:t>  - not </a:t>
            </a:r>
            <a:r>
              <a:rPr lang="en-GB" dirty="0"/>
              <a:t>necessarily what everyone in the locality is charging. </a:t>
            </a:r>
            <a:endParaRPr lang="en-GB" dirty="0" smtClean="0"/>
          </a:p>
          <a:p>
            <a:endParaRPr lang="en-GB" dirty="0" smtClean="0"/>
          </a:p>
          <a:p>
            <a:pPr defTabSz="462229"/>
            <a:r>
              <a:rPr lang="en-GB" dirty="0" smtClean="0"/>
              <a:t>Once you have an</a:t>
            </a:r>
            <a:r>
              <a:rPr lang="en-GB" baseline="0" dirty="0" smtClean="0"/>
              <a:t> understanding </a:t>
            </a:r>
            <a:r>
              <a:rPr lang="en-GB" dirty="0" smtClean="0"/>
              <a:t>of what is on offer in your  area, you can start to identify gaps in the market or opportunities. You can see how much, what type and how flexible or not the childcare solutions in your area are.   Think about the DfE consultation response and the new delivery model – there may be opportunities for you if you are wanting to do something different.   Some things to consider:</a:t>
            </a:r>
          </a:p>
          <a:p>
            <a:endParaRPr lang="en-GB" dirty="0" smtClean="0"/>
          </a:p>
          <a:p>
            <a:pPr marL="173336" indent="-173336">
              <a:buFont typeface="Wingdings" panose="05000000000000000000" pitchFamily="2" charset="2"/>
              <a:buChar char="§"/>
            </a:pPr>
            <a:r>
              <a:rPr lang="en-GB" dirty="0" smtClean="0"/>
              <a:t>If all providers offer term time only. Can you deliver a 24 hour model over 47.5 offering families increased flexibility or even stretch the entitlement further to 51 weeks? </a:t>
            </a:r>
          </a:p>
          <a:p>
            <a:pPr marL="173336" indent="-173336">
              <a:buFont typeface="Wingdings" panose="05000000000000000000" pitchFamily="2" charset="2"/>
              <a:buChar char="§"/>
            </a:pPr>
            <a:r>
              <a:rPr lang="en-GB" dirty="0" smtClean="0"/>
              <a:t>If no-one in the area opens earlier than 8.00am and all provision closes at 6.00pm – Can you extend your day? Is there demand?   If you operate near a call centre, hospital, retail park or any other business which operates shifts and weekends there may be parents who want to access childcare when they work – weekends, evenings and early morning.   The new delivery model of 6am – 8pm will support you to think creatively should you WISH to. </a:t>
            </a:r>
          </a:p>
          <a:p>
            <a:pPr marL="173336" indent="-173336">
              <a:buFont typeface="Wingdings" panose="05000000000000000000" pitchFamily="2" charset="2"/>
              <a:buChar char="§"/>
            </a:pPr>
            <a:r>
              <a:rPr lang="en-GB" dirty="0" smtClean="0"/>
              <a:t>If there is a lot of term time and sessional provision in your area  – Could you develop and offer a collaborative solution for a number of sessional providers and/or schools offering a new before, afterschool and holiday care</a:t>
            </a:r>
            <a:r>
              <a:rPr lang="en-GB" baseline="0" dirty="0" smtClean="0"/>
              <a:t> </a:t>
            </a:r>
            <a:r>
              <a:rPr lang="en-GB" dirty="0" smtClean="0"/>
              <a:t>which wraps around the core sessional offer provided by partners and supports working parents</a:t>
            </a:r>
            <a:r>
              <a:rPr lang="en-GB" baseline="0" dirty="0" smtClean="0"/>
              <a:t> </a:t>
            </a:r>
            <a:r>
              <a:rPr lang="en-GB" dirty="0" smtClean="0"/>
              <a:t>?</a:t>
            </a:r>
          </a:p>
          <a:p>
            <a:endParaRPr lang="en-GB" dirty="0" smtClean="0"/>
          </a:p>
          <a:p>
            <a:r>
              <a:rPr lang="en-GB" dirty="0" smtClean="0"/>
              <a:t>Use local authority Childcare Sufficiency Assessments (CSA) report, parent survey results and your local knowledge to inform your market research.   </a:t>
            </a:r>
          </a:p>
          <a:p>
            <a:endParaRPr lang="en-GB" dirty="0"/>
          </a:p>
          <a:p>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23</a:t>
            </a:fld>
            <a:endParaRPr lang="en-US" dirty="0"/>
          </a:p>
        </p:txBody>
      </p:sp>
    </p:spTree>
    <p:extLst>
      <p:ext uri="{BB962C8B-B14F-4D97-AF65-F5344CB8AC3E}">
        <p14:creationId xmlns:p14="http://schemas.microsoft.com/office/powerpoint/2010/main" val="2486119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24</a:t>
            </a:fld>
            <a:endParaRPr lang="en-US" dirty="0"/>
          </a:p>
        </p:txBody>
      </p:sp>
    </p:spTree>
    <p:extLst>
      <p:ext uri="{BB962C8B-B14F-4D97-AF65-F5344CB8AC3E}">
        <p14:creationId xmlns:p14="http://schemas.microsoft.com/office/powerpoint/2010/main" val="2486119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E18FD00-9D7C-469E-90F5-319DC47252A4}"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8829466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sz="1200" kern="1200" dirty="0" smtClean="0">
                <a:solidFill>
                  <a:schemeClr val="tx1"/>
                </a:solidFill>
                <a:effectLst/>
                <a:latin typeface="+mn-lt"/>
                <a:ea typeface="+mn-ea"/>
                <a:cs typeface="+mn-cs"/>
              </a:rPr>
              <a:t>Some families will require childcare all year round (50 – 52 weeks a year), therefore some providers may choose to offer a simple model which stretches the 1,140 hours over the number of weeks they are open.   The rate for paid for hours is set by the provider and they may choose to include or exclude refreshments and additional services. </a:t>
            </a:r>
            <a:r>
              <a:rPr lang="en-GB" baseline="0" dirty="0" smtClean="0"/>
              <a:t>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34522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82015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993428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Top  - full day care – one provider</a:t>
            </a:r>
            <a:r>
              <a:rPr lang="en-GB" baseline="0" dirty="0" smtClean="0"/>
              <a:t> model </a:t>
            </a:r>
          </a:p>
          <a:p>
            <a:endParaRPr lang="en-GB" baseline="0" dirty="0" smtClean="0"/>
          </a:p>
          <a:p>
            <a:r>
              <a:rPr lang="en-GB" baseline="0" dirty="0" smtClean="0"/>
              <a:t>Bottom – 30 hours term time only with option to pay for additional childcare through a partner/ partners .  Parent may buy holiday care also.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537554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4" name="Slide Number Placeholder 3"/>
          <p:cNvSpPr>
            <a:spLocks noGrp="1"/>
          </p:cNvSpPr>
          <p:nvPr>
            <p:ph type="sldNum" sz="quarter" idx="10"/>
          </p:nvPr>
        </p:nvSpPr>
        <p:spPr/>
        <p:txBody>
          <a:bodyPr/>
          <a:lstStyle/>
          <a:p>
            <a:fld id="{694F47D2-4766-BC47-A2AE-59E627D5C199}" type="slidenum">
              <a:rPr lang="en-US" smtClean="0"/>
              <a:t>30</a:t>
            </a:fld>
            <a:endParaRPr lang="en-US" dirty="0"/>
          </a:p>
        </p:txBody>
      </p:sp>
      <p:sp>
        <p:nvSpPr>
          <p:cNvPr id="5" name="Notes Placeholder 4"/>
          <p:cNvSpPr>
            <a:spLocks noGrp="1"/>
          </p:cNvSpPr>
          <p:nvPr>
            <p:ph type="body" sz="quarter" idx="11"/>
          </p:nvPr>
        </p:nvSpPr>
        <p:spPr/>
        <p:txBody>
          <a:bodyPr/>
          <a:lstStyle/>
          <a:p>
            <a:r>
              <a:rPr lang="en-GB" dirty="0" smtClean="0"/>
              <a:t>Oldham occupancy calculator also</a:t>
            </a:r>
            <a:r>
              <a:rPr lang="en-GB" baseline="0" dirty="0" smtClean="0"/>
              <a:t> www.solgrid.org.uk</a:t>
            </a:r>
            <a:endParaRPr lang="en-GB" dirty="0"/>
          </a:p>
        </p:txBody>
      </p:sp>
    </p:spTree>
    <p:extLst>
      <p:ext uri="{BB962C8B-B14F-4D97-AF65-F5344CB8AC3E}">
        <p14:creationId xmlns:p14="http://schemas.microsoft.com/office/powerpoint/2010/main" val="248611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t>3</a:t>
            </a:fld>
            <a:endParaRPr lang="en-US" dirty="0"/>
          </a:p>
        </p:txBody>
      </p:sp>
    </p:spTree>
    <p:extLst>
      <p:ext uri="{BB962C8B-B14F-4D97-AF65-F5344CB8AC3E}">
        <p14:creationId xmlns:p14="http://schemas.microsoft.com/office/powerpoint/2010/main" val="752953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r>
              <a:rPr lang="en-GB" dirty="0" smtClean="0"/>
              <a:t>Understand how Tax Free Childcare, Universal Credits, voucher schemes, </a:t>
            </a:r>
            <a:r>
              <a:rPr lang="en-GB" dirty="0" err="1" smtClean="0"/>
              <a:t>etc</a:t>
            </a:r>
            <a:r>
              <a:rPr lang="en-GB" dirty="0" smtClean="0"/>
              <a:t>, can assist parents to reduce the cost of paid for childcare. </a:t>
            </a:r>
          </a:p>
          <a:p>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31</a:t>
            </a:fld>
            <a:endParaRPr lang="en-US" dirty="0"/>
          </a:p>
        </p:txBody>
      </p:sp>
    </p:spTree>
    <p:extLst>
      <p:ext uri="{BB962C8B-B14F-4D97-AF65-F5344CB8AC3E}">
        <p14:creationId xmlns:p14="http://schemas.microsoft.com/office/powerpoint/2010/main" val="2486119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4" name="Slide Number Placeholder 3"/>
          <p:cNvSpPr>
            <a:spLocks noGrp="1"/>
          </p:cNvSpPr>
          <p:nvPr>
            <p:ph type="sldNum" sz="quarter" idx="10"/>
          </p:nvPr>
        </p:nvSpPr>
        <p:spPr/>
        <p:txBody>
          <a:bodyPr/>
          <a:lstStyle/>
          <a:p>
            <a:fld id="{694F47D2-4766-BC47-A2AE-59E627D5C199}" type="slidenum">
              <a:rPr lang="en-US" smtClean="0"/>
              <a:t>32</a:t>
            </a:fld>
            <a:endParaRPr lang="en-US" dirty="0"/>
          </a:p>
        </p:txBody>
      </p:sp>
      <p:sp>
        <p:nvSpPr>
          <p:cNvPr id="5" name="Notes Placeholder 4"/>
          <p:cNvSpPr>
            <a:spLocks noGrp="1"/>
          </p:cNvSpPr>
          <p:nvPr>
            <p:ph type="body" sz="quarter" idx="11"/>
          </p:nvPr>
        </p:nvSpPr>
        <p:spPr/>
        <p:txBody>
          <a:bodyPr/>
          <a:lstStyle/>
          <a:p>
            <a:pPr algn="l">
              <a:buClr>
                <a:srgbClr val="FF3399"/>
              </a:buClr>
            </a:pPr>
            <a:r>
              <a:rPr lang="en-GB" sz="1200" dirty="0" smtClean="0"/>
              <a:t>The options</a:t>
            </a:r>
          </a:p>
          <a:p>
            <a:pPr algn="l">
              <a:buClr>
                <a:srgbClr val="FF3399"/>
              </a:buClr>
            </a:pPr>
            <a:endParaRPr lang="en-GB" sz="1200" dirty="0" smtClean="0"/>
          </a:p>
          <a:p>
            <a:pPr marL="342900" lvl="0" indent="-342900" algn="l">
              <a:buClr>
                <a:srgbClr val="FF3399"/>
              </a:buClr>
              <a:buFont typeface="Wingdings" panose="05000000000000000000" pitchFamily="2" charset="2"/>
              <a:buChar char="§"/>
            </a:pPr>
            <a:r>
              <a:rPr lang="en-GB" sz="1200" dirty="0" smtClean="0"/>
              <a:t>Do nothing </a:t>
            </a:r>
          </a:p>
          <a:p>
            <a:pPr marL="342900" lvl="0" indent="-342900" algn="l">
              <a:buClr>
                <a:srgbClr val="FF3399"/>
              </a:buClr>
              <a:buFont typeface="Wingdings" panose="05000000000000000000" pitchFamily="2" charset="2"/>
              <a:buChar char="§"/>
            </a:pPr>
            <a:r>
              <a:rPr lang="en-GB" sz="1200" dirty="0" smtClean="0"/>
              <a:t>Increase capacity </a:t>
            </a:r>
          </a:p>
          <a:p>
            <a:pPr marL="342900" lvl="0" indent="-342900" algn="l">
              <a:buClr>
                <a:srgbClr val="FF3399"/>
              </a:buClr>
              <a:buFont typeface="Wingdings" panose="05000000000000000000" pitchFamily="2" charset="2"/>
              <a:buChar char="§"/>
            </a:pPr>
            <a:r>
              <a:rPr lang="en-GB" sz="1200" dirty="0" smtClean="0"/>
              <a:t>Increase flexibility</a:t>
            </a:r>
          </a:p>
          <a:p>
            <a:pPr marL="342900" lvl="0" indent="-342900" algn="l">
              <a:buClr>
                <a:srgbClr val="FF3399"/>
              </a:buClr>
              <a:buFont typeface="Wingdings" panose="05000000000000000000" pitchFamily="2" charset="2"/>
              <a:buChar char="§"/>
            </a:pPr>
            <a:r>
              <a:rPr lang="en-GB" sz="1200" dirty="0" smtClean="0"/>
              <a:t>Linking with other providers</a:t>
            </a:r>
          </a:p>
          <a:p>
            <a:pPr marL="342900" lvl="0" indent="-342900" algn="l">
              <a:buClr>
                <a:srgbClr val="FF3399"/>
              </a:buClr>
              <a:buFont typeface="Wingdings" panose="05000000000000000000" pitchFamily="2" charset="2"/>
              <a:buChar char="§"/>
            </a:pPr>
            <a:endParaRPr lang="en-GB" sz="1200" dirty="0" smtClean="0"/>
          </a:p>
          <a:p>
            <a:pPr marL="342900" lvl="0" indent="-342900" algn="l">
              <a:buClr>
                <a:srgbClr val="FF3399"/>
              </a:buClr>
              <a:buFont typeface="Wingdings" panose="05000000000000000000" pitchFamily="2" charset="2"/>
              <a:buChar char="§"/>
            </a:pPr>
            <a:r>
              <a:rPr lang="en-GB" sz="1200" dirty="0" smtClean="0"/>
              <a:t>Being aware of the LA</a:t>
            </a:r>
            <a:r>
              <a:rPr lang="en-GB" sz="1200" baseline="0" dirty="0" smtClean="0"/>
              <a:t> statutory guidance and </a:t>
            </a:r>
            <a:r>
              <a:rPr lang="en-GB" sz="1200" baseline="0" smtClean="0"/>
              <a:t>operational guidance</a:t>
            </a:r>
            <a:endParaRPr lang="en-GB" sz="1200" baseline="0" dirty="0" smtClean="0"/>
          </a:p>
        </p:txBody>
      </p:sp>
    </p:spTree>
    <p:extLst>
      <p:ext uri="{BB962C8B-B14F-4D97-AF65-F5344CB8AC3E}">
        <p14:creationId xmlns:p14="http://schemas.microsoft.com/office/powerpoint/2010/main" val="2486119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r>
              <a:rPr lang="en-GB" dirty="0" smtClean="0"/>
              <a:t> Doing nothing is an option – if your market intelligence tells you there will be limited impact</a:t>
            </a:r>
            <a:r>
              <a:rPr lang="en-GB" baseline="0" dirty="0" smtClean="0"/>
              <a:t> and low demand locally, or if you choose to maintain your current delivery model...</a:t>
            </a:r>
          </a:p>
          <a:p>
            <a:endParaRPr lang="en-GB" baseline="0" dirty="0" smtClean="0"/>
          </a:p>
          <a:p>
            <a:r>
              <a:rPr lang="en-GB" baseline="0" dirty="0" smtClean="0"/>
              <a:t>But we would urge you to think about the options available to you ...For example – think about increasing flexibility</a:t>
            </a:r>
            <a:endParaRPr lang="en-GB" dirty="0" smtClean="0"/>
          </a:p>
          <a:p>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21393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988524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CM AND PVI</a:t>
            </a:r>
          </a:p>
          <a:p>
            <a:endParaRPr lang="en-GB" dirty="0" smtClean="0"/>
          </a:p>
          <a:p>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586601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 SCHOOLS</a:t>
            </a:r>
          </a:p>
          <a:p>
            <a:endParaRPr lang="en-GB" dirty="0" smtClean="0"/>
          </a:p>
          <a:p>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61691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r>
              <a:rPr lang="en-GB" dirty="0" smtClean="0"/>
              <a:t> PVI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37</a:t>
            </a:fld>
            <a:endParaRPr lang="en-US" dirty="0"/>
          </a:p>
        </p:txBody>
      </p:sp>
    </p:spTree>
    <p:extLst>
      <p:ext uri="{BB962C8B-B14F-4D97-AF65-F5344CB8AC3E}">
        <p14:creationId xmlns:p14="http://schemas.microsoft.com/office/powerpoint/2010/main" val="3550224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 CM  50% time working at a village hall</a:t>
            </a:r>
            <a:r>
              <a:rPr lang="en-GB" smtClean="0"/>
              <a:t>/ school?</a:t>
            </a: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38</a:t>
            </a:fld>
            <a:endParaRPr lang="en-US" dirty="0"/>
          </a:p>
        </p:txBody>
      </p:sp>
    </p:spTree>
    <p:extLst>
      <p:ext uri="{BB962C8B-B14F-4D97-AF65-F5344CB8AC3E}">
        <p14:creationId xmlns:p14="http://schemas.microsoft.com/office/powerpoint/2010/main" val="609693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PVI</a:t>
            </a:r>
          </a:p>
          <a:p>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39</a:t>
            </a:fld>
            <a:endParaRPr lang="en-US" dirty="0"/>
          </a:p>
        </p:txBody>
      </p:sp>
    </p:spTree>
    <p:extLst>
      <p:ext uri="{BB962C8B-B14F-4D97-AF65-F5344CB8AC3E}">
        <p14:creationId xmlns:p14="http://schemas.microsoft.com/office/powerpoint/2010/main" val="3469312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SCHOOLS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r>
              <a:rPr lang="en-GB" dirty="0" smtClean="0"/>
              <a:t>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40</a:t>
            </a:fld>
            <a:endParaRPr lang="en-US" dirty="0"/>
          </a:p>
        </p:txBody>
      </p:sp>
    </p:spTree>
    <p:extLst>
      <p:ext uri="{BB962C8B-B14F-4D97-AF65-F5344CB8AC3E}">
        <p14:creationId xmlns:p14="http://schemas.microsoft.com/office/powerpoint/2010/main" val="142375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Suggest have post it notes on table for collection of things I want answered and then if we cant – I can sign post when we can</a:t>
            </a:r>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t>4</a:t>
            </a:fld>
            <a:endParaRPr lang="en-US" dirty="0"/>
          </a:p>
        </p:txBody>
      </p:sp>
    </p:spTree>
    <p:extLst>
      <p:ext uri="{BB962C8B-B14F-4D97-AF65-F5344CB8AC3E}">
        <p14:creationId xmlns:p14="http://schemas.microsoft.com/office/powerpoint/2010/main" val="752953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50888"/>
            <a:ext cx="6681787" cy="3759200"/>
          </a:xfrm>
        </p:spPr>
      </p:sp>
      <p:sp>
        <p:nvSpPr>
          <p:cNvPr id="3" name="Notes Placeholder 2"/>
          <p:cNvSpPr>
            <a:spLocks noGrp="1"/>
          </p:cNvSpPr>
          <p:nvPr>
            <p:ph type="body" idx="1"/>
          </p:nvPr>
        </p:nvSpPr>
        <p:spPr/>
        <p:txBody>
          <a:bodyPr/>
          <a:lstStyle/>
          <a:p>
            <a:endParaRPr lang="en-GB" dirty="0" smtClean="0"/>
          </a:p>
          <a:p>
            <a:r>
              <a:rPr lang="en-GB" dirty="0" smtClean="0"/>
              <a:t>SCHOOLS </a:t>
            </a:r>
            <a:endParaRPr lang="en-US" dirty="0"/>
          </a:p>
        </p:txBody>
      </p:sp>
      <p:sp>
        <p:nvSpPr>
          <p:cNvPr id="4" name="Slide Number Placeholder 3"/>
          <p:cNvSpPr>
            <a:spLocks noGrp="1"/>
          </p:cNvSpPr>
          <p:nvPr>
            <p:ph type="sldNum" sz="quarter" idx="10"/>
          </p:nvPr>
        </p:nvSpPr>
        <p:spPr/>
        <p:txBody>
          <a:bodyPr/>
          <a:lstStyle/>
          <a:p>
            <a:fld id="{694F47D2-4766-BC47-A2AE-59E627D5C199}" type="slidenum">
              <a:rPr lang="en-US" smtClean="0"/>
              <a:t>41</a:t>
            </a:fld>
            <a:endParaRPr lang="en-US" dirty="0"/>
          </a:p>
        </p:txBody>
      </p:sp>
    </p:spTree>
    <p:extLst>
      <p:ext uri="{BB962C8B-B14F-4D97-AF65-F5344CB8AC3E}">
        <p14:creationId xmlns:p14="http://schemas.microsoft.com/office/powerpoint/2010/main" val="2854085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baseline="0" dirty="0" smtClean="0"/>
              <a:t>30 hours will impact on the local childcare market.  It will offer eligible working parents opportunities to reduce the cost of their childcare, buy more, take-up blended childcare solutions, even change their working hours...</a:t>
            </a:r>
          </a:p>
          <a:p>
            <a:endParaRPr lang="en-GB" baseline="0" dirty="0" smtClean="0"/>
          </a:p>
          <a:p>
            <a:r>
              <a:rPr lang="en-GB" baseline="0" dirty="0" smtClean="0"/>
              <a:t>This presents challenges to the LA and to providers, but also real opportunities.</a:t>
            </a:r>
          </a:p>
          <a:p>
            <a:endParaRPr lang="en-GB" baseline="0" dirty="0" smtClean="0"/>
          </a:p>
          <a:p>
            <a:r>
              <a:rPr lang="en-GB" baseline="0" dirty="0" smtClean="0"/>
              <a:t>We hope today has been informative, and provided food for thought.  </a:t>
            </a:r>
          </a:p>
          <a:p>
            <a:endParaRPr lang="en-GB" baseline="0" dirty="0" smtClean="0"/>
          </a:p>
          <a:p>
            <a:endParaRPr lang="en-GB" baseline="0" dirty="0" smtClean="0"/>
          </a:p>
          <a:p>
            <a:endParaRPr lang="en-GB" baseline="0"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94F47D2-4766-BC47-A2AE-59E627D5C199}" type="slidenum">
              <a:rPr lang="en-US" smtClean="0"/>
              <a:t>42</a:t>
            </a:fld>
            <a:endParaRPr lang="en-US" dirty="0"/>
          </a:p>
        </p:txBody>
      </p:sp>
    </p:spTree>
    <p:extLst>
      <p:ext uri="{BB962C8B-B14F-4D97-AF65-F5344CB8AC3E}">
        <p14:creationId xmlns:p14="http://schemas.microsoft.com/office/powerpoint/2010/main" val="3261096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94F47D2-4766-BC47-A2AE-59E627D5C199}" type="slidenum">
              <a:rPr lang="en-US" smtClean="0"/>
              <a:t>43</a:t>
            </a:fld>
            <a:endParaRPr lang="en-US" dirty="0"/>
          </a:p>
        </p:txBody>
      </p:sp>
    </p:spTree>
    <p:extLst>
      <p:ext uri="{BB962C8B-B14F-4D97-AF65-F5344CB8AC3E}">
        <p14:creationId xmlns:p14="http://schemas.microsoft.com/office/powerpoint/2010/main" val="74462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already communicated</a:t>
            </a:r>
            <a:r>
              <a:rPr lang="en-GB" baseline="0" dirty="0" smtClean="0"/>
              <a:t> this to our providers so whizz through</a:t>
            </a:r>
            <a:endParaRPr lang="en-GB" dirty="0"/>
          </a:p>
        </p:txBody>
      </p:sp>
      <p:sp>
        <p:nvSpPr>
          <p:cNvPr id="4" name="Slide Number Placeholder 3"/>
          <p:cNvSpPr>
            <a:spLocks noGrp="1"/>
          </p:cNvSpPr>
          <p:nvPr>
            <p:ph type="sldNum" sz="quarter" idx="10"/>
          </p:nvPr>
        </p:nvSpPr>
        <p:spPr/>
        <p:txBody>
          <a:bodyPr/>
          <a:lstStyle/>
          <a:p>
            <a:fld id="{694F47D2-4766-BC47-A2AE-59E627D5C199}" type="slidenum">
              <a:rPr lang="en-US" smtClean="0"/>
              <a:t>5</a:t>
            </a:fld>
            <a:endParaRPr lang="en-US" dirty="0"/>
          </a:p>
        </p:txBody>
      </p:sp>
    </p:spTree>
    <p:extLst>
      <p:ext uri="{BB962C8B-B14F-4D97-AF65-F5344CB8AC3E}">
        <p14:creationId xmlns:p14="http://schemas.microsoft.com/office/powerpoint/2010/main" val="162951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dirty="0" smtClean="0"/>
              <a:t>30-hours childcare is a new Government policy.</a:t>
            </a:r>
            <a:r>
              <a:rPr lang="en-GB" baseline="0" dirty="0" smtClean="0"/>
              <a:t>  It comes into force in September 2017.  Early implementers (8) and early innovators (24) are working with DfE now to test out different models of delivery and how the policy will work in practice (including eligibility checking systems).</a:t>
            </a:r>
          </a:p>
          <a:p>
            <a:endParaRPr lang="en-GB" dirty="0" smtClean="0"/>
          </a:p>
          <a:p>
            <a:r>
              <a:rPr lang="en-GB" dirty="0" smtClean="0"/>
              <a:t>The key policy aim</a:t>
            </a:r>
            <a:r>
              <a:rPr lang="en-GB" baseline="0" dirty="0" smtClean="0"/>
              <a:t> is to</a:t>
            </a:r>
            <a:r>
              <a:rPr lang="en-GB" dirty="0" smtClean="0"/>
              <a:t> reduce the cost of childcare for working families. </a:t>
            </a:r>
          </a:p>
          <a:p>
            <a:endParaRPr lang="en-GB" dirty="0" smtClean="0"/>
          </a:p>
          <a:p>
            <a:r>
              <a:rPr lang="en-GB" dirty="0" smtClean="0"/>
              <a:t>All families will receive the existing universal entitlement of up to 570 hours a year early learning/early education remains the same . </a:t>
            </a:r>
          </a:p>
          <a:p>
            <a:r>
              <a:rPr lang="en-GB" dirty="0" smtClean="0"/>
              <a:t>Eligible families will receive an additional 570 hours per year to be taken over no less that 38 weeks a year. </a:t>
            </a:r>
          </a:p>
          <a:p>
            <a:endParaRPr lang="en-GB" dirty="0" smtClean="0"/>
          </a:p>
          <a:p>
            <a:r>
              <a:rPr lang="en-GB" dirty="0" smtClean="0"/>
              <a:t>It may be taken</a:t>
            </a:r>
            <a:r>
              <a:rPr lang="en-GB" baseline="0" dirty="0" smtClean="0"/>
              <a:t> as 30 hours over 38 week – however for most working parents a working year is longer so they will be looking for models which offer all year round and a reduction of 22.35 hours per week.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94F47D2-4766-BC47-A2AE-59E627D5C199}" type="slidenum">
              <a:rPr lang="en-US" smtClean="0"/>
              <a:t>7</a:t>
            </a:fld>
            <a:endParaRPr lang="en-US" dirty="0"/>
          </a:p>
        </p:txBody>
      </p:sp>
    </p:spTree>
    <p:extLst>
      <p:ext uri="{BB962C8B-B14F-4D97-AF65-F5344CB8AC3E}">
        <p14:creationId xmlns:p14="http://schemas.microsoft.com/office/powerpoint/2010/main" val="3261096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earnings threshold is</a:t>
            </a:r>
            <a:r>
              <a:rPr lang="en-GB" baseline="0" dirty="0" smtClean="0"/>
              <a:t> </a:t>
            </a:r>
            <a:r>
              <a:rPr lang="en-GB" dirty="0" smtClean="0"/>
              <a:t>the equivalent of 16 hours a week at National Minimum or Living Wage. There</a:t>
            </a:r>
            <a:r>
              <a:rPr lang="en-GB" baseline="0" dirty="0" smtClean="0"/>
              <a:t> is</a:t>
            </a:r>
            <a:r>
              <a:rPr lang="en-GB" dirty="0" smtClean="0"/>
              <a:t> also introduced an earnings limit – any parent earning over £100k a year will not be eligible. Where both parents in a couple earn (say) £50k a year, they will still be eligible. If one parent earns over £100k a year the household will not be eligible. </a:t>
            </a:r>
          </a:p>
          <a:p>
            <a:endParaRPr lang="en-GB" dirty="0" smtClean="0"/>
          </a:p>
          <a:p>
            <a:r>
              <a:rPr lang="en-GB" dirty="0" smtClean="0"/>
              <a:t>This aligns with eligibility criteria for Tax-Free Childcare. </a:t>
            </a:r>
          </a:p>
          <a:p>
            <a:endParaRPr lang="en-GB" dirty="0" smtClean="0"/>
          </a:p>
          <a:p>
            <a:r>
              <a:rPr lang="en-GB" dirty="0" smtClean="0"/>
              <a:t>Other criteria are – where one parent is temporarily away from work because they are on maternity, paternity, adoption or statutory sick leave they may still be eligible for 30 hours. Also, where one parent is in receipt of disability benefits or has caring responsibilities (based on the receipt of specific benefits) but the other meets the income requirements, these households will be eligible. </a:t>
            </a:r>
          </a:p>
          <a:p>
            <a:endParaRPr lang="en-GB" dirty="0" smtClean="0"/>
          </a:p>
          <a:p>
            <a:r>
              <a:rPr lang="en-GB" dirty="0" smtClean="0"/>
              <a:t>The</a:t>
            </a:r>
            <a:r>
              <a:rPr lang="en-GB" baseline="0" dirty="0" smtClean="0"/>
              <a:t> DfE </a:t>
            </a:r>
            <a:r>
              <a:rPr lang="en-GB" dirty="0" smtClean="0"/>
              <a:t>intend to make provision for a 'grace period'. i.e. where parents' circumstances change, they may no longer be eligible, but they will keep their childcare for a short period to avoid disruption to the child and to allow the parent  to find alternative employment. They are thinking about how this might work in practice</a:t>
            </a:r>
            <a:r>
              <a:rPr lang="en-GB" baseline="0" dirty="0" smtClean="0"/>
              <a:t> now.</a:t>
            </a:r>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94F47D2-4766-BC47-A2AE-59E627D5C199}" type="slidenum">
              <a:rPr lang="en-US" smtClean="0"/>
              <a:t>8</a:t>
            </a:fld>
            <a:endParaRPr lang="en-US" dirty="0"/>
          </a:p>
        </p:txBody>
      </p:sp>
    </p:spTree>
    <p:extLst>
      <p:ext uri="{BB962C8B-B14F-4D97-AF65-F5344CB8AC3E}">
        <p14:creationId xmlns:p14="http://schemas.microsoft.com/office/powerpoint/2010/main" val="326109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earnings threshold is</a:t>
            </a:r>
            <a:r>
              <a:rPr lang="en-GB" baseline="0" dirty="0" smtClean="0"/>
              <a:t> </a:t>
            </a:r>
            <a:r>
              <a:rPr lang="en-GB" dirty="0" smtClean="0"/>
              <a:t>the equivalent of 16 hours a week at National Minimum or Living Wage. There</a:t>
            </a:r>
            <a:r>
              <a:rPr lang="en-GB" baseline="0" dirty="0" smtClean="0"/>
              <a:t> is</a:t>
            </a:r>
            <a:r>
              <a:rPr lang="en-GB" dirty="0" smtClean="0"/>
              <a:t> also introduced an earnings limit – any parent earning over £100k a year will not be eligible. Where both parents in a couple earn (say) £50k a year, they will still be eligible. If one parent earns over £100k a year the household will not be eligible. </a:t>
            </a:r>
          </a:p>
          <a:p>
            <a:endParaRPr lang="en-GB" dirty="0" smtClean="0"/>
          </a:p>
          <a:p>
            <a:r>
              <a:rPr lang="en-GB" dirty="0" smtClean="0"/>
              <a:t>This aligns with eligibility criteria for Tax-Free Childcare. </a:t>
            </a:r>
          </a:p>
          <a:p>
            <a:endParaRPr lang="en-GB" dirty="0" smtClean="0"/>
          </a:p>
          <a:p>
            <a:r>
              <a:rPr lang="en-GB" dirty="0" smtClean="0"/>
              <a:t>Other criteria are – where one parent is temporarily away from work because they are on maternity, paternity, adoption or statutory sick leave they may still be eligible for 30 hours. Also, where one parent is in receipt of disability benefits or has caring responsibilities (based on the receipt of specific benefits) but the other meets the income requirements, these households will be eligible. </a:t>
            </a:r>
          </a:p>
          <a:p>
            <a:endParaRPr lang="en-GB" dirty="0" smtClean="0"/>
          </a:p>
          <a:p>
            <a:r>
              <a:rPr lang="en-GB" dirty="0" smtClean="0"/>
              <a:t>The</a:t>
            </a:r>
            <a:r>
              <a:rPr lang="en-GB" baseline="0" dirty="0" smtClean="0"/>
              <a:t> DfE </a:t>
            </a:r>
            <a:r>
              <a:rPr lang="en-GB" dirty="0" smtClean="0"/>
              <a:t>intend to make provision for a 'grace period'. i.e. where parents' circumstances change, they may no longer be eligible, but they will keep their childcare for a short period to avoid disruption to the child and to allow the parent  to find alternative employment. They are thinking about how this might work in practice</a:t>
            </a:r>
            <a:r>
              <a:rPr lang="en-GB" baseline="0" dirty="0" smtClean="0"/>
              <a:t> now.</a:t>
            </a:r>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694F47D2-4766-BC47-A2AE-59E627D5C199}"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1283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D259D4-CBFC-4B4B-AFAE-F01F744E62CE}"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054852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07470D-8745-4EDE-83B4-15C61CF13860}" type="slidenum">
              <a:rPr lang="en-GB" smtClean="0"/>
              <a:t>‹#›</a:t>
            </a:fld>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6465" y="5329920"/>
            <a:ext cx="2087336" cy="1391557"/>
          </a:xfrm>
          <a:prstGeom prst="rect">
            <a:avLst/>
          </a:prstGeom>
        </p:spPr>
      </p:pic>
    </p:spTree>
    <p:extLst>
      <p:ext uri="{BB962C8B-B14F-4D97-AF65-F5344CB8AC3E}">
        <p14:creationId xmlns:p14="http://schemas.microsoft.com/office/powerpoint/2010/main" val="182782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230747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190350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080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7106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533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34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595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102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437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73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1238104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678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87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D996DAA-0F4D-BA4A-942B-85D7E0858041}"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D3B1306-FBC4-CC44-B668-786447724A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2320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66465" y="5329920"/>
            <a:ext cx="2087336" cy="1391557"/>
          </a:xfrm>
          <a:prstGeom prst="rect">
            <a:avLst/>
          </a:prstGeom>
        </p:spPr>
      </p:pic>
    </p:spTree>
    <p:extLst>
      <p:ext uri="{BB962C8B-B14F-4D97-AF65-F5344CB8AC3E}">
        <p14:creationId xmlns:p14="http://schemas.microsoft.com/office/powerpoint/2010/main" val="2507971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71477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0460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6924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22324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449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2062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2606197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7756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59427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51272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55290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pic>
        <p:nvPicPr>
          <p:cNvPr id="15" name="Shape 15" descr="100% HMRCppt logo"/>
          <p:cNvPicPr preferRelativeResize="0"/>
          <p:nvPr/>
        </p:nvPicPr>
        <p:blipFill rotWithShape="1">
          <a:blip r:embed="rId2">
            <a:alphaModFix/>
          </a:blip>
          <a:srcRect/>
          <a:stretch/>
        </p:blipFill>
        <p:spPr>
          <a:xfrm>
            <a:off x="624416" y="476250"/>
            <a:ext cx="2413000" cy="1116012"/>
          </a:xfrm>
          <a:prstGeom prst="rect">
            <a:avLst/>
          </a:prstGeom>
          <a:noFill/>
          <a:ln>
            <a:noFill/>
          </a:ln>
        </p:spPr>
      </p:pic>
      <p:sp>
        <p:nvSpPr>
          <p:cNvPr id="16" name="Shape 16"/>
          <p:cNvSpPr txBox="1">
            <a:spLocks noGrp="1"/>
          </p:cNvSpPr>
          <p:nvPr>
            <p:ph type="ctrTitle"/>
          </p:nvPr>
        </p:nvSpPr>
        <p:spPr>
          <a:xfrm>
            <a:off x="624417" y="1988841"/>
            <a:ext cx="10943167" cy="1152823"/>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rgbClr val="008D8E"/>
                </a:solidFill>
                <a:latin typeface="Arial"/>
                <a:ea typeface="Arial"/>
                <a:cs typeface="Arial"/>
                <a:sym typeface="Arial"/>
              </a:defRPr>
            </a:lvl1pPr>
            <a:lvl2pPr marL="0" marR="0" lvl="1"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5pPr>
            <a:lvl6pPr marL="457200" marR="0" lvl="5"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6pPr>
            <a:lvl7pPr marL="914400" marR="0" lvl="6"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7pPr>
            <a:lvl8pPr marL="1371600" marR="0" lvl="7"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8pPr>
            <a:lvl9pPr marL="1828800" marR="0" lvl="8"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624417" y="3429000"/>
            <a:ext cx="10943167" cy="113911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800"/>
              </a:spcAft>
              <a:buClr>
                <a:schemeClr val="dk2"/>
              </a:buClr>
              <a:buFont typeface="Arial"/>
              <a:buNone/>
              <a:defRPr sz="2800" b="0" i="0" u="none" strike="noStrike" cap="none">
                <a:solidFill>
                  <a:schemeClr val="dk1"/>
                </a:solidFill>
                <a:latin typeface="Arial"/>
                <a:ea typeface="Arial"/>
                <a:cs typeface="Arial"/>
                <a:sym typeface="Arial"/>
              </a:defRPr>
            </a:lvl1pPr>
            <a:lvl2pPr marL="540000" marR="0" lvl="1" indent="-1208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2pPr>
            <a:lvl3pPr marL="810000" marR="0" lvl="2" indent="-1241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3pPr>
            <a:lvl4pPr marL="1080000" marR="0" lvl="3" indent="-1274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4pPr>
            <a:lvl5pPr marL="1365750" marR="0" lvl="4" indent="-13384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5pPr>
            <a:lvl6pPr marL="1892300" marR="0" lvl="5"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500" marR="0" lvl="6"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700" marR="0" lvl="7"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900" marR="0" lvl="8"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11279717" y="6269037"/>
            <a:ext cx="306915" cy="138112"/>
          </a:xfrm>
          <a:prstGeom prst="rect">
            <a:avLst/>
          </a:prstGeom>
          <a:noFill/>
          <a:ln>
            <a:noFill/>
          </a:ln>
        </p:spPr>
        <p:txBody>
          <a:bodyPr lIns="0" tIns="0" rIns="0" bIns="0" anchor="t" anchorCtr="0">
            <a:noAutofit/>
          </a:bodyPr>
          <a:lstStyle/>
          <a:p>
            <a:pPr algn="r">
              <a:buSzPct val="25000"/>
            </a:pPr>
            <a:fld id="{00000000-1234-1234-1234-123412341234}" type="slidenum">
              <a:rPr lang="en-GB" sz="900">
                <a:solidFill>
                  <a:srgbClr val="008D8E"/>
                </a:solidFill>
              </a:rPr>
              <a:pPr algn="r">
                <a:buSzPct val="25000"/>
              </a:pPr>
              <a:t>‹#›</a:t>
            </a:fld>
            <a:endParaRPr lang="en-GB" sz="900">
              <a:solidFill>
                <a:srgbClr val="008D8E"/>
              </a:solidFill>
            </a:endParaRPr>
          </a:p>
        </p:txBody>
      </p:sp>
      <p:sp>
        <p:nvSpPr>
          <p:cNvPr id="19" name="Shape 19"/>
          <p:cNvSpPr txBox="1">
            <a:spLocks noGrp="1"/>
          </p:cNvSpPr>
          <p:nvPr>
            <p:ph type="ftr" idx="11"/>
          </p:nvPr>
        </p:nvSpPr>
        <p:spPr>
          <a:xfrm>
            <a:off x="2446867" y="6269037"/>
            <a:ext cx="8737600" cy="144462"/>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spcBef>
                <a:spcPts val="0"/>
              </a:spcBef>
              <a:buNone/>
              <a:defRPr sz="2400" b="0" i="0" u="none" strike="noStrike" cap="none">
                <a:solidFill>
                  <a:srgbClr val="000000"/>
                </a:solidFill>
                <a:latin typeface="Arial"/>
                <a:ea typeface="Arial"/>
                <a:cs typeface="Arial"/>
                <a:sym typeface="Arial"/>
              </a:defRPr>
            </a:lvl6pPr>
            <a:lvl7pPr marL="2743200" marR="0" lvl="6" indent="0" algn="l" rtl="0">
              <a:spcBef>
                <a:spcPts val="0"/>
              </a:spcBef>
              <a:buNone/>
              <a:defRPr sz="2400" b="0" i="0" u="none" strike="noStrike" cap="none">
                <a:solidFill>
                  <a:srgbClr val="000000"/>
                </a:solidFill>
                <a:latin typeface="Arial"/>
                <a:ea typeface="Arial"/>
                <a:cs typeface="Arial"/>
                <a:sym typeface="Arial"/>
              </a:defRPr>
            </a:lvl7pPr>
            <a:lvl8pPr marL="3200400" marR="0" lvl="7" indent="0" algn="l" rtl="0">
              <a:spcBef>
                <a:spcPts val="0"/>
              </a:spcBef>
              <a:buNone/>
              <a:defRPr sz="2400" b="0" i="0" u="none" strike="noStrike" cap="none">
                <a:solidFill>
                  <a:srgbClr val="000000"/>
                </a:solidFill>
                <a:latin typeface="Arial"/>
                <a:ea typeface="Arial"/>
                <a:cs typeface="Arial"/>
                <a:sym typeface="Arial"/>
              </a:defRPr>
            </a:lvl8pPr>
            <a:lvl9pPr marL="3657600" marR="0" lvl="8" indent="0" algn="l" rtl="0">
              <a:spcBef>
                <a:spcPts val="0"/>
              </a:spcBef>
              <a:buNone/>
              <a:defRPr sz="2400" b="0" i="0" u="none" strike="noStrike" cap="none">
                <a:solidFill>
                  <a:srgbClr val="000000"/>
                </a:solidFill>
                <a:latin typeface="Arial"/>
                <a:ea typeface="Arial"/>
                <a:cs typeface="Arial"/>
                <a:sym typeface="Arial"/>
              </a:defRPr>
            </a:lvl9pPr>
          </a:lstStyle>
          <a:p>
            <a:endParaRPr>
              <a:solidFill>
                <a:srgbClr val="3B3A3D"/>
              </a:solidFill>
            </a:endParaRPr>
          </a:p>
        </p:txBody>
      </p:sp>
    </p:spTree>
    <p:extLst>
      <p:ext uri="{BB962C8B-B14F-4D97-AF65-F5344CB8AC3E}">
        <p14:creationId xmlns:p14="http://schemas.microsoft.com/office/powerpoint/2010/main" val="3262949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476250"/>
            <a:ext cx="10972800" cy="8318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5pPr>
            <a:lvl6pPr marL="457200" marR="0" lvl="5"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6pPr>
            <a:lvl7pPr marL="914400" marR="0" lvl="6"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7pPr>
            <a:lvl8pPr marL="1371600" marR="0" lvl="7"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8pPr>
            <a:lvl9pPr marL="1828800" marR="0" lvl="8"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9pPr>
          </a:lstStyle>
          <a:p>
            <a:endParaRPr/>
          </a:p>
        </p:txBody>
      </p:sp>
      <p:sp>
        <p:nvSpPr>
          <p:cNvPr id="22" name="Shape 22"/>
          <p:cNvSpPr txBox="1">
            <a:spLocks noGrp="1"/>
          </p:cNvSpPr>
          <p:nvPr>
            <p:ph type="body" idx="1"/>
          </p:nvPr>
        </p:nvSpPr>
        <p:spPr>
          <a:xfrm>
            <a:off x="610263" y="1628776"/>
            <a:ext cx="10972800" cy="3946525"/>
          </a:xfrm>
          <a:prstGeom prst="rect">
            <a:avLst/>
          </a:prstGeom>
          <a:noFill/>
          <a:ln>
            <a:noFill/>
          </a:ln>
        </p:spPr>
        <p:txBody>
          <a:bodyPr lIns="91425" tIns="91425" rIns="91425" bIns="91425" anchor="t" anchorCtr="0"/>
          <a:lstStyle>
            <a:lvl1pPr marL="270000" marR="0" lvl="0" indent="-1175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1pPr>
            <a:lvl2pPr marL="540000" marR="0" lvl="1" indent="-1208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2pPr>
            <a:lvl3pPr marL="810000" marR="0" lvl="2" indent="-1241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3pPr>
            <a:lvl4pPr marL="1080000" marR="0" lvl="3" indent="-1274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4pPr>
            <a:lvl5pPr marL="1365750" marR="0" lvl="4" indent="-13384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5pPr>
            <a:lvl6pPr marL="1892300" marR="0" lvl="5"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500" marR="0" lvl="6"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700" marR="0" lvl="7"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900" marR="0" lvl="8"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11279717" y="6269037"/>
            <a:ext cx="306915" cy="138112"/>
          </a:xfrm>
          <a:prstGeom prst="rect">
            <a:avLst/>
          </a:prstGeom>
          <a:noFill/>
          <a:ln>
            <a:noFill/>
          </a:ln>
        </p:spPr>
        <p:txBody>
          <a:bodyPr lIns="0" tIns="0" rIns="0" bIns="0" anchor="t" anchorCtr="0">
            <a:noAutofit/>
          </a:bodyPr>
          <a:lstStyle/>
          <a:p>
            <a:pPr algn="r">
              <a:buSzPct val="25000"/>
            </a:pPr>
            <a:fld id="{00000000-1234-1234-1234-123412341234}" type="slidenum">
              <a:rPr lang="en-GB" sz="900">
                <a:solidFill>
                  <a:srgbClr val="008D8E"/>
                </a:solidFill>
              </a:rPr>
              <a:pPr algn="r">
                <a:buSzPct val="25000"/>
              </a:pPr>
              <a:t>‹#›</a:t>
            </a:fld>
            <a:endParaRPr lang="en-GB" sz="900">
              <a:solidFill>
                <a:srgbClr val="008D8E"/>
              </a:solidFill>
            </a:endParaRPr>
          </a:p>
        </p:txBody>
      </p:sp>
      <p:sp>
        <p:nvSpPr>
          <p:cNvPr id="24" name="Shape 24"/>
          <p:cNvSpPr txBox="1">
            <a:spLocks noGrp="1"/>
          </p:cNvSpPr>
          <p:nvPr>
            <p:ph type="ftr" idx="11"/>
          </p:nvPr>
        </p:nvSpPr>
        <p:spPr>
          <a:xfrm>
            <a:off x="2446867" y="6269037"/>
            <a:ext cx="8737600" cy="144462"/>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spcBef>
                <a:spcPts val="0"/>
              </a:spcBef>
              <a:buNone/>
              <a:defRPr sz="2400" b="0" i="0" u="none" strike="noStrike" cap="none">
                <a:solidFill>
                  <a:srgbClr val="000000"/>
                </a:solidFill>
                <a:latin typeface="Arial"/>
                <a:ea typeface="Arial"/>
                <a:cs typeface="Arial"/>
                <a:sym typeface="Arial"/>
              </a:defRPr>
            </a:lvl6pPr>
            <a:lvl7pPr marL="2743200" marR="0" lvl="6" indent="0" algn="l" rtl="0">
              <a:spcBef>
                <a:spcPts val="0"/>
              </a:spcBef>
              <a:buNone/>
              <a:defRPr sz="2400" b="0" i="0" u="none" strike="noStrike" cap="none">
                <a:solidFill>
                  <a:srgbClr val="000000"/>
                </a:solidFill>
                <a:latin typeface="Arial"/>
                <a:ea typeface="Arial"/>
                <a:cs typeface="Arial"/>
                <a:sym typeface="Arial"/>
              </a:defRPr>
            </a:lvl7pPr>
            <a:lvl8pPr marL="3200400" marR="0" lvl="7" indent="0" algn="l" rtl="0">
              <a:spcBef>
                <a:spcPts val="0"/>
              </a:spcBef>
              <a:buNone/>
              <a:defRPr sz="2400" b="0" i="0" u="none" strike="noStrike" cap="none">
                <a:solidFill>
                  <a:srgbClr val="000000"/>
                </a:solidFill>
                <a:latin typeface="Arial"/>
                <a:ea typeface="Arial"/>
                <a:cs typeface="Arial"/>
                <a:sym typeface="Arial"/>
              </a:defRPr>
            </a:lvl8pPr>
            <a:lvl9pPr marL="3657600" marR="0" lvl="8" indent="0" algn="l" rtl="0">
              <a:spcBef>
                <a:spcPts val="0"/>
              </a:spcBef>
              <a:buNone/>
              <a:defRPr sz="2400" b="0" i="0" u="none" strike="noStrike" cap="none">
                <a:solidFill>
                  <a:srgbClr val="000000"/>
                </a:solidFill>
                <a:latin typeface="Arial"/>
                <a:ea typeface="Arial"/>
                <a:cs typeface="Arial"/>
                <a:sym typeface="Arial"/>
              </a:defRPr>
            </a:lvl9pPr>
          </a:lstStyle>
          <a:p>
            <a:endParaRPr>
              <a:solidFill>
                <a:srgbClr val="3B3A3D"/>
              </a:solidFill>
            </a:endParaRPr>
          </a:p>
        </p:txBody>
      </p:sp>
      <p:pic>
        <p:nvPicPr>
          <p:cNvPr id="25" name="Shape 25" descr="57% HMRCppt logo"/>
          <p:cNvPicPr preferRelativeResize="0"/>
          <p:nvPr/>
        </p:nvPicPr>
        <p:blipFill rotWithShape="1">
          <a:blip r:embed="rId2">
            <a:alphaModFix/>
          </a:blip>
          <a:srcRect/>
          <a:stretch/>
        </p:blipFill>
        <p:spPr>
          <a:xfrm>
            <a:off x="599016" y="5764212"/>
            <a:ext cx="1373715" cy="633412"/>
          </a:xfrm>
          <a:prstGeom prst="rect">
            <a:avLst/>
          </a:prstGeom>
          <a:noFill/>
          <a:ln>
            <a:noFill/>
          </a:ln>
        </p:spPr>
      </p:pic>
    </p:spTree>
    <p:extLst>
      <p:ext uri="{BB962C8B-B14F-4D97-AF65-F5344CB8AC3E}">
        <p14:creationId xmlns:p14="http://schemas.microsoft.com/office/powerpoint/2010/main" val="443960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
        <p:nvSpPr>
          <p:cNvPr id="27" name="Shape 27"/>
          <p:cNvSpPr txBox="1">
            <a:spLocks noGrp="1"/>
          </p:cNvSpPr>
          <p:nvPr>
            <p:ph type="sldNum" idx="12"/>
          </p:nvPr>
        </p:nvSpPr>
        <p:spPr>
          <a:xfrm>
            <a:off x="11279717" y="6269037"/>
            <a:ext cx="306915" cy="138112"/>
          </a:xfrm>
          <a:prstGeom prst="rect">
            <a:avLst/>
          </a:prstGeom>
          <a:noFill/>
          <a:ln>
            <a:noFill/>
          </a:ln>
        </p:spPr>
        <p:txBody>
          <a:bodyPr lIns="0" tIns="0" rIns="0" bIns="0" anchor="t" anchorCtr="0">
            <a:noAutofit/>
          </a:bodyPr>
          <a:lstStyle/>
          <a:p>
            <a:pPr algn="r">
              <a:buSzPct val="25000"/>
            </a:pPr>
            <a:fld id="{00000000-1234-1234-1234-123412341234}" type="slidenum">
              <a:rPr lang="en-GB" sz="900">
                <a:solidFill>
                  <a:srgbClr val="008D8E"/>
                </a:solidFill>
              </a:rPr>
              <a:pPr algn="r">
                <a:buSzPct val="25000"/>
              </a:pPr>
              <a:t>‹#›</a:t>
            </a:fld>
            <a:endParaRPr lang="en-GB" sz="900">
              <a:solidFill>
                <a:srgbClr val="008D8E"/>
              </a:solidFill>
            </a:endParaRPr>
          </a:p>
        </p:txBody>
      </p:sp>
      <p:sp>
        <p:nvSpPr>
          <p:cNvPr id="28" name="Shape 28"/>
          <p:cNvSpPr txBox="1">
            <a:spLocks noGrp="1"/>
          </p:cNvSpPr>
          <p:nvPr>
            <p:ph type="ftr" idx="11"/>
          </p:nvPr>
        </p:nvSpPr>
        <p:spPr>
          <a:xfrm>
            <a:off x="2446867" y="6269037"/>
            <a:ext cx="8737600" cy="144462"/>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spcBef>
                <a:spcPts val="0"/>
              </a:spcBef>
              <a:buNone/>
              <a:defRPr sz="2400" b="0" i="0" u="none" strike="noStrike" cap="none">
                <a:solidFill>
                  <a:srgbClr val="000000"/>
                </a:solidFill>
                <a:latin typeface="Arial"/>
                <a:ea typeface="Arial"/>
                <a:cs typeface="Arial"/>
                <a:sym typeface="Arial"/>
              </a:defRPr>
            </a:lvl6pPr>
            <a:lvl7pPr marL="2743200" marR="0" lvl="6" indent="0" algn="l" rtl="0">
              <a:spcBef>
                <a:spcPts val="0"/>
              </a:spcBef>
              <a:buNone/>
              <a:defRPr sz="2400" b="0" i="0" u="none" strike="noStrike" cap="none">
                <a:solidFill>
                  <a:srgbClr val="000000"/>
                </a:solidFill>
                <a:latin typeface="Arial"/>
                <a:ea typeface="Arial"/>
                <a:cs typeface="Arial"/>
                <a:sym typeface="Arial"/>
              </a:defRPr>
            </a:lvl7pPr>
            <a:lvl8pPr marL="3200400" marR="0" lvl="7" indent="0" algn="l" rtl="0">
              <a:spcBef>
                <a:spcPts val="0"/>
              </a:spcBef>
              <a:buNone/>
              <a:defRPr sz="2400" b="0" i="0" u="none" strike="noStrike" cap="none">
                <a:solidFill>
                  <a:srgbClr val="000000"/>
                </a:solidFill>
                <a:latin typeface="Arial"/>
                <a:ea typeface="Arial"/>
                <a:cs typeface="Arial"/>
                <a:sym typeface="Arial"/>
              </a:defRPr>
            </a:lvl8pPr>
            <a:lvl9pPr marL="3657600" marR="0" lvl="8" indent="0" algn="l" rtl="0">
              <a:spcBef>
                <a:spcPts val="0"/>
              </a:spcBef>
              <a:buNone/>
              <a:defRPr sz="2400" b="0" i="0" u="none" strike="noStrike" cap="none">
                <a:solidFill>
                  <a:srgbClr val="000000"/>
                </a:solidFill>
                <a:latin typeface="Arial"/>
                <a:ea typeface="Arial"/>
                <a:cs typeface="Arial"/>
                <a:sym typeface="Arial"/>
              </a:defRPr>
            </a:lvl9pPr>
          </a:lstStyle>
          <a:p>
            <a:endParaRPr>
              <a:solidFill>
                <a:srgbClr val="3B3A3D"/>
              </a:solidFill>
            </a:endParaRPr>
          </a:p>
        </p:txBody>
      </p:sp>
      <p:pic>
        <p:nvPicPr>
          <p:cNvPr id="29" name="Shape 29" descr="57% HMRCppt logo"/>
          <p:cNvPicPr preferRelativeResize="0"/>
          <p:nvPr/>
        </p:nvPicPr>
        <p:blipFill rotWithShape="1">
          <a:blip r:embed="rId2">
            <a:alphaModFix/>
          </a:blip>
          <a:srcRect/>
          <a:stretch/>
        </p:blipFill>
        <p:spPr>
          <a:xfrm>
            <a:off x="599016" y="5764212"/>
            <a:ext cx="1373715" cy="633412"/>
          </a:xfrm>
          <a:prstGeom prst="rect">
            <a:avLst/>
          </a:prstGeom>
          <a:noFill/>
          <a:ln>
            <a:noFill/>
          </a:ln>
        </p:spPr>
      </p:pic>
    </p:spTree>
    <p:extLst>
      <p:ext uri="{BB962C8B-B14F-4D97-AF65-F5344CB8AC3E}">
        <p14:creationId xmlns:p14="http://schemas.microsoft.com/office/powerpoint/2010/main" val="18351275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94783" y="476250"/>
            <a:ext cx="10972800" cy="8318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5pPr>
            <a:lvl6pPr marL="457200" marR="0" lvl="5"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6pPr>
            <a:lvl7pPr marL="914400" marR="0" lvl="6"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7pPr>
            <a:lvl8pPr marL="1371600" marR="0" lvl="7"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8pPr>
            <a:lvl9pPr marL="1828800" marR="0" lvl="8"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body" idx="1"/>
          </p:nvPr>
        </p:nvSpPr>
        <p:spPr>
          <a:xfrm>
            <a:off x="608806" y="1622724"/>
            <a:ext cx="5278967" cy="3887787"/>
          </a:xfrm>
          <a:prstGeom prst="rect">
            <a:avLst/>
          </a:prstGeom>
          <a:noFill/>
          <a:ln>
            <a:noFill/>
          </a:ln>
        </p:spPr>
        <p:txBody>
          <a:bodyPr lIns="91425" tIns="91425" rIns="91425" bIns="91425" anchor="t" anchorCtr="0"/>
          <a:lstStyle>
            <a:lvl1pPr marL="270000" marR="0" lvl="0" indent="-1175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1pPr>
            <a:lvl2pPr marL="540000" marR="0" lvl="1" indent="-1208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2pPr>
            <a:lvl3pPr marL="810000" marR="0" lvl="2" indent="-1241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3pPr>
            <a:lvl4pPr marL="1080000" marR="0" lvl="3" indent="-1274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4pPr>
            <a:lvl5pPr marL="1365750" marR="0" lvl="4" indent="-13384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5pPr>
            <a:lvl6pPr marL="1892300" marR="0" lvl="5"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500" marR="0" lvl="6"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700" marR="0" lvl="7"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900" marR="0" lvl="8"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body" idx="2"/>
          </p:nvPr>
        </p:nvSpPr>
        <p:spPr>
          <a:xfrm>
            <a:off x="6383867" y="1622724"/>
            <a:ext cx="5206999" cy="3887787"/>
          </a:xfrm>
          <a:prstGeom prst="rect">
            <a:avLst/>
          </a:prstGeom>
          <a:noFill/>
          <a:ln>
            <a:noFill/>
          </a:ln>
        </p:spPr>
        <p:txBody>
          <a:bodyPr lIns="91425" tIns="91425" rIns="91425" bIns="91425" anchor="t" anchorCtr="0"/>
          <a:lstStyle>
            <a:lvl1pPr marL="270000" marR="0" lvl="0" indent="-1175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1pPr>
            <a:lvl2pPr marL="540000" marR="0" lvl="1" indent="-1208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2pPr>
            <a:lvl3pPr marL="810000" marR="0" lvl="2" indent="-1241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3pPr>
            <a:lvl4pPr marL="1080000" marR="0" lvl="3" indent="-1274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4pPr>
            <a:lvl5pPr marL="1365750" marR="0" lvl="4" indent="-13384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5pPr>
            <a:lvl6pPr marL="1892300" marR="0" lvl="5"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500" marR="0" lvl="6"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700" marR="0" lvl="7"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900" marR="0" lvl="8"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11279717" y="6269037"/>
            <a:ext cx="306915" cy="138112"/>
          </a:xfrm>
          <a:prstGeom prst="rect">
            <a:avLst/>
          </a:prstGeom>
          <a:noFill/>
          <a:ln>
            <a:noFill/>
          </a:ln>
        </p:spPr>
        <p:txBody>
          <a:bodyPr lIns="0" tIns="0" rIns="0" bIns="0" anchor="t" anchorCtr="0">
            <a:noAutofit/>
          </a:bodyPr>
          <a:lstStyle/>
          <a:p>
            <a:pPr algn="r">
              <a:buSzPct val="25000"/>
            </a:pPr>
            <a:fld id="{00000000-1234-1234-1234-123412341234}" type="slidenum">
              <a:rPr lang="en-GB" sz="900">
                <a:solidFill>
                  <a:srgbClr val="008D8E"/>
                </a:solidFill>
              </a:rPr>
              <a:pPr algn="r">
                <a:buSzPct val="25000"/>
              </a:pPr>
              <a:t>‹#›</a:t>
            </a:fld>
            <a:endParaRPr lang="en-GB" sz="900">
              <a:solidFill>
                <a:srgbClr val="008D8E"/>
              </a:solidFill>
            </a:endParaRPr>
          </a:p>
        </p:txBody>
      </p:sp>
      <p:sp>
        <p:nvSpPr>
          <p:cNvPr id="35" name="Shape 35"/>
          <p:cNvSpPr txBox="1">
            <a:spLocks noGrp="1"/>
          </p:cNvSpPr>
          <p:nvPr>
            <p:ph type="ftr" idx="11"/>
          </p:nvPr>
        </p:nvSpPr>
        <p:spPr>
          <a:xfrm>
            <a:off x="2446867" y="6269037"/>
            <a:ext cx="8737600" cy="144462"/>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spcBef>
                <a:spcPts val="0"/>
              </a:spcBef>
              <a:buNone/>
              <a:defRPr sz="2400" b="0" i="0" u="none" strike="noStrike" cap="none">
                <a:solidFill>
                  <a:srgbClr val="000000"/>
                </a:solidFill>
                <a:latin typeface="Arial"/>
                <a:ea typeface="Arial"/>
                <a:cs typeface="Arial"/>
                <a:sym typeface="Arial"/>
              </a:defRPr>
            </a:lvl6pPr>
            <a:lvl7pPr marL="2743200" marR="0" lvl="6" indent="0" algn="l" rtl="0">
              <a:spcBef>
                <a:spcPts val="0"/>
              </a:spcBef>
              <a:buNone/>
              <a:defRPr sz="2400" b="0" i="0" u="none" strike="noStrike" cap="none">
                <a:solidFill>
                  <a:srgbClr val="000000"/>
                </a:solidFill>
                <a:latin typeface="Arial"/>
                <a:ea typeface="Arial"/>
                <a:cs typeface="Arial"/>
                <a:sym typeface="Arial"/>
              </a:defRPr>
            </a:lvl7pPr>
            <a:lvl8pPr marL="3200400" marR="0" lvl="7" indent="0" algn="l" rtl="0">
              <a:spcBef>
                <a:spcPts val="0"/>
              </a:spcBef>
              <a:buNone/>
              <a:defRPr sz="2400" b="0" i="0" u="none" strike="noStrike" cap="none">
                <a:solidFill>
                  <a:srgbClr val="000000"/>
                </a:solidFill>
                <a:latin typeface="Arial"/>
                <a:ea typeface="Arial"/>
                <a:cs typeface="Arial"/>
                <a:sym typeface="Arial"/>
              </a:defRPr>
            </a:lvl8pPr>
            <a:lvl9pPr marL="3657600" marR="0" lvl="8" indent="0" algn="l" rtl="0">
              <a:spcBef>
                <a:spcPts val="0"/>
              </a:spcBef>
              <a:buNone/>
              <a:defRPr sz="2400" b="0" i="0" u="none" strike="noStrike" cap="none">
                <a:solidFill>
                  <a:srgbClr val="000000"/>
                </a:solidFill>
                <a:latin typeface="Arial"/>
                <a:ea typeface="Arial"/>
                <a:cs typeface="Arial"/>
                <a:sym typeface="Arial"/>
              </a:defRPr>
            </a:lvl9pPr>
          </a:lstStyle>
          <a:p>
            <a:endParaRPr>
              <a:solidFill>
                <a:srgbClr val="3B3A3D"/>
              </a:solidFill>
            </a:endParaRPr>
          </a:p>
        </p:txBody>
      </p:sp>
      <p:pic>
        <p:nvPicPr>
          <p:cNvPr id="36" name="Shape 36" descr="57% HMRCppt logo"/>
          <p:cNvPicPr preferRelativeResize="0"/>
          <p:nvPr/>
        </p:nvPicPr>
        <p:blipFill rotWithShape="1">
          <a:blip r:embed="rId2">
            <a:alphaModFix/>
          </a:blip>
          <a:srcRect/>
          <a:stretch/>
        </p:blipFill>
        <p:spPr>
          <a:xfrm>
            <a:off x="599016" y="5764212"/>
            <a:ext cx="1373715" cy="633412"/>
          </a:xfrm>
          <a:prstGeom prst="rect">
            <a:avLst/>
          </a:prstGeom>
          <a:noFill/>
          <a:ln>
            <a:noFill/>
          </a:ln>
        </p:spPr>
      </p:pic>
    </p:spTree>
    <p:extLst>
      <p:ext uri="{BB962C8B-B14F-4D97-AF65-F5344CB8AC3E}">
        <p14:creationId xmlns:p14="http://schemas.microsoft.com/office/powerpoint/2010/main" val="2010238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594783" y="476250"/>
            <a:ext cx="10972800" cy="8318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600" b="0" i="0" u="none" strike="noStrike" cap="none">
                <a:solidFill>
                  <a:schemeClr val="dk2"/>
                </a:solidFill>
                <a:latin typeface="Arial"/>
                <a:ea typeface="Arial"/>
                <a:cs typeface="Arial"/>
                <a:sym typeface="Arial"/>
              </a:defRPr>
            </a:lvl1pPr>
            <a:lvl2pPr marL="0" marR="0" lvl="1"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5pPr>
            <a:lvl6pPr marL="457200" marR="0" lvl="5"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6pPr>
            <a:lvl7pPr marL="914400" marR="0" lvl="6"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7pPr>
            <a:lvl8pPr marL="1371600" marR="0" lvl="7"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8pPr>
            <a:lvl9pPr marL="1828800" marR="0" lvl="8"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11279717" y="6269037"/>
            <a:ext cx="306915" cy="138112"/>
          </a:xfrm>
          <a:prstGeom prst="rect">
            <a:avLst/>
          </a:prstGeom>
          <a:noFill/>
          <a:ln>
            <a:noFill/>
          </a:ln>
        </p:spPr>
        <p:txBody>
          <a:bodyPr lIns="0" tIns="0" rIns="0" bIns="0" anchor="t" anchorCtr="0">
            <a:noAutofit/>
          </a:bodyPr>
          <a:lstStyle/>
          <a:p>
            <a:pPr algn="r">
              <a:buSzPct val="25000"/>
            </a:pPr>
            <a:fld id="{00000000-1234-1234-1234-123412341234}" type="slidenum">
              <a:rPr lang="en-GB" sz="900">
                <a:solidFill>
                  <a:srgbClr val="008D8E"/>
                </a:solidFill>
              </a:rPr>
              <a:pPr algn="r">
                <a:buSzPct val="25000"/>
              </a:pPr>
              <a:t>‹#›</a:t>
            </a:fld>
            <a:endParaRPr lang="en-GB" sz="900">
              <a:solidFill>
                <a:srgbClr val="008D8E"/>
              </a:solidFill>
            </a:endParaRPr>
          </a:p>
        </p:txBody>
      </p:sp>
      <p:sp>
        <p:nvSpPr>
          <p:cNvPr id="40" name="Shape 40"/>
          <p:cNvSpPr txBox="1">
            <a:spLocks noGrp="1"/>
          </p:cNvSpPr>
          <p:nvPr>
            <p:ph type="ftr" idx="11"/>
          </p:nvPr>
        </p:nvSpPr>
        <p:spPr>
          <a:xfrm>
            <a:off x="2446867" y="6269037"/>
            <a:ext cx="8737600" cy="144462"/>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spcBef>
                <a:spcPts val="0"/>
              </a:spcBef>
              <a:buNone/>
              <a:defRPr sz="2400" b="0" i="0" u="none" strike="noStrike" cap="none">
                <a:solidFill>
                  <a:srgbClr val="000000"/>
                </a:solidFill>
                <a:latin typeface="Arial"/>
                <a:ea typeface="Arial"/>
                <a:cs typeface="Arial"/>
                <a:sym typeface="Arial"/>
              </a:defRPr>
            </a:lvl6pPr>
            <a:lvl7pPr marL="2743200" marR="0" lvl="6" indent="0" algn="l" rtl="0">
              <a:spcBef>
                <a:spcPts val="0"/>
              </a:spcBef>
              <a:buNone/>
              <a:defRPr sz="2400" b="0" i="0" u="none" strike="noStrike" cap="none">
                <a:solidFill>
                  <a:srgbClr val="000000"/>
                </a:solidFill>
                <a:latin typeface="Arial"/>
                <a:ea typeface="Arial"/>
                <a:cs typeface="Arial"/>
                <a:sym typeface="Arial"/>
              </a:defRPr>
            </a:lvl7pPr>
            <a:lvl8pPr marL="3200400" marR="0" lvl="7" indent="0" algn="l" rtl="0">
              <a:spcBef>
                <a:spcPts val="0"/>
              </a:spcBef>
              <a:buNone/>
              <a:defRPr sz="2400" b="0" i="0" u="none" strike="noStrike" cap="none">
                <a:solidFill>
                  <a:srgbClr val="000000"/>
                </a:solidFill>
                <a:latin typeface="Arial"/>
                <a:ea typeface="Arial"/>
                <a:cs typeface="Arial"/>
                <a:sym typeface="Arial"/>
              </a:defRPr>
            </a:lvl8pPr>
            <a:lvl9pPr marL="3657600" marR="0" lvl="8" indent="0" algn="l" rtl="0">
              <a:spcBef>
                <a:spcPts val="0"/>
              </a:spcBef>
              <a:buNone/>
              <a:defRPr sz="2400" b="0" i="0" u="none" strike="noStrike" cap="none">
                <a:solidFill>
                  <a:srgbClr val="000000"/>
                </a:solidFill>
                <a:latin typeface="Arial"/>
                <a:ea typeface="Arial"/>
                <a:cs typeface="Arial"/>
                <a:sym typeface="Arial"/>
              </a:defRPr>
            </a:lvl9pPr>
          </a:lstStyle>
          <a:p>
            <a:endParaRPr>
              <a:solidFill>
                <a:srgbClr val="3B3A3D"/>
              </a:solidFill>
            </a:endParaRPr>
          </a:p>
        </p:txBody>
      </p:sp>
      <p:pic>
        <p:nvPicPr>
          <p:cNvPr id="41" name="Shape 41" descr="57% HMRCppt logo"/>
          <p:cNvPicPr preferRelativeResize="0"/>
          <p:nvPr/>
        </p:nvPicPr>
        <p:blipFill rotWithShape="1">
          <a:blip r:embed="rId2">
            <a:alphaModFix/>
          </a:blip>
          <a:srcRect/>
          <a:stretch/>
        </p:blipFill>
        <p:spPr>
          <a:xfrm>
            <a:off x="599016" y="5764212"/>
            <a:ext cx="1373715" cy="633412"/>
          </a:xfrm>
          <a:prstGeom prst="rect">
            <a:avLst/>
          </a:prstGeom>
          <a:noFill/>
          <a:ln>
            <a:noFill/>
          </a:ln>
        </p:spPr>
      </p:pic>
    </p:spTree>
    <p:extLst>
      <p:ext uri="{BB962C8B-B14F-4D97-AF65-F5344CB8AC3E}">
        <p14:creationId xmlns:p14="http://schemas.microsoft.com/office/powerpoint/2010/main" val="1817138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351787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3068782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228675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137690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2231231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3B0F5F-EB3D-4167-8FC5-B0506F6EE98B}" type="datetimeFigureOut">
              <a:rPr lang="en-GB" smtClean="0"/>
              <a:t>11/05/2017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607470D-8745-4EDE-83B4-15C61CF13860}" type="slidenum">
              <a:rPr lang="en-GB" smtClean="0"/>
              <a:t>‹#›</a:t>
            </a:fld>
            <a:endParaRPr lang="en-GB" dirty="0"/>
          </a:p>
        </p:txBody>
      </p:sp>
    </p:spTree>
    <p:extLst>
      <p:ext uri="{BB962C8B-B14F-4D97-AF65-F5344CB8AC3E}">
        <p14:creationId xmlns:p14="http://schemas.microsoft.com/office/powerpoint/2010/main" val="157287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B0F5F-EB3D-4167-8FC5-B0506F6EE98B}" type="datetimeFigureOut">
              <a:rPr lang="en-GB" smtClean="0"/>
              <a:t>11/05/2017</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7470D-8745-4EDE-83B4-15C61CF13860}" type="slidenum">
              <a:rPr lang="en-GB" smtClean="0"/>
              <a:t>‹#›</a:t>
            </a:fld>
            <a:endParaRPr lang="en-GB" dirty="0"/>
          </a:p>
        </p:txBody>
      </p:sp>
    </p:spTree>
    <p:extLst>
      <p:ext uri="{BB962C8B-B14F-4D97-AF65-F5344CB8AC3E}">
        <p14:creationId xmlns:p14="http://schemas.microsoft.com/office/powerpoint/2010/main" val="2123899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D996DAA-0F4D-BA4A-942B-85D7E0858041}" type="datetimeFigureOut">
              <a:rPr lang="en-US" smtClean="0">
                <a:solidFill>
                  <a:prstClr val="black">
                    <a:tint val="75000"/>
                  </a:prstClr>
                </a:solidFill>
              </a:rPr>
              <a:pPr defTabSz="457200"/>
              <a:t>5/11/2017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D3B1306-FBC4-CC44-B668-786447724A3C}"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1342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B0F5F-EB3D-4167-8FC5-B0506F6EE98B}" type="datetimeFigureOut">
              <a:rPr lang="en-GB" smtClean="0">
                <a:solidFill>
                  <a:prstClr val="black">
                    <a:tint val="75000"/>
                  </a:prstClr>
                </a:solidFill>
              </a:rPr>
              <a:pPr/>
              <a:t>11/05/2017</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7470D-8745-4EDE-83B4-15C61CF138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04363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94783" y="476250"/>
            <a:ext cx="10972800" cy="83185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3200" b="0" i="0" u="none" strike="noStrike" cap="none">
                <a:solidFill>
                  <a:schemeClr val="dk2"/>
                </a:solidFill>
                <a:latin typeface="Arial"/>
                <a:ea typeface="Arial"/>
                <a:cs typeface="Arial"/>
                <a:sym typeface="Arial"/>
              </a:defRPr>
            </a:lvl1pPr>
            <a:lvl2pPr marL="0" marR="0" lvl="1"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2pPr>
            <a:lvl3pPr marL="0" marR="0" lvl="2"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3pPr>
            <a:lvl4pPr marL="0" marR="0" lvl="3"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4pPr>
            <a:lvl5pPr marL="0" marR="0" lvl="4" indent="0" algn="l" rtl="0">
              <a:lnSpc>
                <a:spcPct val="123076"/>
              </a:lnSpc>
              <a:spcBef>
                <a:spcPts val="0"/>
              </a:spcBef>
              <a:spcAft>
                <a:spcPts val="0"/>
              </a:spcAft>
              <a:buNone/>
              <a:defRPr sz="2600" b="0" i="0" u="none" strike="noStrike" cap="none">
                <a:solidFill>
                  <a:schemeClr val="dk2"/>
                </a:solidFill>
                <a:latin typeface="Arial"/>
                <a:ea typeface="Arial"/>
                <a:cs typeface="Arial"/>
                <a:sym typeface="Arial"/>
              </a:defRPr>
            </a:lvl5pPr>
            <a:lvl6pPr marL="457200" marR="0" lvl="5"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6pPr>
            <a:lvl7pPr marL="914400" marR="0" lvl="6"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7pPr>
            <a:lvl8pPr marL="1371600" marR="0" lvl="7"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8pPr>
            <a:lvl9pPr marL="1828800" marR="0" lvl="8" indent="0" algn="l" rtl="0">
              <a:lnSpc>
                <a:spcPct val="103846"/>
              </a:lnSpc>
              <a:spcBef>
                <a:spcPts val="0"/>
              </a:spcBef>
              <a:spcAft>
                <a:spcPts val="0"/>
              </a:spcAft>
              <a:buNone/>
              <a:defRPr sz="2600" b="0" i="0" u="none" strike="noStrike" cap="none">
                <a:solidFill>
                  <a:schemeClr val="dk2"/>
                </a:solidFill>
                <a:latin typeface="Arial"/>
                <a:ea typeface="Arial"/>
                <a:cs typeface="Arial"/>
                <a:sym typeface="Arial"/>
              </a:defRPr>
            </a:lvl9pPr>
          </a:lstStyle>
          <a:p>
            <a:endParaRPr/>
          </a:p>
        </p:txBody>
      </p:sp>
      <p:sp>
        <p:nvSpPr>
          <p:cNvPr id="11" name="Shape 11"/>
          <p:cNvSpPr txBox="1">
            <a:spLocks noGrp="1"/>
          </p:cNvSpPr>
          <p:nvPr>
            <p:ph type="body" idx="1"/>
          </p:nvPr>
        </p:nvSpPr>
        <p:spPr>
          <a:xfrm>
            <a:off x="594783" y="1628776"/>
            <a:ext cx="10972800" cy="3946525"/>
          </a:xfrm>
          <a:prstGeom prst="rect">
            <a:avLst/>
          </a:prstGeom>
          <a:noFill/>
          <a:ln>
            <a:noFill/>
          </a:ln>
        </p:spPr>
        <p:txBody>
          <a:bodyPr lIns="91425" tIns="91425" rIns="91425" bIns="91425" anchor="t" anchorCtr="0"/>
          <a:lstStyle>
            <a:lvl1pPr marL="270000" marR="0" lvl="0" indent="-1175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1pPr>
            <a:lvl2pPr marL="540000" marR="0" lvl="1" indent="-1208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2pPr>
            <a:lvl3pPr marL="810000" marR="0" lvl="2" indent="-1241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3pPr>
            <a:lvl4pPr marL="1080000" marR="0" lvl="3" indent="-12749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4pPr>
            <a:lvl5pPr marL="1365750" marR="0" lvl="4" indent="-133849" algn="l" rtl="0">
              <a:lnSpc>
                <a:spcPct val="100000"/>
              </a:lnSpc>
              <a:spcBef>
                <a:spcPts val="0"/>
              </a:spcBef>
              <a:spcAft>
                <a:spcPts val="800"/>
              </a:spcAft>
              <a:buClr>
                <a:schemeClr val="dk2"/>
              </a:buClr>
              <a:buSzPct val="100000"/>
              <a:buFont typeface="Arial"/>
              <a:buChar char="•"/>
              <a:defRPr sz="2400" b="0" i="0" u="none" strike="noStrike" cap="none">
                <a:solidFill>
                  <a:schemeClr val="dk1"/>
                </a:solidFill>
                <a:latin typeface="Arial"/>
                <a:ea typeface="Arial"/>
                <a:cs typeface="Arial"/>
                <a:sym typeface="Arial"/>
              </a:defRPr>
            </a:lvl5pPr>
            <a:lvl6pPr marL="1892300" marR="0" lvl="5"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6pPr>
            <a:lvl7pPr marL="2349500" marR="0" lvl="6"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7pPr>
            <a:lvl8pPr marL="2806700" marR="0" lvl="7"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8pPr>
            <a:lvl9pPr marL="3263900" marR="0" lvl="8" indent="-292100" algn="l" rtl="0">
              <a:spcBef>
                <a:spcPts val="0"/>
              </a:spcBef>
              <a:spcAft>
                <a:spcPts val="560"/>
              </a:spcAft>
              <a:buClr>
                <a:schemeClr val="dk1"/>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11279717" y="6269037"/>
            <a:ext cx="306915" cy="138112"/>
          </a:xfrm>
          <a:prstGeom prst="rect">
            <a:avLst/>
          </a:prstGeom>
          <a:noFill/>
          <a:ln>
            <a:noFill/>
          </a:ln>
        </p:spPr>
        <p:txBody>
          <a:bodyPr lIns="0" tIns="0" rIns="0" bIns="0" anchor="t" anchorCtr="0">
            <a:noAutofit/>
          </a:bodyPr>
          <a:lstStyle/>
          <a:p>
            <a:pPr algn="r">
              <a:buSzPct val="25000"/>
            </a:pPr>
            <a:fld id="{00000000-1234-1234-1234-123412341234}" type="slidenum">
              <a:rPr lang="en-GB" sz="900" kern="0">
                <a:solidFill>
                  <a:srgbClr val="008D8E"/>
                </a:solidFill>
                <a:ea typeface="Arial"/>
                <a:cs typeface="Arial"/>
                <a:sym typeface="Arial"/>
              </a:rPr>
              <a:pPr algn="r">
                <a:buSzPct val="25000"/>
              </a:pPr>
              <a:t>‹#›</a:t>
            </a:fld>
            <a:endParaRPr lang="en-GB" sz="900" kern="0">
              <a:solidFill>
                <a:srgbClr val="008D8E"/>
              </a:solidFill>
              <a:ea typeface="Arial"/>
              <a:cs typeface="Arial"/>
              <a:sym typeface="Arial"/>
            </a:endParaRPr>
          </a:p>
        </p:txBody>
      </p:sp>
      <p:sp>
        <p:nvSpPr>
          <p:cNvPr id="13" name="Shape 13"/>
          <p:cNvSpPr txBox="1">
            <a:spLocks noGrp="1"/>
          </p:cNvSpPr>
          <p:nvPr>
            <p:ph type="ftr" idx="11"/>
          </p:nvPr>
        </p:nvSpPr>
        <p:spPr>
          <a:xfrm>
            <a:off x="2446867" y="6269037"/>
            <a:ext cx="8737600" cy="144462"/>
          </a:xfrm>
          <a:prstGeom prst="rect">
            <a:avLst/>
          </a:prstGeom>
          <a:noFill/>
          <a:ln>
            <a:noFill/>
          </a:ln>
        </p:spPr>
        <p:txBody>
          <a:bodyPr lIns="91425" tIns="91425" rIns="91425" bIns="91425" anchor="ctr" anchorCtr="0"/>
          <a:lstStyle>
            <a:lvl1pPr marL="0" marR="0" lvl="0" indent="0" algn="r" rtl="0">
              <a:spcBef>
                <a:spcPts val="0"/>
              </a:spcBef>
              <a:spcAft>
                <a:spcPts val="0"/>
              </a:spcAft>
              <a:buNone/>
              <a:defRPr sz="9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rgbClr val="000000"/>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rgbClr val="000000"/>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rgbClr val="000000"/>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rgbClr val="000000"/>
                </a:solidFill>
                <a:latin typeface="Arial"/>
                <a:ea typeface="Arial"/>
                <a:cs typeface="Arial"/>
                <a:sym typeface="Arial"/>
              </a:defRPr>
            </a:lvl5pPr>
            <a:lvl6pPr marL="2286000" marR="0" lvl="5" indent="0" algn="l" rtl="0">
              <a:spcBef>
                <a:spcPts val="0"/>
              </a:spcBef>
              <a:buNone/>
              <a:defRPr sz="2400" b="0" i="0" u="none" strike="noStrike" cap="none">
                <a:solidFill>
                  <a:srgbClr val="000000"/>
                </a:solidFill>
                <a:latin typeface="Arial"/>
                <a:ea typeface="Arial"/>
                <a:cs typeface="Arial"/>
                <a:sym typeface="Arial"/>
              </a:defRPr>
            </a:lvl6pPr>
            <a:lvl7pPr marL="2743200" marR="0" lvl="6" indent="0" algn="l" rtl="0">
              <a:spcBef>
                <a:spcPts val="0"/>
              </a:spcBef>
              <a:buNone/>
              <a:defRPr sz="2400" b="0" i="0" u="none" strike="noStrike" cap="none">
                <a:solidFill>
                  <a:srgbClr val="000000"/>
                </a:solidFill>
                <a:latin typeface="Arial"/>
                <a:ea typeface="Arial"/>
                <a:cs typeface="Arial"/>
                <a:sym typeface="Arial"/>
              </a:defRPr>
            </a:lvl7pPr>
            <a:lvl8pPr marL="3200400" marR="0" lvl="7" indent="0" algn="l" rtl="0">
              <a:spcBef>
                <a:spcPts val="0"/>
              </a:spcBef>
              <a:buNone/>
              <a:defRPr sz="2400" b="0" i="0" u="none" strike="noStrike" cap="none">
                <a:solidFill>
                  <a:srgbClr val="000000"/>
                </a:solidFill>
                <a:latin typeface="Arial"/>
                <a:ea typeface="Arial"/>
                <a:cs typeface="Arial"/>
                <a:sym typeface="Arial"/>
              </a:defRPr>
            </a:lvl8pPr>
            <a:lvl9pPr marL="3657600" marR="0" lvl="8" indent="0" algn="l" rtl="0">
              <a:spcBef>
                <a:spcPts val="0"/>
              </a:spcBef>
              <a:buNone/>
              <a:defRPr sz="2400" b="0" i="0" u="none" strike="noStrike" cap="none">
                <a:solidFill>
                  <a:srgbClr val="000000"/>
                </a:solidFill>
                <a:latin typeface="Arial"/>
                <a:ea typeface="Arial"/>
                <a:cs typeface="Arial"/>
                <a:sym typeface="Arial"/>
              </a:defRPr>
            </a:lvl9pPr>
          </a:lstStyle>
          <a:p>
            <a:endParaRPr kern="0">
              <a:solidFill>
                <a:srgbClr val="3B3A3D"/>
              </a:solidFill>
            </a:endParaRPr>
          </a:p>
        </p:txBody>
      </p:sp>
    </p:spTree>
    <p:extLst>
      <p:ext uri="{BB962C8B-B14F-4D97-AF65-F5344CB8AC3E}">
        <p14:creationId xmlns:p14="http://schemas.microsoft.com/office/powerpoint/2010/main" val="2991056979"/>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solgrid.org.uk/eyc/30-hours/"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hyperlink" Target="http://childcareworks.co.uk/" TargetMode="External"/><Relationship Id="rId7" Type="http://schemas.openxmlformats.org/officeDocument/2006/relationships/hyperlink" Target="http://www.childcareworks.co.uk/"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www.foundationyears.org.uk/" TargetMode="External"/><Relationship Id="rId5" Type="http://schemas.openxmlformats.org/officeDocument/2006/relationships/hyperlink" Target="http://www.hempsalls.com/" TargetMode="External"/><Relationship Id="rId4" Type="http://schemas.openxmlformats.org/officeDocument/2006/relationships/hyperlink" Target="http://www.foundationyears.org.uk/hub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5042" y="829420"/>
            <a:ext cx="10997983" cy="3477875"/>
          </a:xfrm>
          <a:prstGeom prst="rect">
            <a:avLst/>
          </a:prstGeom>
          <a:noFill/>
        </p:spPr>
        <p:txBody>
          <a:bodyPr wrap="square" rtlCol="0">
            <a:spAutoFit/>
          </a:bodyPr>
          <a:lstStyle/>
          <a:p>
            <a:r>
              <a:rPr lang="en-GB" sz="5400" b="1" dirty="0">
                <a:latin typeface="+mj-lt"/>
              </a:rPr>
              <a:t>Getting ready </a:t>
            </a:r>
            <a:r>
              <a:rPr lang="en-GB" sz="5400" b="1" dirty="0" smtClean="0">
                <a:latin typeface="+mj-lt"/>
              </a:rPr>
              <a:t>–30 </a:t>
            </a:r>
            <a:r>
              <a:rPr lang="en-GB" sz="5400" b="1" dirty="0">
                <a:latin typeface="+mj-lt"/>
              </a:rPr>
              <a:t>hours childcare for working </a:t>
            </a:r>
            <a:r>
              <a:rPr lang="en-GB" sz="5400" b="1" dirty="0" smtClean="0">
                <a:latin typeface="+mj-lt"/>
              </a:rPr>
              <a:t>families in Solihull</a:t>
            </a:r>
          </a:p>
          <a:p>
            <a:r>
              <a:rPr lang="en-GB" sz="4000" dirty="0" smtClean="0">
                <a:latin typeface="+mj-lt"/>
              </a:rPr>
              <a:t>Making the extended entitlement </a:t>
            </a:r>
            <a:r>
              <a:rPr lang="en-GB" sz="4000" dirty="0">
                <a:latin typeface="+mj-lt"/>
              </a:rPr>
              <a:t>work for you</a:t>
            </a:r>
          </a:p>
          <a:p>
            <a:endParaRPr lang="en-GB" sz="3600" i="1" dirty="0" smtClean="0">
              <a:effectLst>
                <a:outerShdw blurRad="38100" dist="38100" dir="2700000" algn="tl">
                  <a:srgbClr val="000000">
                    <a:alpha val="43137"/>
                  </a:srgbClr>
                </a:outerShdw>
              </a:effectLst>
              <a:latin typeface="+mj-lt"/>
            </a:endParaRPr>
          </a:p>
          <a:p>
            <a:r>
              <a:rPr lang="en-GB" sz="3600" i="1" dirty="0" smtClean="0">
                <a:effectLst>
                  <a:outerShdw blurRad="38100" dist="38100" dir="2700000" algn="tl">
                    <a:srgbClr val="000000">
                      <a:alpha val="43137"/>
                    </a:srgbClr>
                  </a:outerShdw>
                </a:effectLst>
                <a:latin typeface="+mj-lt"/>
              </a:rPr>
              <a:t>                                                              </a:t>
            </a:r>
            <a:endParaRPr lang="en-GB" sz="3600" i="1" dirty="0">
              <a:effectLst>
                <a:outerShdw blurRad="38100" dist="38100" dir="2700000" algn="tl">
                  <a:srgbClr val="000000">
                    <a:alpha val="43137"/>
                  </a:srgbClr>
                </a:outerShdw>
              </a:effectLst>
              <a:latin typeface="+mj-lt"/>
            </a:endParaRPr>
          </a:p>
        </p:txBody>
      </p:sp>
      <p:pic>
        <p:nvPicPr>
          <p:cNvPr id="5" name="Picture 4" descr="H:\Childcare Works\Logos\ChildcareWorksLogo.jpg"/>
          <p:cNvPicPr/>
          <p:nvPr/>
        </p:nvPicPr>
        <p:blipFill>
          <a:blip r:embed="rId3">
            <a:extLst>
              <a:ext uri="{28A0092B-C50C-407E-A947-70E740481C1C}">
                <a14:useLocalDpi xmlns:a14="http://schemas.microsoft.com/office/drawing/2010/main" val="0"/>
              </a:ext>
            </a:extLst>
          </a:blip>
          <a:srcRect/>
          <a:stretch>
            <a:fillRect/>
          </a:stretch>
        </p:blipFill>
        <p:spPr bwMode="auto">
          <a:xfrm>
            <a:off x="9821654" y="5255555"/>
            <a:ext cx="2070100" cy="1379855"/>
          </a:xfrm>
          <a:prstGeom prst="rect">
            <a:avLst/>
          </a:prstGeom>
          <a:noFill/>
          <a:ln>
            <a:no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384" y="5437705"/>
            <a:ext cx="2438694" cy="963095"/>
          </a:xfrm>
          <a:prstGeom prst="rect">
            <a:avLst/>
          </a:prstGeom>
        </p:spPr>
      </p:pic>
    </p:spTree>
    <p:extLst>
      <p:ext uri="{BB962C8B-B14F-4D97-AF65-F5344CB8AC3E}">
        <p14:creationId xmlns:p14="http://schemas.microsoft.com/office/powerpoint/2010/main" val="2334408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1980" y="1694329"/>
            <a:ext cx="8654020" cy="4121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14488"/>
            <a:ext cx="76200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Jo Pringle\3uad-b35a4lco-800x8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881" y="1290916"/>
            <a:ext cx="9261178" cy="470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37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3"/>
          <a:srcRect t="7756" r="1853" b="6925"/>
          <a:stretch/>
        </p:blipFill>
        <p:spPr>
          <a:xfrm>
            <a:off x="159026" y="735494"/>
            <a:ext cx="11940209" cy="6122506"/>
          </a:xfrm>
          <a:prstGeom prst="rect">
            <a:avLst/>
          </a:prstGeom>
        </p:spPr>
      </p:pic>
    </p:spTree>
    <p:extLst>
      <p:ext uri="{BB962C8B-B14F-4D97-AF65-F5344CB8AC3E}">
        <p14:creationId xmlns:p14="http://schemas.microsoft.com/office/powerpoint/2010/main" val="1354741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buSzPct val="25000"/>
            </a:pPr>
            <a:fld id="{00000000-1234-1234-1234-123412341234}" type="slidenum">
              <a:rPr lang="en-GB" sz="900" smtClean="0">
                <a:solidFill>
                  <a:srgbClr val="008D8E"/>
                </a:solidFill>
              </a:rPr>
              <a:pPr>
                <a:buSzPct val="25000"/>
              </a:pPr>
              <a:t>12</a:t>
            </a:fld>
            <a:endParaRPr lang="en-GB" sz="900">
              <a:solidFill>
                <a:srgbClr val="008D8E"/>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978" t="7343" r="1305"/>
          <a:stretch/>
        </p:blipFill>
        <p:spPr bwMode="auto">
          <a:xfrm>
            <a:off x="318054" y="0"/>
            <a:ext cx="11542642" cy="685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501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cxnSp>
        <p:nvCxnSpPr>
          <p:cNvPr id="158" name="Shape 158"/>
          <p:cNvCxnSpPr/>
          <p:nvPr/>
        </p:nvCxnSpPr>
        <p:spPr>
          <a:xfrm flipH="1">
            <a:off x="1037543" y="2031958"/>
            <a:ext cx="10310400" cy="39300"/>
          </a:xfrm>
          <a:prstGeom prst="straightConnector1">
            <a:avLst/>
          </a:prstGeom>
          <a:noFill/>
          <a:ln w="9525" cap="flat" cmpd="sng">
            <a:solidFill>
              <a:srgbClr val="9E8CB8"/>
            </a:solidFill>
            <a:prstDash val="dash"/>
            <a:round/>
            <a:headEnd type="none" w="med" len="med"/>
            <a:tailEnd type="none" w="med" len="med"/>
          </a:ln>
        </p:spPr>
      </p:cxnSp>
      <p:sp>
        <p:nvSpPr>
          <p:cNvPr id="159" name="Shape 159"/>
          <p:cNvSpPr txBox="1">
            <a:spLocks noGrp="1"/>
          </p:cNvSpPr>
          <p:nvPr>
            <p:ph type="title"/>
          </p:nvPr>
        </p:nvSpPr>
        <p:spPr>
          <a:xfrm>
            <a:off x="593736" y="328364"/>
            <a:ext cx="10972800" cy="8319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SzPct val="25000"/>
              <a:buNone/>
            </a:pPr>
            <a:r>
              <a:rPr lang="en-GB" sz="3200" b="0" i="0" u="none" strike="noStrike" cap="none">
                <a:solidFill>
                  <a:schemeClr val="dk2"/>
                </a:solidFill>
                <a:latin typeface="Arial"/>
                <a:ea typeface="Arial"/>
                <a:cs typeface="Arial"/>
                <a:sym typeface="Arial"/>
              </a:rPr>
              <a:t>A</a:t>
            </a:r>
            <a:r>
              <a:rPr lang="en-GB" sz="3200"/>
              <a:t>pplying through the childcare service</a:t>
            </a:r>
          </a:p>
        </p:txBody>
      </p:sp>
      <p:sp>
        <p:nvSpPr>
          <p:cNvPr id="160" name="Shape 160"/>
          <p:cNvSpPr/>
          <p:nvPr/>
        </p:nvSpPr>
        <p:spPr>
          <a:xfrm>
            <a:off x="1006824" y="1909383"/>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1</a:t>
            </a:r>
          </a:p>
        </p:txBody>
      </p:sp>
      <p:sp>
        <p:nvSpPr>
          <p:cNvPr id="161" name="Shape 161"/>
          <p:cNvSpPr/>
          <p:nvPr/>
        </p:nvSpPr>
        <p:spPr>
          <a:xfrm>
            <a:off x="7546495" y="1929227"/>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3</a:t>
            </a:r>
          </a:p>
        </p:txBody>
      </p:sp>
      <p:cxnSp>
        <p:nvCxnSpPr>
          <p:cNvPr id="162" name="Shape 162"/>
          <p:cNvCxnSpPr/>
          <p:nvPr/>
        </p:nvCxnSpPr>
        <p:spPr>
          <a:xfrm rot="10800000">
            <a:off x="999004" y="4373185"/>
            <a:ext cx="10510000" cy="48300"/>
          </a:xfrm>
          <a:prstGeom prst="straightConnector1">
            <a:avLst/>
          </a:prstGeom>
          <a:noFill/>
          <a:ln w="9525" cap="flat" cmpd="sng">
            <a:solidFill>
              <a:srgbClr val="9E8CB8"/>
            </a:solidFill>
            <a:prstDash val="dash"/>
            <a:round/>
            <a:headEnd type="none" w="med" len="med"/>
            <a:tailEnd type="none" w="med" len="med"/>
          </a:ln>
        </p:spPr>
      </p:cxnSp>
      <p:sp>
        <p:nvSpPr>
          <p:cNvPr id="163" name="Shape 163"/>
          <p:cNvSpPr/>
          <p:nvPr/>
        </p:nvSpPr>
        <p:spPr>
          <a:xfrm>
            <a:off x="7283547" y="4327812"/>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7</a:t>
            </a:r>
          </a:p>
        </p:txBody>
      </p:sp>
      <p:sp>
        <p:nvSpPr>
          <p:cNvPr id="164" name="Shape 164"/>
          <p:cNvSpPr/>
          <p:nvPr/>
        </p:nvSpPr>
        <p:spPr>
          <a:xfrm>
            <a:off x="11041865" y="4259244"/>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8</a:t>
            </a:r>
          </a:p>
        </p:txBody>
      </p:sp>
      <p:sp>
        <p:nvSpPr>
          <p:cNvPr id="165" name="Shape 165"/>
          <p:cNvSpPr/>
          <p:nvPr/>
        </p:nvSpPr>
        <p:spPr>
          <a:xfrm flipH="1">
            <a:off x="657965" y="3381814"/>
            <a:ext cx="816000" cy="648000"/>
          </a:xfrm>
          <a:custGeom>
            <a:avLst/>
            <a:gdLst/>
            <a:ahLst/>
            <a:cxnLst/>
            <a:rect l="0" t="0" r="0" b="0"/>
            <a:pathLst>
              <a:path w="120000" h="120000" extrusionOk="0">
                <a:moveTo>
                  <a:pt x="118011" y="70775"/>
                </a:moveTo>
                <a:cubicBezTo>
                  <a:pt x="119558" y="73469"/>
                  <a:pt x="120000" y="78612"/>
                  <a:pt x="119558" y="82040"/>
                </a:cubicBezTo>
                <a:cubicBezTo>
                  <a:pt x="119337" y="84000"/>
                  <a:pt x="118674" y="84734"/>
                  <a:pt x="117569" y="86448"/>
                </a:cubicBezTo>
                <a:cubicBezTo>
                  <a:pt x="116906" y="86693"/>
                  <a:pt x="115138" y="86938"/>
                  <a:pt x="114917" y="88163"/>
                </a:cubicBezTo>
                <a:cubicBezTo>
                  <a:pt x="114696" y="89632"/>
                  <a:pt x="116243" y="91591"/>
                  <a:pt x="116464" y="93061"/>
                </a:cubicBezTo>
                <a:cubicBezTo>
                  <a:pt x="117127" y="100163"/>
                  <a:pt x="113370" y="104571"/>
                  <a:pt x="106961" y="105795"/>
                </a:cubicBezTo>
                <a:cubicBezTo>
                  <a:pt x="105856" y="107755"/>
                  <a:pt x="104751" y="109714"/>
                  <a:pt x="102983" y="111183"/>
                </a:cubicBezTo>
                <a:cubicBezTo>
                  <a:pt x="98563" y="113142"/>
                  <a:pt x="93259" y="113142"/>
                  <a:pt x="87513" y="114122"/>
                </a:cubicBezTo>
                <a:cubicBezTo>
                  <a:pt x="84198" y="114612"/>
                  <a:pt x="80441" y="115836"/>
                  <a:pt x="76685" y="115591"/>
                </a:cubicBezTo>
                <a:cubicBezTo>
                  <a:pt x="75801" y="115591"/>
                  <a:pt x="74917" y="115346"/>
                  <a:pt x="74033" y="115346"/>
                </a:cubicBezTo>
                <a:cubicBezTo>
                  <a:pt x="71602" y="115346"/>
                  <a:pt x="69171" y="116081"/>
                  <a:pt x="66740" y="116326"/>
                </a:cubicBezTo>
                <a:cubicBezTo>
                  <a:pt x="63867" y="116571"/>
                  <a:pt x="60994" y="116081"/>
                  <a:pt x="58121" y="115591"/>
                </a:cubicBezTo>
                <a:cubicBezTo>
                  <a:pt x="53701" y="115102"/>
                  <a:pt x="50165" y="116326"/>
                  <a:pt x="46187" y="115591"/>
                </a:cubicBezTo>
                <a:cubicBezTo>
                  <a:pt x="43314" y="115102"/>
                  <a:pt x="40662" y="114367"/>
                  <a:pt x="38011" y="113387"/>
                </a:cubicBezTo>
                <a:cubicBezTo>
                  <a:pt x="37569" y="113387"/>
                  <a:pt x="36906" y="113387"/>
                  <a:pt x="36464" y="113142"/>
                </a:cubicBezTo>
                <a:cubicBezTo>
                  <a:pt x="35801" y="112897"/>
                  <a:pt x="35359" y="112408"/>
                  <a:pt x="34696" y="112163"/>
                </a:cubicBezTo>
                <a:cubicBezTo>
                  <a:pt x="31602" y="111428"/>
                  <a:pt x="28287" y="112408"/>
                  <a:pt x="26077" y="113142"/>
                </a:cubicBezTo>
                <a:cubicBezTo>
                  <a:pt x="24530" y="113387"/>
                  <a:pt x="22983" y="113387"/>
                  <a:pt x="21436" y="113877"/>
                </a:cubicBezTo>
                <a:cubicBezTo>
                  <a:pt x="20110" y="114122"/>
                  <a:pt x="19005" y="114857"/>
                  <a:pt x="17679" y="115346"/>
                </a:cubicBezTo>
                <a:cubicBezTo>
                  <a:pt x="15469" y="115836"/>
                  <a:pt x="13480" y="115836"/>
                  <a:pt x="11270" y="116571"/>
                </a:cubicBezTo>
                <a:cubicBezTo>
                  <a:pt x="9060" y="117061"/>
                  <a:pt x="3977" y="120000"/>
                  <a:pt x="3756" y="116326"/>
                </a:cubicBezTo>
                <a:cubicBezTo>
                  <a:pt x="3756" y="113877"/>
                  <a:pt x="8176" y="113632"/>
                  <a:pt x="9944" y="113142"/>
                </a:cubicBezTo>
                <a:cubicBezTo>
                  <a:pt x="17458" y="111183"/>
                  <a:pt x="24309" y="109959"/>
                  <a:pt x="31602" y="108244"/>
                </a:cubicBezTo>
                <a:cubicBezTo>
                  <a:pt x="30276" y="103836"/>
                  <a:pt x="30276" y="97224"/>
                  <a:pt x="32928" y="94530"/>
                </a:cubicBezTo>
                <a:cubicBezTo>
                  <a:pt x="35138" y="96489"/>
                  <a:pt x="32707" y="99918"/>
                  <a:pt x="33149" y="102857"/>
                </a:cubicBezTo>
                <a:cubicBezTo>
                  <a:pt x="33370" y="103591"/>
                  <a:pt x="34254" y="105306"/>
                  <a:pt x="34696" y="105795"/>
                </a:cubicBezTo>
                <a:cubicBezTo>
                  <a:pt x="37790" y="110938"/>
                  <a:pt x="45524" y="112408"/>
                  <a:pt x="53259" y="112163"/>
                </a:cubicBezTo>
                <a:cubicBezTo>
                  <a:pt x="54364" y="112163"/>
                  <a:pt x="55248" y="111673"/>
                  <a:pt x="56353" y="111918"/>
                </a:cubicBezTo>
                <a:cubicBezTo>
                  <a:pt x="60110" y="111918"/>
                  <a:pt x="63867" y="112897"/>
                  <a:pt x="67624" y="112408"/>
                </a:cubicBezTo>
                <a:cubicBezTo>
                  <a:pt x="68287" y="112408"/>
                  <a:pt x="68950" y="111918"/>
                  <a:pt x="69613" y="111918"/>
                </a:cubicBezTo>
                <a:cubicBezTo>
                  <a:pt x="71602" y="111428"/>
                  <a:pt x="73591" y="111918"/>
                  <a:pt x="75580" y="111918"/>
                </a:cubicBezTo>
                <a:cubicBezTo>
                  <a:pt x="80883" y="111918"/>
                  <a:pt x="86187" y="110693"/>
                  <a:pt x="91270" y="109714"/>
                </a:cubicBezTo>
                <a:cubicBezTo>
                  <a:pt x="93701" y="109224"/>
                  <a:pt x="95911" y="109224"/>
                  <a:pt x="98121" y="108979"/>
                </a:cubicBezTo>
                <a:cubicBezTo>
                  <a:pt x="99005" y="108734"/>
                  <a:pt x="99889" y="108734"/>
                  <a:pt x="100552" y="107755"/>
                </a:cubicBezTo>
                <a:cubicBezTo>
                  <a:pt x="94364" y="107020"/>
                  <a:pt x="87513" y="108000"/>
                  <a:pt x="81546" y="106040"/>
                </a:cubicBezTo>
                <a:cubicBezTo>
                  <a:pt x="81325" y="102122"/>
                  <a:pt x="82872" y="97714"/>
                  <a:pt x="83314" y="93795"/>
                </a:cubicBezTo>
                <a:cubicBezTo>
                  <a:pt x="80662" y="93061"/>
                  <a:pt x="77790" y="94285"/>
                  <a:pt x="75801" y="92571"/>
                </a:cubicBezTo>
                <a:cubicBezTo>
                  <a:pt x="75359" y="87673"/>
                  <a:pt x="76685" y="83020"/>
                  <a:pt x="77127" y="78122"/>
                </a:cubicBezTo>
                <a:cubicBezTo>
                  <a:pt x="75801" y="77142"/>
                  <a:pt x="73812" y="77142"/>
                  <a:pt x="72486" y="76163"/>
                </a:cubicBezTo>
                <a:cubicBezTo>
                  <a:pt x="71602" y="72000"/>
                  <a:pt x="72044" y="68081"/>
                  <a:pt x="72928" y="64408"/>
                </a:cubicBezTo>
                <a:cubicBezTo>
                  <a:pt x="72486" y="63183"/>
                  <a:pt x="71602" y="62693"/>
                  <a:pt x="70939" y="61959"/>
                </a:cubicBezTo>
                <a:cubicBezTo>
                  <a:pt x="70497" y="58530"/>
                  <a:pt x="68508" y="55102"/>
                  <a:pt x="68287" y="51673"/>
                </a:cubicBezTo>
                <a:cubicBezTo>
                  <a:pt x="68287" y="50938"/>
                  <a:pt x="68729" y="49959"/>
                  <a:pt x="68508" y="49224"/>
                </a:cubicBezTo>
                <a:cubicBezTo>
                  <a:pt x="68066" y="48000"/>
                  <a:pt x="65856" y="47510"/>
                  <a:pt x="66740" y="45551"/>
                </a:cubicBezTo>
                <a:cubicBezTo>
                  <a:pt x="67624" y="43591"/>
                  <a:pt x="70276" y="43836"/>
                  <a:pt x="72265" y="43102"/>
                </a:cubicBezTo>
                <a:cubicBezTo>
                  <a:pt x="73149" y="39428"/>
                  <a:pt x="74033" y="35755"/>
                  <a:pt x="74917" y="31591"/>
                </a:cubicBezTo>
                <a:cubicBezTo>
                  <a:pt x="75359" y="30122"/>
                  <a:pt x="76243" y="28408"/>
                  <a:pt x="76243" y="27183"/>
                </a:cubicBezTo>
                <a:cubicBezTo>
                  <a:pt x="76464" y="22775"/>
                  <a:pt x="75359" y="17142"/>
                  <a:pt x="74033" y="13959"/>
                </a:cubicBezTo>
                <a:cubicBezTo>
                  <a:pt x="73591" y="12979"/>
                  <a:pt x="72486" y="12244"/>
                  <a:pt x="73149" y="11265"/>
                </a:cubicBezTo>
                <a:cubicBezTo>
                  <a:pt x="71160" y="11020"/>
                  <a:pt x="71602" y="8571"/>
                  <a:pt x="70055" y="8571"/>
                </a:cubicBezTo>
                <a:cubicBezTo>
                  <a:pt x="70055" y="7591"/>
                  <a:pt x="71381" y="7346"/>
                  <a:pt x="70939" y="6857"/>
                </a:cubicBezTo>
                <a:cubicBezTo>
                  <a:pt x="70718" y="5632"/>
                  <a:pt x="69834" y="7102"/>
                  <a:pt x="69613" y="6857"/>
                </a:cubicBezTo>
                <a:cubicBezTo>
                  <a:pt x="68950" y="6612"/>
                  <a:pt x="69613" y="6122"/>
                  <a:pt x="68950" y="5877"/>
                </a:cubicBezTo>
                <a:cubicBezTo>
                  <a:pt x="65414" y="7591"/>
                  <a:pt x="63646" y="3183"/>
                  <a:pt x="59889" y="4653"/>
                </a:cubicBezTo>
                <a:cubicBezTo>
                  <a:pt x="58121" y="6122"/>
                  <a:pt x="60110" y="9306"/>
                  <a:pt x="60331" y="12000"/>
                </a:cubicBezTo>
                <a:cubicBezTo>
                  <a:pt x="60552" y="13714"/>
                  <a:pt x="60331" y="15428"/>
                  <a:pt x="60552" y="16897"/>
                </a:cubicBezTo>
                <a:cubicBezTo>
                  <a:pt x="60994" y="20081"/>
                  <a:pt x="61436" y="24734"/>
                  <a:pt x="60994" y="27918"/>
                </a:cubicBezTo>
                <a:cubicBezTo>
                  <a:pt x="60552" y="30612"/>
                  <a:pt x="59005" y="32081"/>
                  <a:pt x="58784" y="35755"/>
                </a:cubicBezTo>
                <a:cubicBezTo>
                  <a:pt x="56132" y="39428"/>
                  <a:pt x="55690" y="44571"/>
                  <a:pt x="52154" y="47020"/>
                </a:cubicBezTo>
                <a:cubicBezTo>
                  <a:pt x="51270" y="47755"/>
                  <a:pt x="49944" y="48244"/>
                  <a:pt x="48839" y="48979"/>
                </a:cubicBezTo>
                <a:cubicBezTo>
                  <a:pt x="45966" y="50938"/>
                  <a:pt x="42872" y="53142"/>
                  <a:pt x="39558" y="55102"/>
                </a:cubicBezTo>
                <a:cubicBezTo>
                  <a:pt x="35138" y="58530"/>
                  <a:pt x="31602" y="62938"/>
                  <a:pt x="29171" y="68571"/>
                </a:cubicBezTo>
                <a:cubicBezTo>
                  <a:pt x="28729" y="68816"/>
                  <a:pt x="28508" y="69551"/>
                  <a:pt x="27845" y="69551"/>
                </a:cubicBezTo>
                <a:cubicBezTo>
                  <a:pt x="28287" y="71265"/>
                  <a:pt x="26961" y="72000"/>
                  <a:pt x="26740" y="73224"/>
                </a:cubicBezTo>
                <a:cubicBezTo>
                  <a:pt x="27624" y="75428"/>
                  <a:pt x="27845" y="78857"/>
                  <a:pt x="28950" y="81061"/>
                </a:cubicBezTo>
                <a:cubicBezTo>
                  <a:pt x="31381" y="85959"/>
                  <a:pt x="36685" y="87673"/>
                  <a:pt x="41767" y="88653"/>
                </a:cubicBezTo>
                <a:cubicBezTo>
                  <a:pt x="42430" y="91836"/>
                  <a:pt x="38232" y="90122"/>
                  <a:pt x="36906" y="91346"/>
                </a:cubicBezTo>
                <a:cubicBezTo>
                  <a:pt x="36243" y="90367"/>
                  <a:pt x="35138" y="90857"/>
                  <a:pt x="34254" y="90612"/>
                </a:cubicBezTo>
                <a:cubicBezTo>
                  <a:pt x="33370" y="90367"/>
                  <a:pt x="32486" y="89142"/>
                  <a:pt x="31602" y="88408"/>
                </a:cubicBezTo>
                <a:cubicBezTo>
                  <a:pt x="30718" y="87918"/>
                  <a:pt x="29834" y="87918"/>
                  <a:pt x="29392" y="87428"/>
                </a:cubicBezTo>
                <a:cubicBezTo>
                  <a:pt x="28287" y="86204"/>
                  <a:pt x="25635" y="82040"/>
                  <a:pt x="24972" y="79591"/>
                </a:cubicBezTo>
                <a:cubicBezTo>
                  <a:pt x="24088" y="76408"/>
                  <a:pt x="24751" y="72489"/>
                  <a:pt x="24530" y="69551"/>
                </a:cubicBezTo>
                <a:cubicBezTo>
                  <a:pt x="20331" y="70040"/>
                  <a:pt x="16353" y="71510"/>
                  <a:pt x="12154" y="72489"/>
                </a:cubicBezTo>
                <a:cubicBezTo>
                  <a:pt x="9060" y="73224"/>
                  <a:pt x="5966" y="74448"/>
                  <a:pt x="3535" y="75918"/>
                </a:cubicBezTo>
                <a:cubicBezTo>
                  <a:pt x="1988" y="76163"/>
                  <a:pt x="662" y="75918"/>
                  <a:pt x="0" y="74938"/>
                </a:cubicBezTo>
                <a:cubicBezTo>
                  <a:pt x="220" y="72000"/>
                  <a:pt x="3314" y="72000"/>
                  <a:pt x="5082" y="71265"/>
                </a:cubicBezTo>
                <a:cubicBezTo>
                  <a:pt x="8176" y="70285"/>
                  <a:pt x="11712" y="69551"/>
                  <a:pt x="15027" y="68326"/>
                </a:cubicBezTo>
                <a:cubicBezTo>
                  <a:pt x="19226" y="67102"/>
                  <a:pt x="23425" y="66367"/>
                  <a:pt x="26298" y="64163"/>
                </a:cubicBezTo>
                <a:cubicBezTo>
                  <a:pt x="26519" y="63918"/>
                  <a:pt x="27403" y="64163"/>
                  <a:pt x="27624" y="63673"/>
                </a:cubicBezTo>
                <a:cubicBezTo>
                  <a:pt x="28508" y="61714"/>
                  <a:pt x="30939" y="60000"/>
                  <a:pt x="30939" y="57551"/>
                </a:cubicBezTo>
                <a:cubicBezTo>
                  <a:pt x="31823" y="56816"/>
                  <a:pt x="32486" y="55836"/>
                  <a:pt x="33149" y="54857"/>
                </a:cubicBezTo>
                <a:cubicBezTo>
                  <a:pt x="36022" y="53387"/>
                  <a:pt x="38674" y="51918"/>
                  <a:pt x="40883" y="49714"/>
                </a:cubicBezTo>
                <a:cubicBezTo>
                  <a:pt x="45082" y="48489"/>
                  <a:pt x="46850" y="47020"/>
                  <a:pt x="49723" y="44326"/>
                </a:cubicBezTo>
                <a:cubicBezTo>
                  <a:pt x="51933" y="42122"/>
                  <a:pt x="53480" y="40163"/>
                  <a:pt x="55027" y="36979"/>
                </a:cubicBezTo>
                <a:cubicBezTo>
                  <a:pt x="55911" y="35020"/>
                  <a:pt x="56132" y="34040"/>
                  <a:pt x="56795" y="31346"/>
                </a:cubicBezTo>
                <a:cubicBezTo>
                  <a:pt x="57237" y="28897"/>
                  <a:pt x="58784" y="25959"/>
                  <a:pt x="58784" y="23510"/>
                </a:cubicBezTo>
                <a:cubicBezTo>
                  <a:pt x="58784" y="22040"/>
                  <a:pt x="58342" y="19591"/>
                  <a:pt x="58121" y="17877"/>
                </a:cubicBezTo>
                <a:cubicBezTo>
                  <a:pt x="58121" y="14448"/>
                  <a:pt x="56132" y="8816"/>
                  <a:pt x="56132" y="4653"/>
                </a:cubicBezTo>
                <a:cubicBezTo>
                  <a:pt x="56353" y="1224"/>
                  <a:pt x="58121" y="0"/>
                  <a:pt x="61436" y="489"/>
                </a:cubicBezTo>
                <a:cubicBezTo>
                  <a:pt x="66961" y="1469"/>
                  <a:pt x="72044" y="6367"/>
                  <a:pt x="75138" y="9551"/>
                </a:cubicBezTo>
                <a:cubicBezTo>
                  <a:pt x="75801" y="12000"/>
                  <a:pt x="76906" y="13714"/>
                  <a:pt x="77790" y="15673"/>
                </a:cubicBezTo>
                <a:cubicBezTo>
                  <a:pt x="78453" y="19102"/>
                  <a:pt x="78895" y="22040"/>
                  <a:pt x="78895" y="25714"/>
                </a:cubicBezTo>
                <a:cubicBezTo>
                  <a:pt x="78011" y="29632"/>
                  <a:pt x="77790" y="35020"/>
                  <a:pt x="76022" y="38693"/>
                </a:cubicBezTo>
                <a:cubicBezTo>
                  <a:pt x="76906" y="39183"/>
                  <a:pt x="76906" y="41632"/>
                  <a:pt x="78011" y="41877"/>
                </a:cubicBezTo>
                <a:cubicBezTo>
                  <a:pt x="78674" y="42122"/>
                  <a:pt x="80441" y="41142"/>
                  <a:pt x="81546" y="40653"/>
                </a:cubicBezTo>
                <a:cubicBezTo>
                  <a:pt x="84198" y="39918"/>
                  <a:pt x="85966" y="39183"/>
                  <a:pt x="88618" y="38448"/>
                </a:cubicBezTo>
                <a:cubicBezTo>
                  <a:pt x="92375" y="37469"/>
                  <a:pt x="97458" y="36244"/>
                  <a:pt x="101657" y="36979"/>
                </a:cubicBezTo>
                <a:cubicBezTo>
                  <a:pt x="104972" y="34775"/>
                  <a:pt x="106519" y="38938"/>
                  <a:pt x="107182" y="42122"/>
                </a:cubicBezTo>
                <a:cubicBezTo>
                  <a:pt x="107624" y="43836"/>
                  <a:pt x="108729" y="45795"/>
                  <a:pt x="109171" y="47510"/>
                </a:cubicBezTo>
                <a:cubicBezTo>
                  <a:pt x="109613" y="49224"/>
                  <a:pt x="109392" y="51183"/>
                  <a:pt x="110497" y="51918"/>
                </a:cubicBezTo>
                <a:cubicBezTo>
                  <a:pt x="110497" y="52897"/>
                  <a:pt x="110497" y="52897"/>
                  <a:pt x="110497" y="53877"/>
                </a:cubicBezTo>
                <a:cubicBezTo>
                  <a:pt x="110939" y="54612"/>
                  <a:pt x="111823" y="54857"/>
                  <a:pt x="112707" y="55346"/>
                </a:cubicBezTo>
                <a:cubicBezTo>
                  <a:pt x="114254" y="58040"/>
                  <a:pt x="115359" y="61469"/>
                  <a:pt x="114917" y="64897"/>
                </a:cubicBezTo>
                <a:cubicBezTo>
                  <a:pt x="114917" y="65877"/>
                  <a:pt x="114254" y="66612"/>
                  <a:pt x="114254" y="67346"/>
                </a:cubicBezTo>
                <a:cubicBezTo>
                  <a:pt x="114475" y="69061"/>
                  <a:pt x="117127" y="69551"/>
                  <a:pt x="118011" y="70775"/>
                </a:cubicBezTo>
                <a:close/>
                <a:moveTo>
                  <a:pt x="116906" y="82285"/>
                </a:moveTo>
                <a:cubicBezTo>
                  <a:pt x="117569" y="81061"/>
                  <a:pt x="117569" y="77142"/>
                  <a:pt x="116906" y="75428"/>
                </a:cubicBezTo>
                <a:cubicBezTo>
                  <a:pt x="116243" y="73224"/>
                  <a:pt x="114033" y="72000"/>
                  <a:pt x="112928" y="70775"/>
                </a:cubicBezTo>
                <a:cubicBezTo>
                  <a:pt x="112265" y="70530"/>
                  <a:pt x="111160" y="70775"/>
                  <a:pt x="110276" y="70775"/>
                </a:cubicBezTo>
                <a:cubicBezTo>
                  <a:pt x="109834" y="71020"/>
                  <a:pt x="109392" y="71265"/>
                  <a:pt x="108950" y="71755"/>
                </a:cubicBezTo>
                <a:cubicBezTo>
                  <a:pt x="104530" y="72489"/>
                  <a:pt x="101657" y="75918"/>
                  <a:pt x="96574" y="75428"/>
                </a:cubicBezTo>
                <a:cubicBezTo>
                  <a:pt x="95690" y="76163"/>
                  <a:pt x="94143" y="76897"/>
                  <a:pt x="92817" y="76897"/>
                </a:cubicBezTo>
                <a:cubicBezTo>
                  <a:pt x="90828" y="77387"/>
                  <a:pt x="89060" y="76653"/>
                  <a:pt x="87513" y="77142"/>
                </a:cubicBezTo>
                <a:cubicBezTo>
                  <a:pt x="86629" y="77387"/>
                  <a:pt x="85966" y="78367"/>
                  <a:pt x="85082" y="78612"/>
                </a:cubicBezTo>
                <a:cubicBezTo>
                  <a:pt x="83756" y="78857"/>
                  <a:pt x="81767" y="78122"/>
                  <a:pt x="80441" y="79102"/>
                </a:cubicBezTo>
                <a:cubicBezTo>
                  <a:pt x="78895" y="81795"/>
                  <a:pt x="79337" y="85714"/>
                  <a:pt x="78895" y="89142"/>
                </a:cubicBezTo>
                <a:cubicBezTo>
                  <a:pt x="81104" y="91346"/>
                  <a:pt x="84861" y="88897"/>
                  <a:pt x="87955" y="90122"/>
                </a:cubicBezTo>
                <a:cubicBezTo>
                  <a:pt x="89723" y="88897"/>
                  <a:pt x="93701" y="89142"/>
                  <a:pt x="96353" y="88653"/>
                </a:cubicBezTo>
                <a:cubicBezTo>
                  <a:pt x="98121" y="88408"/>
                  <a:pt x="101215" y="86693"/>
                  <a:pt x="103204" y="86448"/>
                </a:cubicBezTo>
                <a:cubicBezTo>
                  <a:pt x="105414" y="85959"/>
                  <a:pt x="107403" y="85959"/>
                  <a:pt x="109392" y="85224"/>
                </a:cubicBezTo>
                <a:cubicBezTo>
                  <a:pt x="111160" y="84734"/>
                  <a:pt x="112928" y="84000"/>
                  <a:pt x="114475" y="83265"/>
                </a:cubicBezTo>
                <a:cubicBezTo>
                  <a:pt x="115801" y="82775"/>
                  <a:pt x="116243" y="83020"/>
                  <a:pt x="116906" y="82285"/>
                </a:cubicBezTo>
                <a:close/>
                <a:moveTo>
                  <a:pt x="113370" y="98693"/>
                </a:moveTo>
                <a:cubicBezTo>
                  <a:pt x="114254" y="95265"/>
                  <a:pt x="113812" y="90612"/>
                  <a:pt x="112044" y="88408"/>
                </a:cubicBezTo>
                <a:cubicBezTo>
                  <a:pt x="111602" y="88163"/>
                  <a:pt x="111160" y="87918"/>
                  <a:pt x="110939" y="87918"/>
                </a:cubicBezTo>
                <a:cubicBezTo>
                  <a:pt x="107845" y="88653"/>
                  <a:pt x="105193" y="89877"/>
                  <a:pt x="101878" y="90367"/>
                </a:cubicBezTo>
                <a:cubicBezTo>
                  <a:pt x="99889" y="90857"/>
                  <a:pt x="98121" y="91346"/>
                  <a:pt x="96353" y="91836"/>
                </a:cubicBezTo>
                <a:cubicBezTo>
                  <a:pt x="93480" y="92571"/>
                  <a:pt x="89281" y="91836"/>
                  <a:pt x="87513" y="93551"/>
                </a:cubicBezTo>
                <a:cubicBezTo>
                  <a:pt x="85082" y="95510"/>
                  <a:pt x="84861" y="99673"/>
                  <a:pt x="84419" y="102612"/>
                </a:cubicBezTo>
                <a:cubicBezTo>
                  <a:pt x="85303" y="103836"/>
                  <a:pt x="86629" y="103346"/>
                  <a:pt x="87955" y="103346"/>
                </a:cubicBezTo>
                <a:cubicBezTo>
                  <a:pt x="92154" y="103591"/>
                  <a:pt x="97237" y="104081"/>
                  <a:pt x="100552" y="103836"/>
                </a:cubicBezTo>
                <a:cubicBezTo>
                  <a:pt x="104530" y="102367"/>
                  <a:pt x="110276" y="101877"/>
                  <a:pt x="113370" y="98693"/>
                </a:cubicBezTo>
                <a:close/>
                <a:moveTo>
                  <a:pt x="111602" y="65877"/>
                </a:moveTo>
                <a:cubicBezTo>
                  <a:pt x="113812" y="60979"/>
                  <a:pt x="109392" y="56081"/>
                  <a:pt x="106077" y="56816"/>
                </a:cubicBezTo>
                <a:cubicBezTo>
                  <a:pt x="104751" y="57061"/>
                  <a:pt x="102320" y="57551"/>
                  <a:pt x="100552" y="58040"/>
                </a:cubicBezTo>
                <a:cubicBezTo>
                  <a:pt x="99668" y="58285"/>
                  <a:pt x="98784" y="59265"/>
                  <a:pt x="97900" y="59510"/>
                </a:cubicBezTo>
                <a:cubicBezTo>
                  <a:pt x="96795" y="59755"/>
                  <a:pt x="95690" y="60000"/>
                  <a:pt x="94585" y="60244"/>
                </a:cubicBezTo>
                <a:cubicBezTo>
                  <a:pt x="90828" y="61469"/>
                  <a:pt x="88397" y="62938"/>
                  <a:pt x="85303" y="62204"/>
                </a:cubicBezTo>
                <a:cubicBezTo>
                  <a:pt x="83093" y="63673"/>
                  <a:pt x="79558" y="63428"/>
                  <a:pt x="76685" y="64163"/>
                </a:cubicBezTo>
                <a:cubicBezTo>
                  <a:pt x="74696" y="66122"/>
                  <a:pt x="73591" y="70040"/>
                  <a:pt x="75138" y="73224"/>
                </a:cubicBezTo>
                <a:cubicBezTo>
                  <a:pt x="80220" y="75428"/>
                  <a:pt x="86850" y="72734"/>
                  <a:pt x="92375" y="73714"/>
                </a:cubicBezTo>
                <a:cubicBezTo>
                  <a:pt x="98563" y="71755"/>
                  <a:pt x="105635" y="70775"/>
                  <a:pt x="109392" y="66122"/>
                </a:cubicBezTo>
                <a:cubicBezTo>
                  <a:pt x="110497" y="66367"/>
                  <a:pt x="111160" y="66122"/>
                  <a:pt x="111602" y="65877"/>
                </a:cubicBezTo>
                <a:close/>
                <a:moveTo>
                  <a:pt x="106961" y="52163"/>
                </a:moveTo>
                <a:cubicBezTo>
                  <a:pt x="107182" y="50693"/>
                  <a:pt x="105414" y="48000"/>
                  <a:pt x="104972" y="46040"/>
                </a:cubicBezTo>
                <a:cubicBezTo>
                  <a:pt x="104530" y="43346"/>
                  <a:pt x="104088" y="41387"/>
                  <a:pt x="102762" y="39673"/>
                </a:cubicBezTo>
                <a:cubicBezTo>
                  <a:pt x="96574" y="39183"/>
                  <a:pt x="91712" y="40897"/>
                  <a:pt x="86408" y="41877"/>
                </a:cubicBezTo>
                <a:cubicBezTo>
                  <a:pt x="82651" y="43836"/>
                  <a:pt x="78895" y="45551"/>
                  <a:pt x="73591" y="45795"/>
                </a:cubicBezTo>
                <a:cubicBezTo>
                  <a:pt x="70939" y="46530"/>
                  <a:pt x="70055" y="48979"/>
                  <a:pt x="70718" y="52653"/>
                </a:cubicBezTo>
                <a:cubicBezTo>
                  <a:pt x="71160" y="55346"/>
                  <a:pt x="72928" y="58775"/>
                  <a:pt x="74033" y="60000"/>
                </a:cubicBezTo>
                <a:cubicBezTo>
                  <a:pt x="74696" y="60244"/>
                  <a:pt x="74917" y="58775"/>
                  <a:pt x="76243" y="59265"/>
                </a:cubicBezTo>
                <a:cubicBezTo>
                  <a:pt x="76685" y="61224"/>
                  <a:pt x="79337" y="61224"/>
                  <a:pt x="81325" y="60979"/>
                </a:cubicBezTo>
                <a:cubicBezTo>
                  <a:pt x="85745" y="60244"/>
                  <a:pt x="91712" y="58285"/>
                  <a:pt x="95248" y="57551"/>
                </a:cubicBezTo>
                <a:cubicBezTo>
                  <a:pt x="97016" y="56326"/>
                  <a:pt x="99005" y="56081"/>
                  <a:pt x="101436" y="55102"/>
                </a:cubicBezTo>
                <a:cubicBezTo>
                  <a:pt x="102762" y="54612"/>
                  <a:pt x="106519" y="53877"/>
                  <a:pt x="106961" y="52163"/>
                </a:cubicBez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66" name="Shape 166"/>
          <p:cNvSpPr txBox="1"/>
          <p:nvPr/>
        </p:nvSpPr>
        <p:spPr>
          <a:xfrm>
            <a:off x="532085" y="2418771"/>
            <a:ext cx="1998800" cy="831000"/>
          </a:xfrm>
          <a:prstGeom prst="rect">
            <a:avLst/>
          </a:prstGeom>
          <a:solidFill>
            <a:schemeClr val="lt1"/>
          </a:solidFill>
          <a:ln>
            <a:noFill/>
          </a:ln>
        </p:spPr>
        <p:txBody>
          <a:bodyPr lIns="91425" tIns="45700" rIns="91425" bIns="45700" anchor="t" anchorCtr="0">
            <a:noAutofit/>
          </a:bodyPr>
          <a:lstStyle/>
          <a:p>
            <a:pPr algn="ctr">
              <a:buSzPct val="25000"/>
            </a:pPr>
            <a:r>
              <a:rPr lang="en-GB" sz="1200" kern="0">
                <a:solidFill>
                  <a:srgbClr val="000000"/>
                </a:solidFill>
                <a:latin typeface="Calibri"/>
                <a:ea typeface="Calibri"/>
                <a:cs typeface="Calibri"/>
                <a:sym typeface="Calibri"/>
              </a:rPr>
              <a:t>Malcolm wants to know more about the Government’s childcare offer</a:t>
            </a:r>
          </a:p>
        </p:txBody>
      </p:sp>
      <p:sp>
        <p:nvSpPr>
          <p:cNvPr id="167" name="Shape 167"/>
          <p:cNvSpPr txBox="1"/>
          <p:nvPr/>
        </p:nvSpPr>
        <p:spPr>
          <a:xfrm>
            <a:off x="3162512" y="2354469"/>
            <a:ext cx="2287600" cy="1015799"/>
          </a:xfrm>
          <a:prstGeom prst="rect">
            <a:avLst/>
          </a:prstGeom>
          <a:noFill/>
          <a:ln>
            <a:noFill/>
          </a:ln>
        </p:spPr>
        <p:txBody>
          <a:bodyPr lIns="91425" tIns="45700" rIns="91425" bIns="45700" anchor="t" anchorCtr="0">
            <a:noAutofit/>
          </a:bodyPr>
          <a:lstStyle/>
          <a:p>
            <a:pPr algn="ctr">
              <a:buSzPct val="25000"/>
            </a:pPr>
            <a:r>
              <a:rPr lang="en-GB" sz="1200" kern="0">
                <a:solidFill>
                  <a:srgbClr val="000000"/>
                </a:solidFill>
                <a:latin typeface="Calibri"/>
                <a:ea typeface="Calibri"/>
                <a:cs typeface="Calibri"/>
                <a:sym typeface="Calibri"/>
              </a:rPr>
              <a:t>Malcolm looks online for more information. </a:t>
            </a:r>
          </a:p>
        </p:txBody>
      </p:sp>
      <p:sp>
        <p:nvSpPr>
          <p:cNvPr id="168" name="Shape 168"/>
          <p:cNvSpPr txBox="1"/>
          <p:nvPr/>
        </p:nvSpPr>
        <p:spPr>
          <a:xfrm>
            <a:off x="6713737" y="2394944"/>
            <a:ext cx="2287600" cy="831000"/>
          </a:xfrm>
          <a:prstGeom prst="rect">
            <a:avLst/>
          </a:prstGeom>
          <a:noFill/>
          <a:ln>
            <a:noFill/>
          </a:ln>
        </p:spPr>
        <p:txBody>
          <a:bodyPr lIns="91425" tIns="45700" rIns="91425" bIns="45700" anchor="t" anchorCtr="0">
            <a:noAutofit/>
          </a:bodyPr>
          <a:lstStyle/>
          <a:p>
            <a:pPr algn="ctr">
              <a:buSzPct val="25000"/>
            </a:pPr>
            <a:r>
              <a:rPr lang="en-GB" sz="1200" kern="0">
                <a:solidFill>
                  <a:srgbClr val="000000"/>
                </a:solidFill>
                <a:latin typeface="Calibri"/>
                <a:ea typeface="Calibri"/>
                <a:cs typeface="Calibri"/>
                <a:sym typeface="Calibri"/>
              </a:rPr>
              <a:t>Malcolm applies through the childcare service. First, he is asked to confirm his identity.</a:t>
            </a:r>
          </a:p>
        </p:txBody>
      </p:sp>
      <p:sp>
        <p:nvSpPr>
          <p:cNvPr id="169" name="Shape 169"/>
          <p:cNvSpPr txBox="1"/>
          <p:nvPr/>
        </p:nvSpPr>
        <p:spPr>
          <a:xfrm>
            <a:off x="9969019" y="2299772"/>
            <a:ext cx="2287600" cy="646200"/>
          </a:xfrm>
          <a:prstGeom prst="rect">
            <a:avLst/>
          </a:prstGeom>
          <a:noFill/>
          <a:ln>
            <a:noFill/>
          </a:ln>
        </p:spPr>
        <p:txBody>
          <a:bodyPr lIns="91425" tIns="45700" rIns="91425" bIns="45700" anchor="t" anchorCtr="0">
            <a:noAutofit/>
          </a:bodyPr>
          <a:lstStyle/>
          <a:p>
            <a:pPr algn="ctr">
              <a:buSzPct val="25000"/>
            </a:pPr>
            <a:r>
              <a:rPr lang="en-GB" sz="1200" kern="0">
                <a:solidFill>
                  <a:srgbClr val="000000"/>
                </a:solidFill>
                <a:latin typeface="Calibri"/>
                <a:ea typeface="Calibri"/>
                <a:cs typeface="Calibri"/>
                <a:sym typeface="Calibri"/>
              </a:rPr>
              <a:t>Once his identity is confirmed, Malcolm completes the application.</a:t>
            </a:r>
          </a:p>
        </p:txBody>
      </p:sp>
      <p:grpSp>
        <p:nvGrpSpPr>
          <p:cNvPr id="170" name="Shape 170"/>
          <p:cNvGrpSpPr/>
          <p:nvPr/>
        </p:nvGrpSpPr>
        <p:grpSpPr>
          <a:xfrm>
            <a:off x="10946392" y="1141741"/>
            <a:ext cx="815957" cy="648062"/>
            <a:chOff x="1262062" y="2384425"/>
            <a:chExt cx="898499" cy="1046275"/>
          </a:xfrm>
        </p:grpSpPr>
        <p:sp>
          <p:nvSpPr>
            <p:cNvPr id="171" name="Shape 171"/>
            <p:cNvSpPr/>
            <p:nvPr/>
          </p:nvSpPr>
          <p:spPr>
            <a:xfrm>
              <a:off x="1830388" y="3340100"/>
              <a:ext cx="223800" cy="90600"/>
            </a:xfrm>
            <a:prstGeom prst="rect">
              <a:avLst/>
            </a:pr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72" name="Shape 172"/>
            <p:cNvSpPr/>
            <p:nvPr/>
          </p:nvSpPr>
          <p:spPr>
            <a:xfrm>
              <a:off x="1368425" y="3340100"/>
              <a:ext cx="223800" cy="90600"/>
            </a:xfrm>
            <a:prstGeom prst="rect">
              <a:avLst/>
            </a:pr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73" name="Shape 173"/>
            <p:cNvSpPr/>
            <p:nvPr/>
          </p:nvSpPr>
          <p:spPr>
            <a:xfrm>
              <a:off x="1262062" y="2384425"/>
              <a:ext cx="898499" cy="935100"/>
            </a:xfrm>
            <a:custGeom>
              <a:avLst/>
              <a:gdLst/>
              <a:ahLst/>
              <a:cxnLst/>
              <a:rect l="0" t="0" r="0" b="0"/>
              <a:pathLst>
                <a:path w="120000" h="120000" extrusionOk="0">
                  <a:moveTo>
                    <a:pt x="119200" y="86976"/>
                  </a:moveTo>
                  <a:cubicBezTo>
                    <a:pt x="117400" y="77760"/>
                    <a:pt x="114800" y="63360"/>
                    <a:pt x="114800" y="63168"/>
                  </a:cubicBezTo>
                  <a:cubicBezTo>
                    <a:pt x="114600" y="63168"/>
                    <a:pt x="114600" y="62976"/>
                    <a:pt x="114600" y="62784"/>
                  </a:cubicBezTo>
                  <a:cubicBezTo>
                    <a:pt x="114600" y="62784"/>
                    <a:pt x="105000" y="46848"/>
                    <a:pt x="102800" y="43392"/>
                  </a:cubicBezTo>
                  <a:cubicBezTo>
                    <a:pt x="102800" y="43392"/>
                    <a:pt x="102800" y="43200"/>
                    <a:pt x="102800" y="43200"/>
                  </a:cubicBezTo>
                  <a:cubicBezTo>
                    <a:pt x="102600" y="43200"/>
                    <a:pt x="102600" y="43008"/>
                    <a:pt x="102600" y="42816"/>
                  </a:cubicBezTo>
                  <a:cubicBezTo>
                    <a:pt x="102400" y="42816"/>
                    <a:pt x="102400" y="42624"/>
                    <a:pt x="102200" y="42624"/>
                  </a:cubicBezTo>
                  <a:cubicBezTo>
                    <a:pt x="102200" y="8064"/>
                    <a:pt x="102200" y="8064"/>
                    <a:pt x="102200" y="8064"/>
                  </a:cubicBezTo>
                  <a:cubicBezTo>
                    <a:pt x="102200" y="3648"/>
                    <a:pt x="98400" y="0"/>
                    <a:pt x="93800" y="0"/>
                  </a:cubicBezTo>
                  <a:cubicBezTo>
                    <a:pt x="26400" y="0"/>
                    <a:pt x="26400" y="0"/>
                    <a:pt x="26400" y="0"/>
                  </a:cubicBezTo>
                  <a:cubicBezTo>
                    <a:pt x="21600" y="0"/>
                    <a:pt x="17800" y="3648"/>
                    <a:pt x="17800" y="8064"/>
                  </a:cubicBezTo>
                  <a:cubicBezTo>
                    <a:pt x="17800" y="42624"/>
                    <a:pt x="17800" y="42624"/>
                    <a:pt x="17800" y="42624"/>
                  </a:cubicBezTo>
                  <a:cubicBezTo>
                    <a:pt x="17800" y="42624"/>
                    <a:pt x="17600" y="42816"/>
                    <a:pt x="17600" y="42816"/>
                  </a:cubicBezTo>
                  <a:cubicBezTo>
                    <a:pt x="17600" y="43008"/>
                    <a:pt x="17400" y="43200"/>
                    <a:pt x="17400" y="43200"/>
                  </a:cubicBezTo>
                  <a:cubicBezTo>
                    <a:pt x="17400" y="43200"/>
                    <a:pt x="17400" y="43392"/>
                    <a:pt x="17200" y="43392"/>
                  </a:cubicBezTo>
                  <a:cubicBezTo>
                    <a:pt x="15200" y="46848"/>
                    <a:pt x="5600" y="62784"/>
                    <a:pt x="5600" y="62784"/>
                  </a:cubicBezTo>
                  <a:cubicBezTo>
                    <a:pt x="5600" y="62976"/>
                    <a:pt x="5400" y="63168"/>
                    <a:pt x="5400" y="63168"/>
                  </a:cubicBezTo>
                  <a:cubicBezTo>
                    <a:pt x="5400" y="63360"/>
                    <a:pt x="2600" y="77760"/>
                    <a:pt x="800" y="86976"/>
                  </a:cubicBezTo>
                  <a:cubicBezTo>
                    <a:pt x="0" y="90624"/>
                    <a:pt x="0" y="92544"/>
                    <a:pt x="600" y="94272"/>
                  </a:cubicBezTo>
                  <a:cubicBezTo>
                    <a:pt x="1000" y="95232"/>
                    <a:pt x="1400" y="96384"/>
                    <a:pt x="2000" y="97536"/>
                  </a:cubicBezTo>
                  <a:cubicBezTo>
                    <a:pt x="2200" y="97728"/>
                    <a:pt x="2200" y="97728"/>
                    <a:pt x="2200" y="97728"/>
                  </a:cubicBezTo>
                  <a:cubicBezTo>
                    <a:pt x="3800" y="100992"/>
                    <a:pt x="13800" y="115584"/>
                    <a:pt x="16800" y="120000"/>
                  </a:cubicBezTo>
                  <a:cubicBezTo>
                    <a:pt x="20600" y="120000"/>
                    <a:pt x="20600" y="120000"/>
                    <a:pt x="20600" y="120000"/>
                  </a:cubicBezTo>
                  <a:cubicBezTo>
                    <a:pt x="20600" y="120000"/>
                    <a:pt x="20600" y="120000"/>
                    <a:pt x="20600" y="120000"/>
                  </a:cubicBezTo>
                  <a:cubicBezTo>
                    <a:pt x="20600" y="119808"/>
                    <a:pt x="20400" y="119808"/>
                    <a:pt x="20400" y="119616"/>
                  </a:cubicBezTo>
                  <a:cubicBezTo>
                    <a:pt x="20200" y="119424"/>
                    <a:pt x="7000" y="100032"/>
                    <a:pt x="5000" y="96384"/>
                  </a:cubicBezTo>
                  <a:cubicBezTo>
                    <a:pt x="5000" y="96192"/>
                    <a:pt x="5000" y="96192"/>
                    <a:pt x="5000" y="96192"/>
                  </a:cubicBezTo>
                  <a:cubicBezTo>
                    <a:pt x="3400" y="93312"/>
                    <a:pt x="3000" y="92352"/>
                    <a:pt x="4000" y="87552"/>
                  </a:cubicBezTo>
                  <a:cubicBezTo>
                    <a:pt x="5800" y="79104"/>
                    <a:pt x="8200" y="66048"/>
                    <a:pt x="8600" y="64128"/>
                  </a:cubicBezTo>
                  <a:cubicBezTo>
                    <a:pt x="9400" y="62592"/>
                    <a:pt x="14200" y="54912"/>
                    <a:pt x="17400" y="49536"/>
                  </a:cubicBezTo>
                  <a:cubicBezTo>
                    <a:pt x="17400" y="49344"/>
                    <a:pt x="17600" y="49152"/>
                    <a:pt x="17600" y="48960"/>
                  </a:cubicBezTo>
                  <a:cubicBezTo>
                    <a:pt x="17600" y="48960"/>
                    <a:pt x="17800" y="48768"/>
                    <a:pt x="17800" y="48576"/>
                  </a:cubicBezTo>
                  <a:cubicBezTo>
                    <a:pt x="17800" y="63552"/>
                    <a:pt x="17800" y="63552"/>
                    <a:pt x="17800" y="63552"/>
                  </a:cubicBezTo>
                  <a:cubicBezTo>
                    <a:pt x="17800" y="63744"/>
                    <a:pt x="17600" y="63936"/>
                    <a:pt x="17600" y="63936"/>
                  </a:cubicBezTo>
                  <a:cubicBezTo>
                    <a:pt x="17600" y="63936"/>
                    <a:pt x="17600" y="63936"/>
                    <a:pt x="17600" y="63936"/>
                  </a:cubicBezTo>
                  <a:cubicBezTo>
                    <a:pt x="17600" y="63936"/>
                    <a:pt x="17600" y="63936"/>
                    <a:pt x="17600" y="63936"/>
                  </a:cubicBezTo>
                  <a:cubicBezTo>
                    <a:pt x="17600" y="63936"/>
                    <a:pt x="17400" y="63936"/>
                    <a:pt x="17400" y="63936"/>
                  </a:cubicBezTo>
                  <a:cubicBezTo>
                    <a:pt x="17200" y="63936"/>
                    <a:pt x="17200" y="63936"/>
                    <a:pt x="17000" y="63936"/>
                  </a:cubicBezTo>
                  <a:cubicBezTo>
                    <a:pt x="13800" y="64896"/>
                    <a:pt x="11600" y="67968"/>
                    <a:pt x="11600" y="71808"/>
                  </a:cubicBezTo>
                  <a:cubicBezTo>
                    <a:pt x="11600" y="76608"/>
                    <a:pt x="14400" y="81984"/>
                    <a:pt x="16200" y="85824"/>
                  </a:cubicBezTo>
                  <a:cubicBezTo>
                    <a:pt x="16600" y="86592"/>
                    <a:pt x="17000" y="87552"/>
                    <a:pt x="17400" y="88128"/>
                  </a:cubicBezTo>
                  <a:cubicBezTo>
                    <a:pt x="17400" y="88320"/>
                    <a:pt x="17600" y="88512"/>
                    <a:pt x="17600" y="88704"/>
                  </a:cubicBezTo>
                  <a:cubicBezTo>
                    <a:pt x="17600" y="88896"/>
                    <a:pt x="17800" y="89088"/>
                    <a:pt x="17800" y="89088"/>
                  </a:cubicBezTo>
                  <a:cubicBezTo>
                    <a:pt x="17800" y="89856"/>
                    <a:pt x="17800" y="91200"/>
                    <a:pt x="17600" y="92544"/>
                  </a:cubicBezTo>
                  <a:cubicBezTo>
                    <a:pt x="17600" y="92928"/>
                    <a:pt x="17600" y="93120"/>
                    <a:pt x="17600" y="93504"/>
                  </a:cubicBezTo>
                  <a:cubicBezTo>
                    <a:pt x="17400" y="93888"/>
                    <a:pt x="17400" y="94272"/>
                    <a:pt x="17400" y="94656"/>
                  </a:cubicBezTo>
                  <a:cubicBezTo>
                    <a:pt x="17000" y="97728"/>
                    <a:pt x="16800" y="101184"/>
                    <a:pt x="17600" y="103872"/>
                  </a:cubicBezTo>
                  <a:cubicBezTo>
                    <a:pt x="17800" y="104256"/>
                    <a:pt x="17800" y="104448"/>
                    <a:pt x="18000" y="104448"/>
                  </a:cubicBezTo>
                  <a:cubicBezTo>
                    <a:pt x="18400" y="105024"/>
                    <a:pt x="19000" y="105216"/>
                    <a:pt x="19600" y="105024"/>
                  </a:cubicBezTo>
                  <a:cubicBezTo>
                    <a:pt x="19800" y="105024"/>
                    <a:pt x="20000" y="104832"/>
                    <a:pt x="20200" y="104640"/>
                  </a:cubicBezTo>
                  <a:cubicBezTo>
                    <a:pt x="20400" y="104640"/>
                    <a:pt x="20400" y="104640"/>
                    <a:pt x="20400" y="104448"/>
                  </a:cubicBezTo>
                  <a:cubicBezTo>
                    <a:pt x="20400" y="104448"/>
                    <a:pt x="20400" y="104448"/>
                    <a:pt x="20400" y="104448"/>
                  </a:cubicBezTo>
                  <a:cubicBezTo>
                    <a:pt x="20600" y="104448"/>
                    <a:pt x="20600" y="104256"/>
                    <a:pt x="20600" y="104256"/>
                  </a:cubicBezTo>
                  <a:cubicBezTo>
                    <a:pt x="20600" y="104256"/>
                    <a:pt x="20600" y="104064"/>
                    <a:pt x="20800" y="104064"/>
                  </a:cubicBezTo>
                  <a:cubicBezTo>
                    <a:pt x="20800" y="103680"/>
                    <a:pt x="20800" y="103488"/>
                    <a:pt x="20800" y="103104"/>
                  </a:cubicBezTo>
                  <a:cubicBezTo>
                    <a:pt x="20000" y="100416"/>
                    <a:pt x="20400" y="96768"/>
                    <a:pt x="20800" y="93888"/>
                  </a:cubicBezTo>
                  <a:cubicBezTo>
                    <a:pt x="21000" y="91584"/>
                    <a:pt x="21200" y="89664"/>
                    <a:pt x="21000" y="88512"/>
                  </a:cubicBezTo>
                  <a:cubicBezTo>
                    <a:pt x="20800" y="87744"/>
                    <a:pt x="20400" y="86784"/>
                    <a:pt x="19800" y="85632"/>
                  </a:cubicBezTo>
                  <a:cubicBezTo>
                    <a:pt x="19600" y="85248"/>
                    <a:pt x="19400" y="84864"/>
                    <a:pt x="19200" y="84480"/>
                  </a:cubicBezTo>
                  <a:cubicBezTo>
                    <a:pt x="18800" y="83520"/>
                    <a:pt x="18200" y="82752"/>
                    <a:pt x="17800" y="81792"/>
                  </a:cubicBezTo>
                  <a:cubicBezTo>
                    <a:pt x="17800" y="81600"/>
                    <a:pt x="17600" y="81408"/>
                    <a:pt x="17600" y="81216"/>
                  </a:cubicBezTo>
                  <a:cubicBezTo>
                    <a:pt x="17600" y="81024"/>
                    <a:pt x="17400" y="80832"/>
                    <a:pt x="17400" y="80640"/>
                  </a:cubicBezTo>
                  <a:cubicBezTo>
                    <a:pt x="16000" y="77760"/>
                    <a:pt x="15000" y="74496"/>
                    <a:pt x="15000" y="71808"/>
                  </a:cubicBezTo>
                  <a:cubicBezTo>
                    <a:pt x="15000" y="69504"/>
                    <a:pt x="15800" y="67968"/>
                    <a:pt x="17400" y="67200"/>
                  </a:cubicBezTo>
                  <a:cubicBezTo>
                    <a:pt x="17400" y="67200"/>
                    <a:pt x="17600" y="67200"/>
                    <a:pt x="17600" y="67200"/>
                  </a:cubicBezTo>
                  <a:cubicBezTo>
                    <a:pt x="17600" y="67200"/>
                    <a:pt x="17800" y="67008"/>
                    <a:pt x="17800" y="67008"/>
                  </a:cubicBezTo>
                  <a:cubicBezTo>
                    <a:pt x="17800" y="67008"/>
                    <a:pt x="17800" y="67008"/>
                    <a:pt x="18000" y="67008"/>
                  </a:cubicBezTo>
                  <a:cubicBezTo>
                    <a:pt x="18400" y="67008"/>
                    <a:pt x="18800" y="66816"/>
                    <a:pt x="19200" y="67008"/>
                  </a:cubicBezTo>
                  <a:cubicBezTo>
                    <a:pt x="20600" y="67008"/>
                    <a:pt x="21800" y="67968"/>
                    <a:pt x="22800" y="69696"/>
                  </a:cubicBezTo>
                  <a:cubicBezTo>
                    <a:pt x="25000" y="72960"/>
                    <a:pt x="25400" y="76032"/>
                    <a:pt x="25800" y="78912"/>
                  </a:cubicBezTo>
                  <a:cubicBezTo>
                    <a:pt x="26000" y="80256"/>
                    <a:pt x="26400" y="81792"/>
                    <a:pt x="26600" y="83136"/>
                  </a:cubicBezTo>
                  <a:cubicBezTo>
                    <a:pt x="27000" y="83904"/>
                    <a:pt x="27200" y="84672"/>
                    <a:pt x="27400" y="85440"/>
                  </a:cubicBezTo>
                  <a:cubicBezTo>
                    <a:pt x="28200" y="86976"/>
                    <a:pt x="29000" y="88128"/>
                    <a:pt x="30000" y="89280"/>
                  </a:cubicBezTo>
                  <a:cubicBezTo>
                    <a:pt x="30600" y="89856"/>
                    <a:pt x="31000" y="90240"/>
                    <a:pt x="31600" y="90816"/>
                  </a:cubicBezTo>
                  <a:cubicBezTo>
                    <a:pt x="34000" y="93120"/>
                    <a:pt x="36400" y="95616"/>
                    <a:pt x="37800" y="100416"/>
                  </a:cubicBezTo>
                  <a:cubicBezTo>
                    <a:pt x="38400" y="102528"/>
                    <a:pt x="38800" y="104448"/>
                    <a:pt x="38800" y="106176"/>
                  </a:cubicBezTo>
                  <a:cubicBezTo>
                    <a:pt x="38800" y="106176"/>
                    <a:pt x="38800" y="106368"/>
                    <a:pt x="38800" y="106368"/>
                  </a:cubicBezTo>
                  <a:cubicBezTo>
                    <a:pt x="38800" y="106368"/>
                    <a:pt x="38800" y="106560"/>
                    <a:pt x="38800" y="106560"/>
                  </a:cubicBezTo>
                  <a:cubicBezTo>
                    <a:pt x="39000" y="110976"/>
                    <a:pt x="37800" y="113856"/>
                    <a:pt x="37800" y="113856"/>
                  </a:cubicBezTo>
                  <a:cubicBezTo>
                    <a:pt x="37800" y="114240"/>
                    <a:pt x="37600" y="115008"/>
                    <a:pt x="37600" y="115200"/>
                  </a:cubicBezTo>
                  <a:cubicBezTo>
                    <a:pt x="37600" y="120000"/>
                    <a:pt x="37600" y="120000"/>
                    <a:pt x="37600" y="120000"/>
                  </a:cubicBezTo>
                  <a:cubicBezTo>
                    <a:pt x="41000" y="120000"/>
                    <a:pt x="41000" y="120000"/>
                    <a:pt x="41000" y="120000"/>
                  </a:cubicBezTo>
                  <a:cubicBezTo>
                    <a:pt x="41000" y="114816"/>
                    <a:pt x="41000" y="114816"/>
                    <a:pt x="41000" y="114816"/>
                  </a:cubicBezTo>
                  <a:cubicBezTo>
                    <a:pt x="41400" y="113664"/>
                    <a:pt x="42200" y="110592"/>
                    <a:pt x="42000" y="106560"/>
                  </a:cubicBezTo>
                  <a:cubicBezTo>
                    <a:pt x="42000" y="106560"/>
                    <a:pt x="42000" y="106368"/>
                    <a:pt x="42000" y="106368"/>
                  </a:cubicBezTo>
                  <a:cubicBezTo>
                    <a:pt x="42000" y="106368"/>
                    <a:pt x="42000" y="106176"/>
                    <a:pt x="42000" y="106176"/>
                  </a:cubicBezTo>
                  <a:cubicBezTo>
                    <a:pt x="42000" y="106176"/>
                    <a:pt x="51000" y="107904"/>
                    <a:pt x="59800" y="107904"/>
                  </a:cubicBezTo>
                  <a:cubicBezTo>
                    <a:pt x="68800" y="107904"/>
                    <a:pt x="78200" y="106176"/>
                    <a:pt x="78200" y="106176"/>
                  </a:cubicBezTo>
                  <a:cubicBezTo>
                    <a:pt x="78200" y="106176"/>
                    <a:pt x="78000" y="106368"/>
                    <a:pt x="78000" y="106368"/>
                  </a:cubicBezTo>
                  <a:cubicBezTo>
                    <a:pt x="78000" y="106368"/>
                    <a:pt x="78000" y="106560"/>
                    <a:pt x="78000" y="106560"/>
                  </a:cubicBezTo>
                  <a:cubicBezTo>
                    <a:pt x="78000" y="110592"/>
                    <a:pt x="78800" y="113664"/>
                    <a:pt x="79200" y="114816"/>
                  </a:cubicBezTo>
                  <a:cubicBezTo>
                    <a:pt x="79200" y="120000"/>
                    <a:pt x="79200" y="120000"/>
                    <a:pt x="79200" y="120000"/>
                  </a:cubicBezTo>
                  <a:cubicBezTo>
                    <a:pt x="82400" y="120000"/>
                    <a:pt x="82400" y="120000"/>
                    <a:pt x="82400" y="120000"/>
                  </a:cubicBezTo>
                  <a:cubicBezTo>
                    <a:pt x="82400" y="115200"/>
                    <a:pt x="82400" y="115200"/>
                    <a:pt x="82400" y="115200"/>
                  </a:cubicBezTo>
                  <a:cubicBezTo>
                    <a:pt x="82400" y="115008"/>
                    <a:pt x="82400" y="114240"/>
                    <a:pt x="82200" y="113856"/>
                  </a:cubicBezTo>
                  <a:cubicBezTo>
                    <a:pt x="82200" y="113856"/>
                    <a:pt x="81200" y="110976"/>
                    <a:pt x="81200" y="106560"/>
                  </a:cubicBezTo>
                  <a:cubicBezTo>
                    <a:pt x="81200" y="106560"/>
                    <a:pt x="81200" y="106368"/>
                    <a:pt x="81200" y="106368"/>
                  </a:cubicBezTo>
                  <a:cubicBezTo>
                    <a:pt x="81400" y="106368"/>
                    <a:pt x="81400" y="106176"/>
                    <a:pt x="81400" y="106176"/>
                  </a:cubicBezTo>
                  <a:cubicBezTo>
                    <a:pt x="81400" y="104448"/>
                    <a:pt x="81800" y="102528"/>
                    <a:pt x="82400" y="100416"/>
                  </a:cubicBezTo>
                  <a:cubicBezTo>
                    <a:pt x="83800" y="95616"/>
                    <a:pt x="86200" y="93120"/>
                    <a:pt x="88400" y="90816"/>
                  </a:cubicBezTo>
                  <a:cubicBezTo>
                    <a:pt x="89000" y="90240"/>
                    <a:pt x="89600" y="89856"/>
                    <a:pt x="90000" y="89280"/>
                  </a:cubicBezTo>
                  <a:cubicBezTo>
                    <a:pt x="91000" y="88128"/>
                    <a:pt x="92000" y="86976"/>
                    <a:pt x="92600" y="85440"/>
                  </a:cubicBezTo>
                  <a:cubicBezTo>
                    <a:pt x="93000" y="84672"/>
                    <a:pt x="93200" y="83904"/>
                    <a:pt x="93400" y="83136"/>
                  </a:cubicBezTo>
                  <a:cubicBezTo>
                    <a:pt x="93800" y="81792"/>
                    <a:pt x="94000" y="80256"/>
                    <a:pt x="94200" y="78912"/>
                  </a:cubicBezTo>
                  <a:cubicBezTo>
                    <a:pt x="94800" y="76032"/>
                    <a:pt x="95200" y="72960"/>
                    <a:pt x="97200" y="69696"/>
                  </a:cubicBezTo>
                  <a:cubicBezTo>
                    <a:pt x="98200" y="67968"/>
                    <a:pt x="99600" y="67008"/>
                    <a:pt x="101000" y="67008"/>
                  </a:cubicBezTo>
                  <a:cubicBezTo>
                    <a:pt x="101400" y="66816"/>
                    <a:pt x="101800" y="67008"/>
                    <a:pt x="102200" y="67008"/>
                  </a:cubicBezTo>
                  <a:cubicBezTo>
                    <a:pt x="102200" y="67008"/>
                    <a:pt x="102200" y="67008"/>
                    <a:pt x="102200" y="67008"/>
                  </a:cubicBezTo>
                  <a:cubicBezTo>
                    <a:pt x="102400" y="67008"/>
                    <a:pt x="102400" y="67200"/>
                    <a:pt x="102600" y="67200"/>
                  </a:cubicBezTo>
                  <a:cubicBezTo>
                    <a:pt x="102600" y="67200"/>
                    <a:pt x="102600" y="67200"/>
                    <a:pt x="102800" y="67200"/>
                  </a:cubicBezTo>
                  <a:cubicBezTo>
                    <a:pt x="104200" y="67968"/>
                    <a:pt x="105200" y="69504"/>
                    <a:pt x="105200" y="71808"/>
                  </a:cubicBezTo>
                  <a:cubicBezTo>
                    <a:pt x="105200" y="74496"/>
                    <a:pt x="104000" y="77760"/>
                    <a:pt x="102800" y="80640"/>
                  </a:cubicBezTo>
                  <a:cubicBezTo>
                    <a:pt x="102600" y="80832"/>
                    <a:pt x="102600" y="81024"/>
                    <a:pt x="102600" y="81216"/>
                  </a:cubicBezTo>
                  <a:cubicBezTo>
                    <a:pt x="102400" y="81408"/>
                    <a:pt x="102400" y="81600"/>
                    <a:pt x="102200" y="81792"/>
                  </a:cubicBezTo>
                  <a:cubicBezTo>
                    <a:pt x="101800" y="82752"/>
                    <a:pt x="101400" y="83520"/>
                    <a:pt x="101000" y="84480"/>
                  </a:cubicBezTo>
                  <a:cubicBezTo>
                    <a:pt x="100800" y="84864"/>
                    <a:pt x="100600" y="85248"/>
                    <a:pt x="100400" y="85632"/>
                  </a:cubicBezTo>
                  <a:cubicBezTo>
                    <a:pt x="99800" y="86784"/>
                    <a:pt x="99400" y="87744"/>
                    <a:pt x="99200" y="88512"/>
                  </a:cubicBezTo>
                  <a:cubicBezTo>
                    <a:pt x="99000" y="89664"/>
                    <a:pt x="99200" y="91584"/>
                    <a:pt x="99400" y="93888"/>
                  </a:cubicBezTo>
                  <a:cubicBezTo>
                    <a:pt x="99800" y="96768"/>
                    <a:pt x="100200" y="100416"/>
                    <a:pt x="99400" y="103104"/>
                  </a:cubicBezTo>
                  <a:cubicBezTo>
                    <a:pt x="99200" y="103488"/>
                    <a:pt x="99200" y="103680"/>
                    <a:pt x="99400" y="104064"/>
                  </a:cubicBezTo>
                  <a:cubicBezTo>
                    <a:pt x="99400" y="104064"/>
                    <a:pt x="99400" y="104256"/>
                    <a:pt x="99600" y="104256"/>
                  </a:cubicBezTo>
                  <a:cubicBezTo>
                    <a:pt x="99600" y="104256"/>
                    <a:pt x="99600" y="104448"/>
                    <a:pt x="99600" y="104448"/>
                  </a:cubicBezTo>
                  <a:cubicBezTo>
                    <a:pt x="99600" y="104448"/>
                    <a:pt x="99600" y="104448"/>
                    <a:pt x="99600" y="104448"/>
                  </a:cubicBezTo>
                  <a:cubicBezTo>
                    <a:pt x="99800" y="104640"/>
                    <a:pt x="99800" y="104640"/>
                    <a:pt x="99800" y="104640"/>
                  </a:cubicBezTo>
                  <a:cubicBezTo>
                    <a:pt x="100000" y="104832"/>
                    <a:pt x="100200" y="105024"/>
                    <a:pt x="100400" y="105024"/>
                  </a:cubicBezTo>
                  <a:cubicBezTo>
                    <a:pt x="101000" y="105216"/>
                    <a:pt x="101600" y="105024"/>
                    <a:pt x="102000" y="104448"/>
                  </a:cubicBezTo>
                  <a:cubicBezTo>
                    <a:pt x="102200" y="104448"/>
                    <a:pt x="102400" y="104256"/>
                    <a:pt x="102400" y="103872"/>
                  </a:cubicBezTo>
                  <a:cubicBezTo>
                    <a:pt x="103400" y="101184"/>
                    <a:pt x="103000" y="97728"/>
                    <a:pt x="102800" y="94656"/>
                  </a:cubicBezTo>
                  <a:cubicBezTo>
                    <a:pt x="102600" y="94272"/>
                    <a:pt x="102600" y="93888"/>
                    <a:pt x="102600" y="93504"/>
                  </a:cubicBezTo>
                  <a:cubicBezTo>
                    <a:pt x="102600" y="93120"/>
                    <a:pt x="102600" y="92928"/>
                    <a:pt x="102600" y="92544"/>
                  </a:cubicBezTo>
                  <a:cubicBezTo>
                    <a:pt x="102400" y="91200"/>
                    <a:pt x="102200" y="89856"/>
                    <a:pt x="102400" y="89088"/>
                  </a:cubicBezTo>
                  <a:cubicBezTo>
                    <a:pt x="102400" y="89088"/>
                    <a:pt x="102400" y="88896"/>
                    <a:pt x="102600" y="88704"/>
                  </a:cubicBezTo>
                  <a:cubicBezTo>
                    <a:pt x="102600" y="88512"/>
                    <a:pt x="102600" y="88320"/>
                    <a:pt x="102800" y="88128"/>
                  </a:cubicBezTo>
                  <a:cubicBezTo>
                    <a:pt x="103000" y="87552"/>
                    <a:pt x="103400" y="86592"/>
                    <a:pt x="103800" y="85824"/>
                  </a:cubicBezTo>
                  <a:cubicBezTo>
                    <a:pt x="105800" y="81984"/>
                    <a:pt x="108400" y="76608"/>
                    <a:pt x="108400" y="71808"/>
                  </a:cubicBezTo>
                  <a:cubicBezTo>
                    <a:pt x="108400" y="67968"/>
                    <a:pt x="106400" y="64896"/>
                    <a:pt x="103000" y="63936"/>
                  </a:cubicBezTo>
                  <a:cubicBezTo>
                    <a:pt x="103000" y="63936"/>
                    <a:pt x="102800" y="63936"/>
                    <a:pt x="102800" y="63936"/>
                  </a:cubicBezTo>
                  <a:cubicBezTo>
                    <a:pt x="102600" y="63936"/>
                    <a:pt x="102600" y="63936"/>
                    <a:pt x="102600" y="63936"/>
                  </a:cubicBezTo>
                  <a:cubicBezTo>
                    <a:pt x="102400" y="63936"/>
                    <a:pt x="102400" y="63936"/>
                    <a:pt x="102400" y="63936"/>
                  </a:cubicBezTo>
                  <a:cubicBezTo>
                    <a:pt x="102400" y="63936"/>
                    <a:pt x="102400" y="63936"/>
                    <a:pt x="102400" y="63936"/>
                  </a:cubicBezTo>
                  <a:cubicBezTo>
                    <a:pt x="102400" y="63936"/>
                    <a:pt x="102400" y="63744"/>
                    <a:pt x="102200" y="63552"/>
                  </a:cubicBezTo>
                  <a:cubicBezTo>
                    <a:pt x="102200" y="48576"/>
                    <a:pt x="102200" y="48576"/>
                    <a:pt x="102200" y="48576"/>
                  </a:cubicBezTo>
                  <a:cubicBezTo>
                    <a:pt x="102400" y="48768"/>
                    <a:pt x="102400" y="48960"/>
                    <a:pt x="102600" y="48960"/>
                  </a:cubicBezTo>
                  <a:cubicBezTo>
                    <a:pt x="102600" y="49152"/>
                    <a:pt x="102600" y="49344"/>
                    <a:pt x="102800" y="49536"/>
                  </a:cubicBezTo>
                  <a:cubicBezTo>
                    <a:pt x="106000" y="54912"/>
                    <a:pt x="110600" y="62592"/>
                    <a:pt x="111600" y="64128"/>
                  </a:cubicBezTo>
                  <a:cubicBezTo>
                    <a:pt x="112000" y="66048"/>
                    <a:pt x="114400" y="79104"/>
                    <a:pt x="116200" y="87552"/>
                  </a:cubicBezTo>
                  <a:cubicBezTo>
                    <a:pt x="117200" y="92352"/>
                    <a:pt x="116600" y="93312"/>
                    <a:pt x="115200" y="96192"/>
                  </a:cubicBezTo>
                  <a:cubicBezTo>
                    <a:pt x="115000" y="96384"/>
                    <a:pt x="115000" y="96384"/>
                    <a:pt x="115000" y="96384"/>
                  </a:cubicBezTo>
                  <a:cubicBezTo>
                    <a:pt x="113200" y="100032"/>
                    <a:pt x="100000" y="119424"/>
                    <a:pt x="99800" y="119616"/>
                  </a:cubicBezTo>
                  <a:cubicBezTo>
                    <a:pt x="99800" y="119808"/>
                    <a:pt x="99600" y="119808"/>
                    <a:pt x="99600" y="120000"/>
                  </a:cubicBezTo>
                  <a:cubicBezTo>
                    <a:pt x="99600" y="120000"/>
                    <a:pt x="99600" y="120000"/>
                    <a:pt x="99600" y="120000"/>
                  </a:cubicBezTo>
                  <a:cubicBezTo>
                    <a:pt x="103400" y="120000"/>
                    <a:pt x="103400" y="120000"/>
                    <a:pt x="103400" y="120000"/>
                  </a:cubicBezTo>
                  <a:cubicBezTo>
                    <a:pt x="106400" y="115584"/>
                    <a:pt x="116200" y="100992"/>
                    <a:pt x="118000" y="97728"/>
                  </a:cubicBezTo>
                  <a:cubicBezTo>
                    <a:pt x="118000" y="97536"/>
                    <a:pt x="118000" y="97536"/>
                    <a:pt x="118000" y="97536"/>
                  </a:cubicBezTo>
                  <a:cubicBezTo>
                    <a:pt x="118800" y="96384"/>
                    <a:pt x="119200" y="95232"/>
                    <a:pt x="119400" y="94272"/>
                  </a:cubicBezTo>
                  <a:cubicBezTo>
                    <a:pt x="120000" y="92544"/>
                    <a:pt x="120000" y="90624"/>
                    <a:pt x="119200" y="86976"/>
                  </a:cubicBezTo>
                  <a:close/>
                  <a:moveTo>
                    <a:pt x="49000" y="101376"/>
                  </a:moveTo>
                  <a:cubicBezTo>
                    <a:pt x="47400" y="101376"/>
                    <a:pt x="46000" y="100032"/>
                    <a:pt x="46000" y="98496"/>
                  </a:cubicBezTo>
                  <a:cubicBezTo>
                    <a:pt x="46000" y="96960"/>
                    <a:pt x="47400" y="95616"/>
                    <a:pt x="49000" y="95616"/>
                  </a:cubicBezTo>
                  <a:cubicBezTo>
                    <a:pt x="50600" y="95616"/>
                    <a:pt x="52000" y="96960"/>
                    <a:pt x="52000" y="98496"/>
                  </a:cubicBezTo>
                  <a:cubicBezTo>
                    <a:pt x="52000" y="100032"/>
                    <a:pt x="50600" y="101376"/>
                    <a:pt x="49000" y="101376"/>
                  </a:cubicBezTo>
                  <a:close/>
                  <a:moveTo>
                    <a:pt x="60000" y="102912"/>
                  </a:moveTo>
                  <a:cubicBezTo>
                    <a:pt x="57400" y="102912"/>
                    <a:pt x="55400" y="100992"/>
                    <a:pt x="55400" y="98496"/>
                  </a:cubicBezTo>
                  <a:cubicBezTo>
                    <a:pt x="55400" y="96000"/>
                    <a:pt x="57400" y="94080"/>
                    <a:pt x="60000" y="94080"/>
                  </a:cubicBezTo>
                  <a:cubicBezTo>
                    <a:pt x="62600" y="94080"/>
                    <a:pt x="64800" y="96000"/>
                    <a:pt x="64800" y="98496"/>
                  </a:cubicBezTo>
                  <a:cubicBezTo>
                    <a:pt x="64800" y="100992"/>
                    <a:pt x="62600" y="102912"/>
                    <a:pt x="60000" y="102912"/>
                  </a:cubicBezTo>
                  <a:close/>
                  <a:moveTo>
                    <a:pt x="71200" y="101376"/>
                  </a:moveTo>
                  <a:cubicBezTo>
                    <a:pt x="69400" y="101376"/>
                    <a:pt x="68200" y="100032"/>
                    <a:pt x="68200" y="98496"/>
                  </a:cubicBezTo>
                  <a:cubicBezTo>
                    <a:pt x="68200" y="96960"/>
                    <a:pt x="69400" y="95616"/>
                    <a:pt x="71200" y="95616"/>
                  </a:cubicBezTo>
                  <a:cubicBezTo>
                    <a:pt x="72800" y="95616"/>
                    <a:pt x="74000" y="96960"/>
                    <a:pt x="74000" y="98496"/>
                  </a:cubicBezTo>
                  <a:cubicBezTo>
                    <a:pt x="74000" y="100032"/>
                    <a:pt x="72800" y="101376"/>
                    <a:pt x="71200" y="101376"/>
                  </a:cubicBezTo>
                  <a:close/>
                  <a:moveTo>
                    <a:pt x="93400" y="69888"/>
                  </a:moveTo>
                  <a:cubicBezTo>
                    <a:pt x="92000" y="72960"/>
                    <a:pt x="91400" y="75840"/>
                    <a:pt x="91000" y="78528"/>
                  </a:cubicBezTo>
                  <a:cubicBezTo>
                    <a:pt x="90800" y="80448"/>
                    <a:pt x="90400" y="82368"/>
                    <a:pt x="89600" y="84288"/>
                  </a:cubicBezTo>
                  <a:cubicBezTo>
                    <a:pt x="89000" y="85824"/>
                    <a:pt x="87600" y="87168"/>
                    <a:pt x="86200" y="88704"/>
                  </a:cubicBezTo>
                  <a:cubicBezTo>
                    <a:pt x="86000" y="88896"/>
                    <a:pt x="85800" y="89088"/>
                    <a:pt x="85600" y="89280"/>
                  </a:cubicBezTo>
                  <a:cubicBezTo>
                    <a:pt x="34400" y="89280"/>
                    <a:pt x="34400" y="89280"/>
                    <a:pt x="34400" y="89280"/>
                  </a:cubicBezTo>
                  <a:cubicBezTo>
                    <a:pt x="34400" y="89088"/>
                    <a:pt x="34200" y="88896"/>
                    <a:pt x="34000" y="88704"/>
                  </a:cubicBezTo>
                  <a:cubicBezTo>
                    <a:pt x="32400" y="87168"/>
                    <a:pt x="31200" y="85824"/>
                    <a:pt x="30400" y="84288"/>
                  </a:cubicBezTo>
                  <a:cubicBezTo>
                    <a:pt x="29600" y="82368"/>
                    <a:pt x="29400" y="80448"/>
                    <a:pt x="29000" y="78528"/>
                  </a:cubicBezTo>
                  <a:cubicBezTo>
                    <a:pt x="28600" y="75840"/>
                    <a:pt x="28200" y="72960"/>
                    <a:pt x="26600" y="69888"/>
                  </a:cubicBezTo>
                  <a:cubicBezTo>
                    <a:pt x="26600" y="8256"/>
                    <a:pt x="26600" y="8256"/>
                    <a:pt x="26600" y="8256"/>
                  </a:cubicBezTo>
                  <a:cubicBezTo>
                    <a:pt x="93400" y="8256"/>
                    <a:pt x="93400" y="8256"/>
                    <a:pt x="93400" y="8256"/>
                  </a:cubicBezTo>
                  <a:lnTo>
                    <a:pt x="93400" y="69888"/>
                  </a:ln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grpSp>
      <p:sp>
        <p:nvSpPr>
          <p:cNvPr id="174" name="Shape 174"/>
          <p:cNvSpPr/>
          <p:nvPr/>
        </p:nvSpPr>
        <p:spPr>
          <a:xfrm>
            <a:off x="7265131" y="3532057"/>
            <a:ext cx="816000" cy="612000"/>
          </a:xfrm>
          <a:custGeom>
            <a:avLst/>
            <a:gdLst/>
            <a:ahLst/>
            <a:cxnLst/>
            <a:rect l="0" t="0" r="0" b="0"/>
            <a:pathLst>
              <a:path w="120000" h="120000" extrusionOk="0">
                <a:moveTo>
                  <a:pt x="95503" y="25078"/>
                </a:moveTo>
                <a:cubicBezTo>
                  <a:pt x="66046" y="25078"/>
                  <a:pt x="66046" y="25078"/>
                  <a:pt x="66046" y="25078"/>
                </a:cubicBezTo>
                <a:cubicBezTo>
                  <a:pt x="52713" y="25078"/>
                  <a:pt x="41550" y="34786"/>
                  <a:pt x="41550" y="46382"/>
                </a:cubicBezTo>
                <a:cubicBezTo>
                  <a:pt x="41550" y="49887"/>
                  <a:pt x="41550" y="49887"/>
                  <a:pt x="41550" y="49887"/>
                </a:cubicBezTo>
                <a:cubicBezTo>
                  <a:pt x="41550" y="59056"/>
                  <a:pt x="48372" y="67146"/>
                  <a:pt x="58294" y="70112"/>
                </a:cubicBezTo>
                <a:cubicBezTo>
                  <a:pt x="58604" y="70112"/>
                  <a:pt x="58914" y="70651"/>
                  <a:pt x="58914" y="71191"/>
                </a:cubicBezTo>
                <a:cubicBezTo>
                  <a:pt x="49302" y="90876"/>
                  <a:pt x="49302" y="90876"/>
                  <a:pt x="49302" y="90876"/>
                </a:cubicBezTo>
                <a:cubicBezTo>
                  <a:pt x="80620" y="71460"/>
                  <a:pt x="80620" y="71460"/>
                  <a:pt x="80620" y="71460"/>
                </a:cubicBezTo>
                <a:cubicBezTo>
                  <a:pt x="80620" y="71191"/>
                  <a:pt x="80930" y="71191"/>
                  <a:pt x="81240" y="71191"/>
                </a:cubicBezTo>
                <a:cubicBezTo>
                  <a:pt x="95503" y="71191"/>
                  <a:pt x="95503" y="71191"/>
                  <a:pt x="95503" y="71191"/>
                </a:cubicBezTo>
                <a:cubicBezTo>
                  <a:pt x="108837" y="71191"/>
                  <a:pt x="120000" y="61483"/>
                  <a:pt x="120000" y="49887"/>
                </a:cubicBezTo>
                <a:cubicBezTo>
                  <a:pt x="120000" y="46382"/>
                  <a:pt x="120000" y="46382"/>
                  <a:pt x="120000" y="46382"/>
                </a:cubicBezTo>
                <a:cubicBezTo>
                  <a:pt x="120000" y="34786"/>
                  <a:pt x="108837" y="25078"/>
                  <a:pt x="95503" y="25078"/>
                </a:cubicBezTo>
                <a:close/>
                <a:moveTo>
                  <a:pt x="60465" y="54202"/>
                </a:moveTo>
                <a:cubicBezTo>
                  <a:pt x="57364" y="54202"/>
                  <a:pt x="54573" y="51775"/>
                  <a:pt x="54573" y="48808"/>
                </a:cubicBezTo>
                <a:cubicBezTo>
                  <a:pt x="54573" y="46112"/>
                  <a:pt x="57364" y="43685"/>
                  <a:pt x="60465" y="43685"/>
                </a:cubicBezTo>
                <a:cubicBezTo>
                  <a:pt x="63875" y="43685"/>
                  <a:pt x="66356" y="46112"/>
                  <a:pt x="66356" y="48808"/>
                </a:cubicBezTo>
                <a:cubicBezTo>
                  <a:pt x="66356" y="51775"/>
                  <a:pt x="63875" y="54202"/>
                  <a:pt x="60465" y="54202"/>
                </a:cubicBezTo>
                <a:close/>
                <a:moveTo>
                  <a:pt x="80930" y="54202"/>
                </a:moveTo>
                <a:cubicBezTo>
                  <a:pt x="77519" y="54202"/>
                  <a:pt x="74728" y="51775"/>
                  <a:pt x="74728" y="48808"/>
                </a:cubicBezTo>
                <a:cubicBezTo>
                  <a:pt x="74728" y="46112"/>
                  <a:pt x="77519" y="43685"/>
                  <a:pt x="80930" y="43685"/>
                </a:cubicBezTo>
                <a:cubicBezTo>
                  <a:pt x="84031" y="43685"/>
                  <a:pt x="86821" y="46112"/>
                  <a:pt x="86821" y="48808"/>
                </a:cubicBezTo>
                <a:cubicBezTo>
                  <a:pt x="86821" y="51775"/>
                  <a:pt x="84031" y="54202"/>
                  <a:pt x="80930" y="54202"/>
                </a:cubicBezTo>
                <a:close/>
                <a:moveTo>
                  <a:pt x="101085" y="54202"/>
                </a:moveTo>
                <a:cubicBezTo>
                  <a:pt x="97674" y="54202"/>
                  <a:pt x="95193" y="51775"/>
                  <a:pt x="95193" y="48808"/>
                </a:cubicBezTo>
                <a:cubicBezTo>
                  <a:pt x="95193" y="46112"/>
                  <a:pt x="97674" y="43685"/>
                  <a:pt x="101085" y="43685"/>
                </a:cubicBezTo>
                <a:cubicBezTo>
                  <a:pt x="104186" y="43685"/>
                  <a:pt x="106976" y="46112"/>
                  <a:pt x="106976" y="48808"/>
                </a:cubicBezTo>
                <a:cubicBezTo>
                  <a:pt x="106976" y="51775"/>
                  <a:pt x="104186" y="54202"/>
                  <a:pt x="101085" y="54202"/>
                </a:cubicBezTo>
                <a:close/>
                <a:moveTo>
                  <a:pt x="70697" y="98426"/>
                </a:moveTo>
                <a:cubicBezTo>
                  <a:pt x="9612" y="98426"/>
                  <a:pt x="9612" y="98426"/>
                  <a:pt x="9612" y="98426"/>
                </a:cubicBezTo>
                <a:cubicBezTo>
                  <a:pt x="9612" y="15101"/>
                  <a:pt x="9612" y="15101"/>
                  <a:pt x="9612" y="15101"/>
                </a:cubicBezTo>
                <a:cubicBezTo>
                  <a:pt x="70697" y="15101"/>
                  <a:pt x="70697" y="15101"/>
                  <a:pt x="70697" y="15101"/>
                </a:cubicBezTo>
                <a:cubicBezTo>
                  <a:pt x="70697" y="21573"/>
                  <a:pt x="70697" y="21573"/>
                  <a:pt x="70697" y="21573"/>
                </a:cubicBezTo>
                <a:cubicBezTo>
                  <a:pt x="80310" y="21573"/>
                  <a:pt x="80310" y="21573"/>
                  <a:pt x="80310" y="21573"/>
                </a:cubicBezTo>
                <a:cubicBezTo>
                  <a:pt x="80310" y="7820"/>
                  <a:pt x="80310" y="7820"/>
                  <a:pt x="80310" y="7820"/>
                </a:cubicBezTo>
                <a:cubicBezTo>
                  <a:pt x="80310" y="3505"/>
                  <a:pt x="76279" y="0"/>
                  <a:pt x="71317" y="0"/>
                </a:cubicBezTo>
                <a:cubicBezTo>
                  <a:pt x="8992" y="0"/>
                  <a:pt x="8992" y="0"/>
                  <a:pt x="8992" y="0"/>
                </a:cubicBezTo>
                <a:cubicBezTo>
                  <a:pt x="4031" y="0"/>
                  <a:pt x="0" y="3505"/>
                  <a:pt x="0" y="7820"/>
                </a:cubicBezTo>
                <a:cubicBezTo>
                  <a:pt x="0" y="112449"/>
                  <a:pt x="0" y="112449"/>
                  <a:pt x="0" y="112449"/>
                </a:cubicBezTo>
                <a:cubicBezTo>
                  <a:pt x="0" y="116494"/>
                  <a:pt x="4031" y="120000"/>
                  <a:pt x="8992" y="120000"/>
                </a:cubicBezTo>
                <a:cubicBezTo>
                  <a:pt x="71317" y="120000"/>
                  <a:pt x="71317" y="120000"/>
                  <a:pt x="71317" y="120000"/>
                </a:cubicBezTo>
                <a:cubicBezTo>
                  <a:pt x="76279" y="120000"/>
                  <a:pt x="80310" y="116494"/>
                  <a:pt x="80310" y="112449"/>
                </a:cubicBezTo>
                <a:cubicBezTo>
                  <a:pt x="80310" y="75775"/>
                  <a:pt x="80310" y="75775"/>
                  <a:pt x="80310" y="75775"/>
                </a:cubicBezTo>
                <a:cubicBezTo>
                  <a:pt x="70697" y="81707"/>
                  <a:pt x="70697" y="81707"/>
                  <a:pt x="70697" y="81707"/>
                </a:cubicBezTo>
                <a:lnTo>
                  <a:pt x="70697" y="98426"/>
                </a:lnTo>
                <a:close/>
                <a:moveTo>
                  <a:pt x="27906" y="7011"/>
                </a:moveTo>
                <a:cubicBezTo>
                  <a:pt x="52403" y="7011"/>
                  <a:pt x="52403" y="7011"/>
                  <a:pt x="52403" y="7011"/>
                </a:cubicBezTo>
                <a:cubicBezTo>
                  <a:pt x="53643" y="7011"/>
                  <a:pt x="54573" y="7820"/>
                  <a:pt x="54573" y="8629"/>
                </a:cubicBezTo>
                <a:cubicBezTo>
                  <a:pt x="54573" y="9707"/>
                  <a:pt x="53643" y="10516"/>
                  <a:pt x="52403" y="10516"/>
                </a:cubicBezTo>
                <a:cubicBezTo>
                  <a:pt x="27906" y="10516"/>
                  <a:pt x="27906" y="10516"/>
                  <a:pt x="27906" y="10516"/>
                </a:cubicBezTo>
                <a:cubicBezTo>
                  <a:pt x="26666" y="10516"/>
                  <a:pt x="25736" y="9707"/>
                  <a:pt x="25736" y="8629"/>
                </a:cubicBezTo>
                <a:cubicBezTo>
                  <a:pt x="25736" y="7820"/>
                  <a:pt x="26666" y="7011"/>
                  <a:pt x="27906" y="7011"/>
                </a:cubicBezTo>
                <a:close/>
                <a:moveTo>
                  <a:pt x="25116" y="110561"/>
                </a:moveTo>
                <a:cubicBezTo>
                  <a:pt x="9612" y="110561"/>
                  <a:pt x="9612" y="110561"/>
                  <a:pt x="9612" y="110561"/>
                </a:cubicBezTo>
                <a:cubicBezTo>
                  <a:pt x="9612" y="104629"/>
                  <a:pt x="9612" y="104629"/>
                  <a:pt x="9612" y="104629"/>
                </a:cubicBezTo>
                <a:cubicBezTo>
                  <a:pt x="25116" y="104629"/>
                  <a:pt x="25116" y="104629"/>
                  <a:pt x="25116" y="104629"/>
                </a:cubicBezTo>
                <a:lnTo>
                  <a:pt x="25116" y="110561"/>
                </a:lnTo>
                <a:close/>
                <a:moveTo>
                  <a:pt x="48062" y="110561"/>
                </a:moveTo>
                <a:cubicBezTo>
                  <a:pt x="32248" y="110561"/>
                  <a:pt x="32248" y="110561"/>
                  <a:pt x="32248" y="110561"/>
                </a:cubicBezTo>
                <a:cubicBezTo>
                  <a:pt x="32248" y="104629"/>
                  <a:pt x="32248" y="104629"/>
                  <a:pt x="32248" y="104629"/>
                </a:cubicBezTo>
                <a:cubicBezTo>
                  <a:pt x="48062" y="104629"/>
                  <a:pt x="48062" y="104629"/>
                  <a:pt x="48062" y="104629"/>
                </a:cubicBezTo>
                <a:lnTo>
                  <a:pt x="48062" y="110561"/>
                </a:lnTo>
                <a:close/>
                <a:moveTo>
                  <a:pt x="70697" y="110561"/>
                </a:moveTo>
                <a:cubicBezTo>
                  <a:pt x="55193" y="110561"/>
                  <a:pt x="55193" y="110561"/>
                  <a:pt x="55193" y="110561"/>
                </a:cubicBezTo>
                <a:cubicBezTo>
                  <a:pt x="55193" y="104629"/>
                  <a:pt x="55193" y="104629"/>
                  <a:pt x="55193" y="104629"/>
                </a:cubicBezTo>
                <a:cubicBezTo>
                  <a:pt x="70697" y="104629"/>
                  <a:pt x="70697" y="104629"/>
                  <a:pt x="70697" y="104629"/>
                </a:cubicBezTo>
                <a:lnTo>
                  <a:pt x="70697" y="110561"/>
                </a:ln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75" name="Shape 175"/>
          <p:cNvSpPr/>
          <p:nvPr/>
        </p:nvSpPr>
        <p:spPr>
          <a:xfrm>
            <a:off x="4002761" y="1880342"/>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2</a:t>
            </a:r>
          </a:p>
        </p:txBody>
      </p:sp>
      <p:grpSp>
        <p:nvGrpSpPr>
          <p:cNvPr id="176" name="Shape 176"/>
          <p:cNvGrpSpPr/>
          <p:nvPr/>
        </p:nvGrpSpPr>
        <p:grpSpPr>
          <a:xfrm>
            <a:off x="10872128" y="3532172"/>
            <a:ext cx="783400" cy="569245"/>
            <a:chOff x="462860" y="2867263"/>
            <a:chExt cx="581100" cy="581100"/>
          </a:xfrm>
        </p:grpSpPr>
        <p:sp>
          <p:nvSpPr>
            <p:cNvPr id="177" name="Shape 177"/>
            <p:cNvSpPr/>
            <p:nvPr/>
          </p:nvSpPr>
          <p:spPr>
            <a:xfrm>
              <a:off x="473870" y="2878274"/>
              <a:ext cx="559200" cy="559200"/>
            </a:xfrm>
            <a:prstGeom prst="ellipse">
              <a:avLst/>
            </a:pr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78" name="Shape 178"/>
            <p:cNvSpPr/>
            <p:nvPr/>
          </p:nvSpPr>
          <p:spPr>
            <a:xfrm>
              <a:off x="462860" y="2867263"/>
              <a:ext cx="581100" cy="581100"/>
            </a:xfrm>
            <a:custGeom>
              <a:avLst/>
              <a:gdLst/>
              <a:ahLst/>
              <a:cxnLst/>
              <a:rect l="0" t="0" r="0" b="0"/>
              <a:pathLst>
                <a:path w="120000" h="120000" extrusionOk="0">
                  <a:moveTo>
                    <a:pt x="0" y="60000"/>
                  </a:moveTo>
                  <a:cubicBezTo>
                    <a:pt x="0" y="26826"/>
                    <a:pt x="27115" y="0"/>
                    <a:pt x="60000" y="0"/>
                  </a:cubicBezTo>
                  <a:cubicBezTo>
                    <a:pt x="60000" y="0"/>
                    <a:pt x="60000" y="0"/>
                    <a:pt x="60000" y="0"/>
                  </a:cubicBezTo>
                  <a:cubicBezTo>
                    <a:pt x="93173" y="0"/>
                    <a:pt x="120000" y="26826"/>
                    <a:pt x="120000" y="60000"/>
                  </a:cubicBezTo>
                  <a:cubicBezTo>
                    <a:pt x="120000" y="60000"/>
                    <a:pt x="120000" y="60000"/>
                    <a:pt x="120000" y="60000"/>
                  </a:cubicBezTo>
                  <a:cubicBezTo>
                    <a:pt x="120000" y="93173"/>
                    <a:pt x="93173" y="120000"/>
                    <a:pt x="60000" y="120000"/>
                  </a:cubicBezTo>
                  <a:cubicBezTo>
                    <a:pt x="60000" y="120000"/>
                    <a:pt x="60000" y="120000"/>
                    <a:pt x="60000" y="120000"/>
                  </a:cubicBezTo>
                  <a:cubicBezTo>
                    <a:pt x="27115" y="120000"/>
                    <a:pt x="0" y="93173"/>
                    <a:pt x="0" y="60000"/>
                  </a:cubicBezTo>
                  <a:close/>
                  <a:moveTo>
                    <a:pt x="21057" y="20769"/>
                  </a:moveTo>
                  <a:cubicBezTo>
                    <a:pt x="10961" y="30865"/>
                    <a:pt x="4615" y="44711"/>
                    <a:pt x="4615" y="60000"/>
                  </a:cubicBezTo>
                  <a:cubicBezTo>
                    <a:pt x="4615" y="60000"/>
                    <a:pt x="4615" y="60000"/>
                    <a:pt x="4615" y="60000"/>
                  </a:cubicBezTo>
                  <a:cubicBezTo>
                    <a:pt x="4615" y="75288"/>
                    <a:pt x="10961" y="89134"/>
                    <a:pt x="21057" y="98942"/>
                  </a:cubicBezTo>
                  <a:cubicBezTo>
                    <a:pt x="21057" y="98942"/>
                    <a:pt x="21057" y="98942"/>
                    <a:pt x="21057" y="98942"/>
                  </a:cubicBezTo>
                  <a:cubicBezTo>
                    <a:pt x="30865" y="109038"/>
                    <a:pt x="44711" y="115384"/>
                    <a:pt x="60000" y="115384"/>
                  </a:cubicBezTo>
                  <a:cubicBezTo>
                    <a:pt x="60000" y="115384"/>
                    <a:pt x="60000" y="115384"/>
                    <a:pt x="60000" y="115384"/>
                  </a:cubicBezTo>
                  <a:cubicBezTo>
                    <a:pt x="75576" y="115384"/>
                    <a:pt x="89134" y="109038"/>
                    <a:pt x="99230" y="98942"/>
                  </a:cubicBezTo>
                  <a:cubicBezTo>
                    <a:pt x="99230" y="98942"/>
                    <a:pt x="99230" y="98942"/>
                    <a:pt x="99230" y="98942"/>
                  </a:cubicBezTo>
                  <a:cubicBezTo>
                    <a:pt x="109326" y="89134"/>
                    <a:pt x="115384" y="75288"/>
                    <a:pt x="115384" y="60000"/>
                  </a:cubicBezTo>
                  <a:cubicBezTo>
                    <a:pt x="115384" y="60000"/>
                    <a:pt x="115384" y="60000"/>
                    <a:pt x="115384" y="60000"/>
                  </a:cubicBezTo>
                  <a:cubicBezTo>
                    <a:pt x="115384" y="44711"/>
                    <a:pt x="109326" y="30865"/>
                    <a:pt x="99230" y="20769"/>
                  </a:cubicBezTo>
                  <a:cubicBezTo>
                    <a:pt x="99230" y="20769"/>
                    <a:pt x="99230" y="20769"/>
                    <a:pt x="99230" y="20769"/>
                  </a:cubicBezTo>
                  <a:cubicBezTo>
                    <a:pt x="89134" y="10673"/>
                    <a:pt x="75576" y="4615"/>
                    <a:pt x="60000" y="4615"/>
                  </a:cubicBezTo>
                  <a:cubicBezTo>
                    <a:pt x="60000" y="4615"/>
                    <a:pt x="60000" y="4615"/>
                    <a:pt x="60000" y="4615"/>
                  </a:cubicBezTo>
                  <a:cubicBezTo>
                    <a:pt x="44711" y="4615"/>
                    <a:pt x="30865" y="10673"/>
                    <a:pt x="21057" y="20769"/>
                  </a:cubicBez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79" name="Shape 179"/>
            <p:cNvSpPr/>
            <p:nvPr/>
          </p:nvSpPr>
          <p:spPr>
            <a:xfrm>
              <a:off x="513018" y="2917419"/>
              <a:ext cx="480900" cy="480900"/>
            </a:xfrm>
            <a:prstGeom prst="ellipse">
              <a:avLst/>
            </a:pr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0" name="Shape 180"/>
            <p:cNvSpPr/>
            <p:nvPr/>
          </p:nvSpPr>
          <p:spPr>
            <a:xfrm>
              <a:off x="916713" y="3149850"/>
              <a:ext cx="62400" cy="17100"/>
            </a:xfrm>
            <a:custGeom>
              <a:avLst/>
              <a:gdLst/>
              <a:ahLst/>
              <a:cxnLst/>
              <a:rect l="0" t="0" r="0" b="0"/>
              <a:pathLst>
                <a:path w="120000" h="120000" extrusionOk="0">
                  <a:moveTo>
                    <a:pt x="16000" y="120000"/>
                  </a:moveTo>
                  <a:cubicBezTo>
                    <a:pt x="8000" y="120000"/>
                    <a:pt x="0" y="90000"/>
                    <a:pt x="0" y="60000"/>
                  </a:cubicBezTo>
                  <a:cubicBezTo>
                    <a:pt x="0" y="60000"/>
                    <a:pt x="0" y="60000"/>
                    <a:pt x="0" y="60000"/>
                  </a:cubicBezTo>
                  <a:cubicBezTo>
                    <a:pt x="0" y="20000"/>
                    <a:pt x="8000" y="0"/>
                    <a:pt x="16000" y="0"/>
                  </a:cubicBezTo>
                  <a:cubicBezTo>
                    <a:pt x="16000" y="0"/>
                    <a:pt x="16000" y="0"/>
                    <a:pt x="16000" y="0"/>
                  </a:cubicBezTo>
                  <a:cubicBezTo>
                    <a:pt x="104000" y="0"/>
                    <a:pt x="104000" y="0"/>
                    <a:pt x="104000" y="0"/>
                  </a:cubicBezTo>
                  <a:cubicBezTo>
                    <a:pt x="112000" y="0"/>
                    <a:pt x="120000" y="20000"/>
                    <a:pt x="120000" y="60000"/>
                  </a:cubicBezTo>
                  <a:cubicBezTo>
                    <a:pt x="120000" y="60000"/>
                    <a:pt x="120000" y="60000"/>
                    <a:pt x="120000" y="60000"/>
                  </a:cubicBezTo>
                  <a:cubicBezTo>
                    <a:pt x="120000" y="90000"/>
                    <a:pt x="112000" y="120000"/>
                    <a:pt x="104000" y="120000"/>
                  </a:cubicBezTo>
                  <a:cubicBezTo>
                    <a:pt x="104000" y="120000"/>
                    <a:pt x="104000" y="120000"/>
                    <a:pt x="104000" y="120000"/>
                  </a:cubicBezTo>
                  <a:cubicBezTo>
                    <a:pt x="16000" y="120000"/>
                    <a:pt x="16000" y="120000"/>
                    <a:pt x="16000" y="120000"/>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1" name="Shape 181"/>
            <p:cNvSpPr/>
            <p:nvPr/>
          </p:nvSpPr>
          <p:spPr>
            <a:xfrm>
              <a:off x="528920" y="3149850"/>
              <a:ext cx="61200" cy="17100"/>
            </a:xfrm>
            <a:custGeom>
              <a:avLst/>
              <a:gdLst/>
              <a:ahLst/>
              <a:cxnLst/>
              <a:rect l="0" t="0" r="0" b="0"/>
              <a:pathLst>
                <a:path w="120000" h="120000" extrusionOk="0">
                  <a:moveTo>
                    <a:pt x="16363" y="120000"/>
                  </a:moveTo>
                  <a:cubicBezTo>
                    <a:pt x="5454" y="120000"/>
                    <a:pt x="0" y="90000"/>
                    <a:pt x="0" y="60000"/>
                  </a:cubicBezTo>
                  <a:cubicBezTo>
                    <a:pt x="0" y="60000"/>
                    <a:pt x="0" y="60000"/>
                    <a:pt x="0" y="60000"/>
                  </a:cubicBezTo>
                  <a:cubicBezTo>
                    <a:pt x="0" y="20000"/>
                    <a:pt x="5454" y="0"/>
                    <a:pt x="16363" y="0"/>
                  </a:cubicBezTo>
                  <a:cubicBezTo>
                    <a:pt x="16363" y="0"/>
                    <a:pt x="16363" y="0"/>
                    <a:pt x="16363" y="0"/>
                  </a:cubicBezTo>
                  <a:cubicBezTo>
                    <a:pt x="103636" y="0"/>
                    <a:pt x="103636" y="0"/>
                    <a:pt x="103636" y="0"/>
                  </a:cubicBezTo>
                  <a:cubicBezTo>
                    <a:pt x="114545" y="0"/>
                    <a:pt x="120000" y="20000"/>
                    <a:pt x="120000" y="60000"/>
                  </a:cubicBezTo>
                  <a:cubicBezTo>
                    <a:pt x="120000" y="60000"/>
                    <a:pt x="120000" y="60000"/>
                    <a:pt x="120000" y="60000"/>
                  </a:cubicBezTo>
                  <a:cubicBezTo>
                    <a:pt x="120000" y="90000"/>
                    <a:pt x="114545" y="120000"/>
                    <a:pt x="103636" y="120000"/>
                  </a:cubicBezTo>
                  <a:cubicBezTo>
                    <a:pt x="103636" y="120000"/>
                    <a:pt x="103636" y="120000"/>
                    <a:pt x="103636" y="120000"/>
                  </a:cubicBezTo>
                  <a:cubicBezTo>
                    <a:pt x="16363" y="120000"/>
                    <a:pt x="16363" y="120000"/>
                    <a:pt x="16363" y="120000"/>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2" name="Shape 182"/>
            <p:cNvSpPr/>
            <p:nvPr/>
          </p:nvSpPr>
          <p:spPr>
            <a:xfrm>
              <a:off x="745449" y="2930875"/>
              <a:ext cx="15900" cy="61200"/>
            </a:xfrm>
            <a:custGeom>
              <a:avLst/>
              <a:gdLst/>
              <a:ahLst/>
              <a:cxnLst/>
              <a:rect l="0" t="0" r="0" b="0"/>
              <a:pathLst>
                <a:path w="120000" h="120000" extrusionOk="0">
                  <a:moveTo>
                    <a:pt x="0" y="103636"/>
                  </a:moveTo>
                  <a:cubicBezTo>
                    <a:pt x="0" y="16363"/>
                    <a:pt x="0" y="16363"/>
                    <a:pt x="0" y="16363"/>
                  </a:cubicBezTo>
                  <a:cubicBezTo>
                    <a:pt x="0" y="5454"/>
                    <a:pt x="30000" y="0"/>
                    <a:pt x="60000" y="0"/>
                  </a:cubicBezTo>
                  <a:cubicBezTo>
                    <a:pt x="60000" y="0"/>
                    <a:pt x="60000" y="0"/>
                    <a:pt x="60000" y="0"/>
                  </a:cubicBezTo>
                  <a:cubicBezTo>
                    <a:pt x="100000" y="0"/>
                    <a:pt x="120000" y="5454"/>
                    <a:pt x="120000" y="16363"/>
                  </a:cubicBezTo>
                  <a:cubicBezTo>
                    <a:pt x="120000" y="16363"/>
                    <a:pt x="120000" y="16363"/>
                    <a:pt x="120000" y="16363"/>
                  </a:cubicBezTo>
                  <a:cubicBezTo>
                    <a:pt x="120000" y="103636"/>
                    <a:pt x="120000" y="103636"/>
                    <a:pt x="120000" y="103636"/>
                  </a:cubicBezTo>
                  <a:cubicBezTo>
                    <a:pt x="120000" y="114545"/>
                    <a:pt x="100000" y="120000"/>
                    <a:pt x="60000" y="120000"/>
                  </a:cubicBezTo>
                  <a:cubicBezTo>
                    <a:pt x="60000" y="120000"/>
                    <a:pt x="60000" y="120000"/>
                    <a:pt x="60000" y="120000"/>
                  </a:cubicBezTo>
                  <a:cubicBezTo>
                    <a:pt x="30000" y="120000"/>
                    <a:pt x="0" y="114545"/>
                    <a:pt x="0" y="103636"/>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3" name="Shape 183"/>
            <p:cNvSpPr/>
            <p:nvPr/>
          </p:nvSpPr>
          <p:spPr>
            <a:xfrm>
              <a:off x="591310" y="3269736"/>
              <a:ext cx="50100" cy="50100"/>
            </a:xfrm>
            <a:custGeom>
              <a:avLst/>
              <a:gdLst/>
              <a:ahLst/>
              <a:cxnLst/>
              <a:rect l="0" t="0" r="0" b="0"/>
              <a:pathLst>
                <a:path w="120000" h="120000" extrusionOk="0">
                  <a:moveTo>
                    <a:pt x="6666" y="113333"/>
                  </a:moveTo>
                  <a:cubicBezTo>
                    <a:pt x="0" y="106666"/>
                    <a:pt x="0" y="93333"/>
                    <a:pt x="6666" y="83333"/>
                  </a:cubicBezTo>
                  <a:cubicBezTo>
                    <a:pt x="6666" y="83333"/>
                    <a:pt x="6666" y="83333"/>
                    <a:pt x="6666" y="83333"/>
                  </a:cubicBezTo>
                  <a:cubicBezTo>
                    <a:pt x="83333" y="6666"/>
                    <a:pt x="83333" y="6666"/>
                    <a:pt x="83333" y="6666"/>
                  </a:cubicBezTo>
                  <a:cubicBezTo>
                    <a:pt x="93333" y="0"/>
                    <a:pt x="103333" y="0"/>
                    <a:pt x="113333" y="6666"/>
                  </a:cubicBezTo>
                  <a:cubicBezTo>
                    <a:pt x="113333" y="6666"/>
                    <a:pt x="113333" y="6666"/>
                    <a:pt x="113333" y="6666"/>
                  </a:cubicBezTo>
                  <a:cubicBezTo>
                    <a:pt x="120000" y="16666"/>
                    <a:pt x="120000" y="30000"/>
                    <a:pt x="113333" y="36666"/>
                  </a:cubicBezTo>
                  <a:cubicBezTo>
                    <a:pt x="113333" y="36666"/>
                    <a:pt x="113333" y="36666"/>
                    <a:pt x="113333" y="36666"/>
                  </a:cubicBezTo>
                  <a:cubicBezTo>
                    <a:pt x="36666" y="113333"/>
                    <a:pt x="36666" y="113333"/>
                    <a:pt x="36666" y="113333"/>
                  </a:cubicBezTo>
                  <a:cubicBezTo>
                    <a:pt x="30000" y="116666"/>
                    <a:pt x="26666" y="120000"/>
                    <a:pt x="20000" y="120000"/>
                  </a:cubicBezTo>
                  <a:cubicBezTo>
                    <a:pt x="20000" y="120000"/>
                    <a:pt x="20000" y="120000"/>
                    <a:pt x="20000" y="120000"/>
                  </a:cubicBezTo>
                  <a:cubicBezTo>
                    <a:pt x="16666" y="120000"/>
                    <a:pt x="10000" y="116666"/>
                    <a:pt x="6666" y="113333"/>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4" name="Shape 184"/>
            <p:cNvSpPr/>
            <p:nvPr/>
          </p:nvSpPr>
          <p:spPr>
            <a:xfrm>
              <a:off x="866557" y="2994489"/>
              <a:ext cx="50100" cy="50100"/>
            </a:xfrm>
            <a:custGeom>
              <a:avLst/>
              <a:gdLst/>
              <a:ahLst/>
              <a:cxnLst/>
              <a:rect l="0" t="0" r="0" b="0"/>
              <a:pathLst>
                <a:path w="120000" h="120000" extrusionOk="0">
                  <a:moveTo>
                    <a:pt x="6666" y="113333"/>
                  </a:moveTo>
                  <a:cubicBezTo>
                    <a:pt x="0" y="106666"/>
                    <a:pt x="0" y="93333"/>
                    <a:pt x="6666" y="83333"/>
                  </a:cubicBezTo>
                  <a:cubicBezTo>
                    <a:pt x="6666" y="83333"/>
                    <a:pt x="6666" y="83333"/>
                    <a:pt x="6666" y="83333"/>
                  </a:cubicBezTo>
                  <a:cubicBezTo>
                    <a:pt x="83333" y="6666"/>
                    <a:pt x="83333" y="6666"/>
                    <a:pt x="83333" y="6666"/>
                  </a:cubicBezTo>
                  <a:cubicBezTo>
                    <a:pt x="93333" y="0"/>
                    <a:pt x="103333" y="0"/>
                    <a:pt x="113333" y="6666"/>
                  </a:cubicBezTo>
                  <a:cubicBezTo>
                    <a:pt x="113333" y="6666"/>
                    <a:pt x="113333" y="6666"/>
                    <a:pt x="113333" y="6666"/>
                  </a:cubicBezTo>
                  <a:cubicBezTo>
                    <a:pt x="120000" y="16666"/>
                    <a:pt x="120000" y="26666"/>
                    <a:pt x="113333" y="36666"/>
                  </a:cubicBezTo>
                  <a:cubicBezTo>
                    <a:pt x="113333" y="36666"/>
                    <a:pt x="113333" y="36666"/>
                    <a:pt x="113333" y="36666"/>
                  </a:cubicBezTo>
                  <a:cubicBezTo>
                    <a:pt x="36666" y="113333"/>
                    <a:pt x="36666" y="113333"/>
                    <a:pt x="36666" y="113333"/>
                  </a:cubicBezTo>
                  <a:cubicBezTo>
                    <a:pt x="33333" y="116666"/>
                    <a:pt x="26666" y="120000"/>
                    <a:pt x="20000" y="120000"/>
                  </a:cubicBezTo>
                  <a:cubicBezTo>
                    <a:pt x="20000" y="120000"/>
                    <a:pt x="20000" y="120000"/>
                    <a:pt x="20000" y="120000"/>
                  </a:cubicBezTo>
                  <a:cubicBezTo>
                    <a:pt x="16666" y="120000"/>
                    <a:pt x="10000" y="116666"/>
                    <a:pt x="6666" y="113333"/>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5" name="Shape 185"/>
            <p:cNvSpPr/>
            <p:nvPr/>
          </p:nvSpPr>
          <p:spPr>
            <a:xfrm>
              <a:off x="591310" y="2994489"/>
              <a:ext cx="50100" cy="50100"/>
            </a:xfrm>
            <a:custGeom>
              <a:avLst/>
              <a:gdLst/>
              <a:ahLst/>
              <a:cxnLst/>
              <a:rect l="0" t="0" r="0" b="0"/>
              <a:pathLst>
                <a:path w="120000" h="120000" extrusionOk="0">
                  <a:moveTo>
                    <a:pt x="83333" y="113333"/>
                  </a:moveTo>
                  <a:cubicBezTo>
                    <a:pt x="6666" y="36666"/>
                    <a:pt x="6666" y="36666"/>
                    <a:pt x="6666" y="36666"/>
                  </a:cubicBezTo>
                  <a:cubicBezTo>
                    <a:pt x="0" y="26666"/>
                    <a:pt x="0" y="16666"/>
                    <a:pt x="6666" y="6666"/>
                  </a:cubicBezTo>
                  <a:cubicBezTo>
                    <a:pt x="6666" y="6666"/>
                    <a:pt x="6666" y="6666"/>
                    <a:pt x="6666" y="6666"/>
                  </a:cubicBezTo>
                  <a:cubicBezTo>
                    <a:pt x="16666" y="0"/>
                    <a:pt x="26666" y="0"/>
                    <a:pt x="36666" y="6666"/>
                  </a:cubicBezTo>
                  <a:cubicBezTo>
                    <a:pt x="36666" y="6666"/>
                    <a:pt x="36666" y="6666"/>
                    <a:pt x="36666" y="6666"/>
                  </a:cubicBezTo>
                  <a:cubicBezTo>
                    <a:pt x="113333" y="83333"/>
                    <a:pt x="113333" y="83333"/>
                    <a:pt x="113333" y="83333"/>
                  </a:cubicBezTo>
                  <a:cubicBezTo>
                    <a:pt x="120000" y="93333"/>
                    <a:pt x="120000" y="106666"/>
                    <a:pt x="113333" y="113333"/>
                  </a:cubicBezTo>
                  <a:cubicBezTo>
                    <a:pt x="113333" y="113333"/>
                    <a:pt x="113333" y="113333"/>
                    <a:pt x="113333" y="113333"/>
                  </a:cubicBezTo>
                  <a:cubicBezTo>
                    <a:pt x="110000" y="116666"/>
                    <a:pt x="103333" y="120000"/>
                    <a:pt x="96666" y="120000"/>
                  </a:cubicBezTo>
                  <a:cubicBezTo>
                    <a:pt x="96666" y="120000"/>
                    <a:pt x="96666" y="120000"/>
                    <a:pt x="96666" y="120000"/>
                  </a:cubicBezTo>
                  <a:cubicBezTo>
                    <a:pt x="93333" y="120000"/>
                    <a:pt x="86666" y="116666"/>
                    <a:pt x="83333" y="113333"/>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6" name="Shape 186"/>
            <p:cNvSpPr/>
            <p:nvPr/>
          </p:nvSpPr>
          <p:spPr>
            <a:xfrm>
              <a:off x="867780" y="3272183"/>
              <a:ext cx="51300" cy="48899"/>
            </a:xfrm>
            <a:custGeom>
              <a:avLst/>
              <a:gdLst/>
              <a:ahLst/>
              <a:cxnLst/>
              <a:rect l="0" t="0" r="0" b="0"/>
              <a:pathLst>
                <a:path w="120000" h="120000" extrusionOk="0">
                  <a:moveTo>
                    <a:pt x="84324" y="116571"/>
                  </a:moveTo>
                  <a:cubicBezTo>
                    <a:pt x="9729" y="34285"/>
                    <a:pt x="9729" y="34285"/>
                    <a:pt x="9729" y="34285"/>
                  </a:cubicBezTo>
                  <a:cubicBezTo>
                    <a:pt x="0" y="27428"/>
                    <a:pt x="0" y="13714"/>
                    <a:pt x="9729" y="6857"/>
                  </a:cubicBezTo>
                  <a:cubicBezTo>
                    <a:pt x="9729" y="6857"/>
                    <a:pt x="9729" y="6857"/>
                    <a:pt x="9729" y="6857"/>
                  </a:cubicBezTo>
                  <a:cubicBezTo>
                    <a:pt x="16216" y="0"/>
                    <a:pt x="29189" y="0"/>
                    <a:pt x="35675" y="6857"/>
                  </a:cubicBezTo>
                  <a:cubicBezTo>
                    <a:pt x="35675" y="6857"/>
                    <a:pt x="35675" y="6857"/>
                    <a:pt x="35675" y="6857"/>
                  </a:cubicBezTo>
                  <a:cubicBezTo>
                    <a:pt x="110270" y="85714"/>
                    <a:pt x="110270" y="85714"/>
                    <a:pt x="110270" y="85714"/>
                  </a:cubicBezTo>
                  <a:cubicBezTo>
                    <a:pt x="120000" y="92571"/>
                    <a:pt x="120000" y="106285"/>
                    <a:pt x="110270" y="116571"/>
                  </a:cubicBezTo>
                  <a:cubicBezTo>
                    <a:pt x="110270" y="116571"/>
                    <a:pt x="110270" y="116571"/>
                    <a:pt x="110270" y="116571"/>
                  </a:cubicBezTo>
                  <a:cubicBezTo>
                    <a:pt x="107027" y="120000"/>
                    <a:pt x="103783" y="120000"/>
                    <a:pt x="97297" y="120000"/>
                  </a:cubicBezTo>
                  <a:cubicBezTo>
                    <a:pt x="97297" y="120000"/>
                    <a:pt x="97297" y="120000"/>
                    <a:pt x="97297" y="120000"/>
                  </a:cubicBezTo>
                  <a:cubicBezTo>
                    <a:pt x="94054" y="120000"/>
                    <a:pt x="87567" y="120000"/>
                    <a:pt x="84324" y="116571"/>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7" name="Shape 187"/>
            <p:cNvSpPr/>
            <p:nvPr/>
          </p:nvSpPr>
          <p:spPr>
            <a:xfrm>
              <a:off x="740556" y="3146181"/>
              <a:ext cx="25800" cy="24600"/>
            </a:xfrm>
            <a:prstGeom prst="ellipse">
              <a:avLst/>
            </a:pr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8" name="Shape 188"/>
            <p:cNvSpPr/>
            <p:nvPr/>
          </p:nvSpPr>
          <p:spPr>
            <a:xfrm>
              <a:off x="752789" y="3055655"/>
              <a:ext cx="101400" cy="101400"/>
            </a:xfrm>
            <a:custGeom>
              <a:avLst/>
              <a:gdLst/>
              <a:ahLst/>
              <a:cxnLst/>
              <a:rect l="0" t="0" r="0" b="0"/>
              <a:pathLst>
                <a:path w="120000" h="120000" extrusionOk="0">
                  <a:moveTo>
                    <a:pt x="80963" y="18795"/>
                  </a:moveTo>
                  <a:lnTo>
                    <a:pt x="119999" y="0"/>
                  </a:lnTo>
                  <a:lnTo>
                    <a:pt x="101204" y="39036"/>
                  </a:lnTo>
                  <a:lnTo>
                    <a:pt x="0" y="119999"/>
                  </a:lnTo>
                  <a:lnTo>
                    <a:pt x="80963" y="18795"/>
                  </a:ln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89" name="Shape 189"/>
            <p:cNvSpPr/>
            <p:nvPr/>
          </p:nvSpPr>
          <p:spPr>
            <a:xfrm>
              <a:off x="741779" y="3157191"/>
              <a:ext cx="23100" cy="216599"/>
            </a:xfrm>
            <a:custGeom>
              <a:avLst/>
              <a:gdLst/>
              <a:ahLst/>
              <a:cxnLst/>
              <a:rect l="0" t="0" r="0" b="0"/>
              <a:pathLst>
                <a:path w="120000" h="120000" extrusionOk="0">
                  <a:moveTo>
                    <a:pt x="120000" y="101694"/>
                  </a:moveTo>
                  <a:lnTo>
                    <a:pt x="56842" y="119999"/>
                  </a:lnTo>
                  <a:lnTo>
                    <a:pt x="0" y="101694"/>
                  </a:lnTo>
                  <a:lnTo>
                    <a:pt x="56842" y="0"/>
                  </a:lnTo>
                  <a:lnTo>
                    <a:pt x="120000" y="101694"/>
                  </a:ln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grpSp>
      <p:grpSp>
        <p:nvGrpSpPr>
          <p:cNvPr id="190" name="Shape 190"/>
          <p:cNvGrpSpPr/>
          <p:nvPr/>
        </p:nvGrpSpPr>
        <p:grpSpPr>
          <a:xfrm>
            <a:off x="7358175" y="1140495"/>
            <a:ext cx="816013" cy="648171"/>
            <a:chOff x="1298391" y="2841574"/>
            <a:chExt cx="621457" cy="589783"/>
          </a:xfrm>
        </p:grpSpPr>
        <p:sp>
          <p:nvSpPr>
            <p:cNvPr id="191" name="Shape 191"/>
            <p:cNvSpPr/>
            <p:nvPr/>
          </p:nvSpPr>
          <p:spPr>
            <a:xfrm>
              <a:off x="1335700" y="2872157"/>
              <a:ext cx="446399" cy="559200"/>
            </a:xfrm>
            <a:custGeom>
              <a:avLst/>
              <a:gdLst/>
              <a:ahLst/>
              <a:cxnLst/>
              <a:rect l="0" t="0" r="0" b="0"/>
              <a:pathLst>
                <a:path w="120000" h="120000" extrusionOk="0">
                  <a:moveTo>
                    <a:pt x="48328" y="0"/>
                  </a:moveTo>
                  <a:lnTo>
                    <a:pt x="119999" y="0"/>
                  </a:lnTo>
                  <a:lnTo>
                    <a:pt x="119999" y="120000"/>
                  </a:lnTo>
                  <a:lnTo>
                    <a:pt x="0" y="120000"/>
                  </a:lnTo>
                  <a:lnTo>
                    <a:pt x="0" y="38336"/>
                  </a:lnTo>
                  <a:lnTo>
                    <a:pt x="48328" y="0"/>
                  </a:ln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2" name="Shape 192"/>
            <p:cNvSpPr/>
            <p:nvPr/>
          </p:nvSpPr>
          <p:spPr>
            <a:xfrm>
              <a:off x="1298391" y="2841574"/>
              <a:ext cx="468600" cy="581100"/>
            </a:xfrm>
            <a:custGeom>
              <a:avLst/>
              <a:gdLst/>
              <a:ahLst/>
              <a:cxnLst/>
              <a:rect l="0" t="0" r="0" b="0"/>
              <a:pathLst>
                <a:path w="120000" h="120000" extrusionOk="0">
                  <a:moveTo>
                    <a:pt x="0" y="120000"/>
                  </a:moveTo>
                  <a:lnTo>
                    <a:pt x="0" y="39157"/>
                  </a:lnTo>
                  <a:lnTo>
                    <a:pt x="5639" y="39157"/>
                  </a:lnTo>
                  <a:lnTo>
                    <a:pt x="5639" y="115200"/>
                  </a:lnTo>
                  <a:lnTo>
                    <a:pt x="114360" y="115200"/>
                  </a:lnTo>
                  <a:lnTo>
                    <a:pt x="114360" y="4547"/>
                  </a:lnTo>
                  <a:lnTo>
                    <a:pt x="48877" y="4547"/>
                  </a:lnTo>
                  <a:lnTo>
                    <a:pt x="48877" y="0"/>
                  </a:lnTo>
                  <a:lnTo>
                    <a:pt x="120000" y="0"/>
                  </a:lnTo>
                  <a:lnTo>
                    <a:pt x="120000" y="120000"/>
                  </a:lnTo>
                  <a:lnTo>
                    <a:pt x="0" y="120000"/>
                  </a:lnTo>
                  <a:lnTo>
                    <a:pt x="0" y="120000"/>
                  </a:ln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3" name="Shape 193"/>
            <p:cNvSpPr/>
            <p:nvPr/>
          </p:nvSpPr>
          <p:spPr>
            <a:xfrm>
              <a:off x="1309400" y="2852583"/>
              <a:ext cx="149100" cy="149100"/>
            </a:xfrm>
            <a:custGeom>
              <a:avLst/>
              <a:gdLst/>
              <a:ahLst/>
              <a:cxnLst/>
              <a:rect l="0" t="0" r="0" b="0"/>
              <a:pathLst>
                <a:path w="120000" h="120000" extrusionOk="0">
                  <a:moveTo>
                    <a:pt x="120000" y="0"/>
                  </a:moveTo>
                  <a:lnTo>
                    <a:pt x="120000" y="120000"/>
                  </a:lnTo>
                  <a:lnTo>
                    <a:pt x="0" y="120000"/>
                  </a:lnTo>
                  <a:lnTo>
                    <a:pt x="120000" y="0"/>
                  </a:ln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4" name="Shape 194"/>
            <p:cNvSpPr/>
            <p:nvPr/>
          </p:nvSpPr>
          <p:spPr>
            <a:xfrm>
              <a:off x="1375459" y="3170647"/>
              <a:ext cx="315600" cy="17100"/>
            </a:xfrm>
            <a:custGeom>
              <a:avLst/>
              <a:gdLst/>
              <a:ahLst/>
              <a:cxnLst/>
              <a:rect l="0" t="0" r="0" b="0"/>
              <a:pathLst>
                <a:path w="120000" h="120000" extrusionOk="0">
                  <a:moveTo>
                    <a:pt x="3185" y="120000"/>
                  </a:moveTo>
                  <a:cubicBezTo>
                    <a:pt x="1061" y="120000"/>
                    <a:pt x="0" y="100000"/>
                    <a:pt x="0" y="60000"/>
                  </a:cubicBezTo>
                  <a:cubicBezTo>
                    <a:pt x="0" y="60000"/>
                    <a:pt x="0" y="60000"/>
                    <a:pt x="0" y="60000"/>
                  </a:cubicBezTo>
                  <a:cubicBezTo>
                    <a:pt x="0" y="30000"/>
                    <a:pt x="1061" y="0"/>
                    <a:pt x="3185" y="0"/>
                  </a:cubicBezTo>
                  <a:cubicBezTo>
                    <a:pt x="3185" y="0"/>
                    <a:pt x="3185" y="0"/>
                    <a:pt x="3185" y="0"/>
                  </a:cubicBezTo>
                  <a:cubicBezTo>
                    <a:pt x="116814" y="0"/>
                    <a:pt x="116814" y="0"/>
                    <a:pt x="116814" y="0"/>
                  </a:cubicBezTo>
                  <a:cubicBezTo>
                    <a:pt x="118938" y="0"/>
                    <a:pt x="120000" y="30000"/>
                    <a:pt x="120000" y="60000"/>
                  </a:cubicBezTo>
                  <a:cubicBezTo>
                    <a:pt x="120000" y="60000"/>
                    <a:pt x="120000" y="60000"/>
                    <a:pt x="120000" y="60000"/>
                  </a:cubicBezTo>
                  <a:cubicBezTo>
                    <a:pt x="120000" y="100000"/>
                    <a:pt x="118938" y="120000"/>
                    <a:pt x="116814" y="120000"/>
                  </a:cubicBezTo>
                  <a:cubicBezTo>
                    <a:pt x="116814" y="120000"/>
                    <a:pt x="116814" y="120000"/>
                    <a:pt x="116814" y="120000"/>
                  </a:cubicBezTo>
                  <a:cubicBezTo>
                    <a:pt x="3185" y="120000"/>
                    <a:pt x="3185" y="120000"/>
                    <a:pt x="3185" y="120000"/>
                  </a:cubicBez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5" name="Shape 195"/>
            <p:cNvSpPr/>
            <p:nvPr/>
          </p:nvSpPr>
          <p:spPr>
            <a:xfrm>
              <a:off x="1375459" y="3122938"/>
              <a:ext cx="315600" cy="17100"/>
            </a:xfrm>
            <a:custGeom>
              <a:avLst/>
              <a:gdLst/>
              <a:ahLst/>
              <a:cxnLst/>
              <a:rect l="0" t="0" r="0" b="0"/>
              <a:pathLst>
                <a:path w="120000" h="120000" extrusionOk="0">
                  <a:moveTo>
                    <a:pt x="3185" y="120000"/>
                  </a:moveTo>
                  <a:cubicBezTo>
                    <a:pt x="1061" y="120000"/>
                    <a:pt x="0" y="100000"/>
                    <a:pt x="0" y="60000"/>
                  </a:cubicBezTo>
                  <a:cubicBezTo>
                    <a:pt x="0" y="60000"/>
                    <a:pt x="0" y="60000"/>
                    <a:pt x="0" y="60000"/>
                  </a:cubicBezTo>
                  <a:cubicBezTo>
                    <a:pt x="0" y="30000"/>
                    <a:pt x="1061" y="0"/>
                    <a:pt x="3185" y="0"/>
                  </a:cubicBezTo>
                  <a:cubicBezTo>
                    <a:pt x="3185" y="0"/>
                    <a:pt x="3185" y="0"/>
                    <a:pt x="3185" y="0"/>
                  </a:cubicBezTo>
                  <a:cubicBezTo>
                    <a:pt x="116814" y="0"/>
                    <a:pt x="116814" y="0"/>
                    <a:pt x="116814" y="0"/>
                  </a:cubicBezTo>
                  <a:cubicBezTo>
                    <a:pt x="118938" y="0"/>
                    <a:pt x="120000" y="30000"/>
                    <a:pt x="120000" y="60000"/>
                  </a:cubicBezTo>
                  <a:cubicBezTo>
                    <a:pt x="120000" y="60000"/>
                    <a:pt x="120000" y="60000"/>
                    <a:pt x="120000" y="60000"/>
                  </a:cubicBezTo>
                  <a:cubicBezTo>
                    <a:pt x="120000" y="100000"/>
                    <a:pt x="118938" y="120000"/>
                    <a:pt x="116814" y="120000"/>
                  </a:cubicBezTo>
                  <a:cubicBezTo>
                    <a:pt x="116814" y="120000"/>
                    <a:pt x="116814" y="120000"/>
                    <a:pt x="116814" y="120000"/>
                  </a:cubicBezTo>
                  <a:cubicBezTo>
                    <a:pt x="3185" y="120000"/>
                    <a:pt x="3185" y="120000"/>
                    <a:pt x="3185" y="120000"/>
                  </a:cubicBez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6" name="Shape 196"/>
            <p:cNvSpPr/>
            <p:nvPr/>
          </p:nvSpPr>
          <p:spPr>
            <a:xfrm>
              <a:off x="1375459" y="3075227"/>
              <a:ext cx="315600" cy="18300"/>
            </a:xfrm>
            <a:custGeom>
              <a:avLst/>
              <a:gdLst/>
              <a:ahLst/>
              <a:cxnLst/>
              <a:rect l="0" t="0" r="0" b="0"/>
              <a:pathLst>
                <a:path w="120000" h="120000" extrusionOk="0">
                  <a:moveTo>
                    <a:pt x="3185" y="120000"/>
                  </a:moveTo>
                  <a:cubicBezTo>
                    <a:pt x="1061" y="120000"/>
                    <a:pt x="0" y="92307"/>
                    <a:pt x="0" y="64615"/>
                  </a:cubicBezTo>
                  <a:cubicBezTo>
                    <a:pt x="0" y="64615"/>
                    <a:pt x="0" y="64615"/>
                    <a:pt x="0" y="64615"/>
                  </a:cubicBezTo>
                  <a:cubicBezTo>
                    <a:pt x="0" y="27692"/>
                    <a:pt x="1061" y="0"/>
                    <a:pt x="3185" y="0"/>
                  </a:cubicBezTo>
                  <a:cubicBezTo>
                    <a:pt x="3185" y="0"/>
                    <a:pt x="3185" y="0"/>
                    <a:pt x="3185" y="0"/>
                  </a:cubicBezTo>
                  <a:cubicBezTo>
                    <a:pt x="116814" y="0"/>
                    <a:pt x="116814" y="0"/>
                    <a:pt x="116814" y="0"/>
                  </a:cubicBezTo>
                  <a:cubicBezTo>
                    <a:pt x="118938" y="0"/>
                    <a:pt x="120000" y="27692"/>
                    <a:pt x="120000" y="64615"/>
                  </a:cubicBezTo>
                  <a:cubicBezTo>
                    <a:pt x="120000" y="64615"/>
                    <a:pt x="120000" y="64615"/>
                    <a:pt x="120000" y="64615"/>
                  </a:cubicBezTo>
                  <a:cubicBezTo>
                    <a:pt x="120000" y="92307"/>
                    <a:pt x="118938" y="120000"/>
                    <a:pt x="116814" y="120000"/>
                  </a:cubicBezTo>
                  <a:cubicBezTo>
                    <a:pt x="116814" y="120000"/>
                    <a:pt x="116814" y="120000"/>
                    <a:pt x="116814" y="120000"/>
                  </a:cubicBezTo>
                  <a:cubicBezTo>
                    <a:pt x="3185" y="120000"/>
                    <a:pt x="3185" y="120000"/>
                    <a:pt x="3185" y="120000"/>
                  </a:cubicBez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7" name="Shape 197"/>
            <p:cNvSpPr/>
            <p:nvPr/>
          </p:nvSpPr>
          <p:spPr>
            <a:xfrm>
              <a:off x="1375459" y="3218357"/>
              <a:ext cx="315600" cy="17100"/>
            </a:xfrm>
            <a:custGeom>
              <a:avLst/>
              <a:gdLst/>
              <a:ahLst/>
              <a:cxnLst/>
              <a:rect l="0" t="0" r="0" b="0"/>
              <a:pathLst>
                <a:path w="120000" h="120000" extrusionOk="0">
                  <a:moveTo>
                    <a:pt x="3185" y="120000"/>
                  </a:moveTo>
                  <a:cubicBezTo>
                    <a:pt x="1061" y="120000"/>
                    <a:pt x="0" y="100000"/>
                    <a:pt x="0" y="60000"/>
                  </a:cubicBezTo>
                  <a:cubicBezTo>
                    <a:pt x="0" y="60000"/>
                    <a:pt x="0" y="60000"/>
                    <a:pt x="0" y="60000"/>
                  </a:cubicBezTo>
                  <a:cubicBezTo>
                    <a:pt x="0" y="30000"/>
                    <a:pt x="1061" y="0"/>
                    <a:pt x="3185" y="0"/>
                  </a:cubicBezTo>
                  <a:cubicBezTo>
                    <a:pt x="3185" y="0"/>
                    <a:pt x="3185" y="0"/>
                    <a:pt x="3185" y="0"/>
                  </a:cubicBezTo>
                  <a:cubicBezTo>
                    <a:pt x="116814" y="0"/>
                    <a:pt x="116814" y="0"/>
                    <a:pt x="116814" y="0"/>
                  </a:cubicBezTo>
                  <a:cubicBezTo>
                    <a:pt x="118938" y="0"/>
                    <a:pt x="120000" y="30000"/>
                    <a:pt x="120000" y="60000"/>
                  </a:cubicBezTo>
                  <a:cubicBezTo>
                    <a:pt x="120000" y="60000"/>
                    <a:pt x="120000" y="60000"/>
                    <a:pt x="120000" y="60000"/>
                  </a:cubicBezTo>
                  <a:cubicBezTo>
                    <a:pt x="120000" y="100000"/>
                    <a:pt x="118938" y="120000"/>
                    <a:pt x="116814" y="120000"/>
                  </a:cubicBezTo>
                  <a:cubicBezTo>
                    <a:pt x="116814" y="120000"/>
                    <a:pt x="116814" y="120000"/>
                    <a:pt x="116814" y="120000"/>
                  </a:cubicBezTo>
                  <a:cubicBezTo>
                    <a:pt x="3185" y="120000"/>
                    <a:pt x="3185" y="120000"/>
                    <a:pt x="3185" y="120000"/>
                  </a:cubicBez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8" name="Shape 198"/>
            <p:cNvSpPr/>
            <p:nvPr/>
          </p:nvSpPr>
          <p:spPr>
            <a:xfrm>
              <a:off x="1375459" y="3266066"/>
              <a:ext cx="166500" cy="15899"/>
            </a:xfrm>
            <a:custGeom>
              <a:avLst/>
              <a:gdLst/>
              <a:ahLst/>
              <a:cxnLst/>
              <a:rect l="0" t="0" r="0" b="0"/>
              <a:pathLst>
                <a:path w="120000" h="120000" extrusionOk="0">
                  <a:moveTo>
                    <a:pt x="6050" y="120000"/>
                  </a:moveTo>
                  <a:cubicBezTo>
                    <a:pt x="2016" y="120000"/>
                    <a:pt x="0" y="100000"/>
                    <a:pt x="0" y="60000"/>
                  </a:cubicBezTo>
                  <a:cubicBezTo>
                    <a:pt x="0" y="60000"/>
                    <a:pt x="0" y="60000"/>
                    <a:pt x="0" y="60000"/>
                  </a:cubicBezTo>
                  <a:cubicBezTo>
                    <a:pt x="0" y="30000"/>
                    <a:pt x="2016" y="0"/>
                    <a:pt x="6050" y="0"/>
                  </a:cubicBezTo>
                  <a:cubicBezTo>
                    <a:pt x="6050" y="0"/>
                    <a:pt x="6050" y="0"/>
                    <a:pt x="6050" y="0"/>
                  </a:cubicBezTo>
                  <a:cubicBezTo>
                    <a:pt x="113949" y="0"/>
                    <a:pt x="113949" y="0"/>
                    <a:pt x="113949" y="0"/>
                  </a:cubicBezTo>
                  <a:cubicBezTo>
                    <a:pt x="117983" y="0"/>
                    <a:pt x="120000" y="30000"/>
                    <a:pt x="120000" y="60000"/>
                  </a:cubicBezTo>
                  <a:cubicBezTo>
                    <a:pt x="120000" y="60000"/>
                    <a:pt x="120000" y="60000"/>
                    <a:pt x="120000" y="60000"/>
                  </a:cubicBezTo>
                  <a:cubicBezTo>
                    <a:pt x="120000" y="100000"/>
                    <a:pt x="117983" y="120000"/>
                    <a:pt x="113949" y="120000"/>
                  </a:cubicBezTo>
                  <a:cubicBezTo>
                    <a:pt x="113949" y="120000"/>
                    <a:pt x="113949" y="120000"/>
                    <a:pt x="113949" y="120000"/>
                  </a:cubicBezTo>
                  <a:cubicBezTo>
                    <a:pt x="6050" y="120000"/>
                    <a:pt x="6050" y="120000"/>
                    <a:pt x="6050" y="120000"/>
                  </a:cubicBezTo>
                  <a:close/>
                </a:path>
              </a:pathLst>
            </a:cu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199" name="Shape 199"/>
            <p:cNvSpPr/>
            <p:nvPr/>
          </p:nvSpPr>
          <p:spPr>
            <a:xfrm>
              <a:off x="1621348" y="3124161"/>
              <a:ext cx="298500" cy="298500"/>
            </a:xfrm>
            <a:prstGeom prst="ellipse">
              <a:avLst/>
            </a:pr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00" name="Shape 200"/>
            <p:cNvSpPr/>
            <p:nvPr/>
          </p:nvSpPr>
          <p:spPr>
            <a:xfrm>
              <a:off x="1643367" y="3147405"/>
              <a:ext cx="254400" cy="251999"/>
            </a:xfrm>
            <a:prstGeom prst="ellipse">
              <a:avLst/>
            </a:prstGeom>
            <a:solidFill>
              <a:srgbClr val="08245C"/>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01" name="Shape 201"/>
            <p:cNvSpPr/>
            <p:nvPr/>
          </p:nvSpPr>
          <p:spPr>
            <a:xfrm>
              <a:off x="1692300" y="3207348"/>
              <a:ext cx="156600" cy="137100"/>
            </a:xfrm>
            <a:custGeom>
              <a:avLst/>
              <a:gdLst/>
              <a:ahLst/>
              <a:cxnLst/>
              <a:rect l="0" t="0" r="0" b="0"/>
              <a:pathLst>
                <a:path w="120000" h="120000" extrusionOk="0">
                  <a:moveTo>
                    <a:pt x="37500" y="113877"/>
                  </a:moveTo>
                  <a:cubicBezTo>
                    <a:pt x="4285" y="62448"/>
                    <a:pt x="4285" y="62448"/>
                    <a:pt x="4285" y="62448"/>
                  </a:cubicBezTo>
                  <a:cubicBezTo>
                    <a:pt x="0" y="55102"/>
                    <a:pt x="1071" y="46530"/>
                    <a:pt x="6428" y="41632"/>
                  </a:cubicBezTo>
                  <a:cubicBezTo>
                    <a:pt x="6428" y="41632"/>
                    <a:pt x="6428" y="41632"/>
                    <a:pt x="6428" y="41632"/>
                  </a:cubicBezTo>
                  <a:cubicBezTo>
                    <a:pt x="12857" y="36734"/>
                    <a:pt x="20357" y="37959"/>
                    <a:pt x="24642" y="44081"/>
                  </a:cubicBezTo>
                  <a:cubicBezTo>
                    <a:pt x="24642" y="44081"/>
                    <a:pt x="24642" y="44081"/>
                    <a:pt x="24642" y="44081"/>
                  </a:cubicBezTo>
                  <a:cubicBezTo>
                    <a:pt x="48214" y="80816"/>
                    <a:pt x="48214" y="80816"/>
                    <a:pt x="48214" y="80816"/>
                  </a:cubicBezTo>
                  <a:cubicBezTo>
                    <a:pt x="95357" y="8571"/>
                    <a:pt x="95357" y="8571"/>
                    <a:pt x="95357" y="8571"/>
                  </a:cubicBezTo>
                  <a:cubicBezTo>
                    <a:pt x="99642" y="1224"/>
                    <a:pt x="107142" y="0"/>
                    <a:pt x="113571" y="4897"/>
                  </a:cubicBezTo>
                  <a:cubicBezTo>
                    <a:pt x="113571" y="4897"/>
                    <a:pt x="113571" y="4897"/>
                    <a:pt x="113571" y="4897"/>
                  </a:cubicBezTo>
                  <a:cubicBezTo>
                    <a:pt x="118928" y="9795"/>
                    <a:pt x="119999" y="19591"/>
                    <a:pt x="115714" y="25714"/>
                  </a:cubicBezTo>
                  <a:cubicBezTo>
                    <a:pt x="115714" y="25714"/>
                    <a:pt x="115714" y="25714"/>
                    <a:pt x="115714" y="25714"/>
                  </a:cubicBezTo>
                  <a:cubicBezTo>
                    <a:pt x="58928" y="113877"/>
                    <a:pt x="58928" y="113877"/>
                    <a:pt x="58928" y="113877"/>
                  </a:cubicBezTo>
                  <a:cubicBezTo>
                    <a:pt x="55714" y="117551"/>
                    <a:pt x="52499" y="119999"/>
                    <a:pt x="48214" y="119999"/>
                  </a:cubicBezTo>
                  <a:cubicBezTo>
                    <a:pt x="48214" y="119999"/>
                    <a:pt x="48214" y="119999"/>
                    <a:pt x="48214" y="119999"/>
                  </a:cubicBezTo>
                  <a:cubicBezTo>
                    <a:pt x="43928" y="119999"/>
                    <a:pt x="40714" y="117551"/>
                    <a:pt x="37500" y="113877"/>
                  </a:cubicBezTo>
                  <a:close/>
                </a:path>
              </a:pathLst>
            </a:custGeom>
            <a:solidFill>
              <a:srgbClr val="FFFFFF"/>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grpSp>
      <p:grpSp>
        <p:nvGrpSpPr>
          <p:cNvPr id="202" name="Shape 202"/>
          <p:cNvGrpSpPr/>
          <p:nvPr/>
        </p:nvGrpSpPr>
        <p:grpSpPr>
          <a:xfrm>
            <a:off x="3939759" y="3450951"/>
            <a:ext cx="815975" cy="612082"/>
            <a:chOff x="532241" y="1389419"/>
            <a:chExt cx="726733" cy="707037"/>
          </a:xfrm>
        </p:grpSpPr>
        <p:sp>
          <p:nvSpPr>
            <p:cNvPr id="203" name="Shape 203"/>
            <p:cNvSpPr/>
            <p:nvPr/>
          </p:nvSpPr>
          <p:spPr>
            <a:xfrm>
              <a:off x="788079" y="1750311"/>
              <a:ext cx="216300" cy="341100"/>
            </a:xfrm>
            <a:custGeom>
              <a:avLst/>
              <a:gdLst/>
              <a:ahLst/>
              <a:cxnLst/>
              <a:rect l="0" t="0" r="0" b="0"/>
              <a:pathLst>
                <a:path w="120000" h="120000" extrusionOk="0">
                  <a:moveTo>
                    <a:pt x="61090" y="29655"/>
                  </a:moveTo>
                  <a:cubicBezTo>
                    <a:pt x="57818" y="29655"/>
                    <a:pt x="57818" y="29655"/>
                    <a:pt x="57818" y="29655"/>
                  </a:cubicBezTo>
                  <a:cubicBezTo>
                    <a:pt x="48000" y="29655"/>
                    <a:pt x="48000" y="29655"/>
                    <a:pt x="48000" y="29655"/>
                  </a:cubicBezTo>
                  <a:cubicBezTo>
                    <a:pt x="48000" y="29655"/>
                    <a:pt x="48000" y="29655"/>
                    <a:pt x="48000" y="29655"/>
                  </a:cubicBezTo>
                  <a:cubicBezTo>
                    <a:pt x="48000" y="29655"/>
                    <a:pt x="48000" y="29655"/>
                    <a:pt x="48000" y="29655"/>
                  </a:cubicBezTo>
                  <a:cubicBezTo>
                    <a:pt x="48000" y="29655"/>
                    <a:pt x="48000" y="29655"/>
                    <a:pt x="48000" y="29655"/>
                  </a:cubicBezTo>
                  <a:cubicBezTo>
                    <a:pt x="46909" y="29655"/>
                    <a:pt x="46909" y="29655"/>
                    <a:pt x="46909" y="29655"/>
                  </a:cubicBezTo>
                  <a:cubicBezTo>
                    <a:pt x="46909" y="29655"/>
                    <a:pt x="46909" y="29655"/>
                    <a:pt x="46909" y="29655"/>
                  </a:cubicBezTo>
                  <a:cubicBezTo>
                    <a:pt x="46909" y="29655"/>
                    <a:pt x="46909" y="29655"/>
                    <a:pt x="46909" y="29655"/>
                  </a:cubicBezTo>
                  <a:cubicBezTo>
                    <a:pt x="46909" y="29655"/>
                    <a:pt x="46909" y="29655"/>
                    <a:pt x="46909" y="29655"/>
                  </a:cubicBezTo>
                  <a:cubicBezTo>
                    <a:pt x="33818" y="29655"/>
                    <a:pt x="33818" y="29655"/>
                    <a:pt x="33818" y="29655"/>
                  </a:cubicBezTo>
                  <a:cubicBezTo>
                    <a:pt x="22909" y="26896"/>
                    <a:pt x="22909" y="26896"/>
                    <a:pt x="22909" y="26896"/>
                  </a:cubicBezTo>
                  <a:cubicBezTo>
                    <a:pt x="18545" y="17241"/>
                    <a:pt x="18545" y="17241"/>
                    <a:pt x="18545" y="17241"/>
                  </a:cubicBezTo>
                  <a:cubicBezTo>
                    <a:pt x="0" y="17241"/>
                    <a:pt x="0" y="17241"/>
                    <a:pt x="0" y="17241"/>
                  </a:cubicBezTo>
                  <a:cubicBezTo>
                    <a:pt x="6545" y="37241"/>
                    <a:pt x="6545" y="37241"/>
                    <a:pt x="6545" y="37241"/>
                  </a:cubicBezTo>
                  <a:cubicBezTo>
                    <a:pt x="32727" y="43448"/>
                    <a:pt x="32727" y="43448"/>
                    <a:pt x="32727" y="43448"/>
                  </a:cubicBezTo>
                  <a:cubicBezTo>
                    <a:pt x="32727" y="109655"/>
                    <a:pt x="32727" y="109655"/>
                    <a:pt x="32727" y="109655"/>
                  </a:cubicBezTo>
                  <a:cubicBezTo>
                    <a:pt x="32727" y="120000"/>
                    <a:pt x="58909" y="120000"/>
                    <a:pt x="58909" y="108965"/>
                  </a:cubicBezTo>
                  <a:cubicBezTo>
                    <a:pt x="58909" y="80689"/>
                    <a:pt x="58909" y="80689"/>
                    <a:pt x="58909" y="80689"/>
                  </a:cubicBezTo>
                  <a:cubicBezTo>
                    <a:pt x="60000" y="80689"/>
                    <a:pt x="60000" y="80689"/>
                    <a:pt x="60000" y="80689"/>
                  </a:cubicBezTo>
                  <a:cubicBezTo>
                    <a:pt x="60000" y="108965"/>
                    <a:pt x="60000" y="108965"/>
                    <a:pt x="60000" y="108965"/>
                  </a:cubicBezTo>
                  <a:cubicBezTo>
                    <a:pt x="60000" y="120000"/>
                    <a:pt x="86181" y="120000"/>
                    <a:pt x="86181" y="109655"/>
                  </a:cubicBezTo>
                  <a:cubicBezTo>
                    <a:pt x="86181" y="43448"/>
                    <a:pt x="86181" y="43448"/>
                    <a:pt x="86181" y="43448"/>
                  </a:cubicBezTo>
                  <a:cubicBezTo>
                    <a:pt x="112363" y="37241"/>
                    <a:pt x="112363" y="37241"/>
                    <a:pt x="112363" y="37241"/>
                  </a:cubicBezTo>
                  <a:cubicBezTo>
                    <a:pt x="120000" y="17241"/>
                    <a:pt x="120000" y="17241"/>
                    <a:pt x="120000" y="17241"/>
                  </a:cubicBezTo>
                  <a:cubicBezTo>
                    <a:pt x="100363" y="17241"/>
                    <a:pt x="100363" y="17241"/>
                    <a:pt x="100363" y="17241"/>
                  </a:cubicBezTo>
                  <a:cubicBezTo>
                    <a:pt x="97090" y="26896"/>
                    <a:pt x="97090" y="26896"/>
                    <a:pt x="97090" y="26896"/>
                  </a:cubicBezTo>
                  <a:cubicBezTo>
                    <a:pt x="86181" y="29655"/>
                    <a:pt x="86181" y="29655"/>
                    <a:pt x="86181" y="29655"/>
                  </a:cubicBezTo>
                  <a:cubicBezTo>
                    <a:pt x="72000" y="29655"/>
                    <a:pt x="72000" y="29655"/>
                    <a:pt x="72000" y="29655"/>
                  </a:cubicBezTo>
                  <a:cubicBezTo>
                    <a:pt x="72000" y="29655"/>
                    <a:pt x="72000" y="29655"/>
                    <a:pt x="72000" y="29655"/>
                  </a:cubicBezTo>
                  <a:cubicBezTo>
                    <a:pt x="72000" y="29655"/>
                    <a:pt x="72000" y="29655"/>
                    <a:pt x="72000" y="29655"/>
                  </a:cubicBezTo>
                  <a:cubicBezTo>
                    <a:pt x="72000" y="29655"/>
                    <a:pt x="72000" y="29655"/>
                    <a:pt x="72000" y="29655"/>
                  </a:cubicBezTo>
                  <a:cubicBezTo>
                    <a:pt x="72000" y="29655"/>
                    <a:pt x="72000" y="29655"/>
                    <a:pt x="72000" y="29655"/>
                  </a:cubicBezTo>
                  <a:cubicBezTo>
                    <a:pt x="72000" y="29655"/>
                    <a:pt x="72000" y="29655"/>
                    <a:pt x="72000" y="29655"/>
                  </a:cubicBezTo>
                  <a:cubicBezTo>
                    <a:pt x="72000" y="29655"/>
                    <a:pt x="72000" y="29655"/>
                    <a:pt x="72000" y="29655"/>
                  </a:cubicBezTo>
                  <a:cubicBezTo>
                    <a:pt x="72000" y="29655"/>
                    <a:pt x="72000" y="29655"/>
                    <a:pt x="72000" y="29655"/>
                  </a:cubicBezTo>
                  <a:cubicBezTo>
                    <a:pt x="61090" y="29655"/>
                    <a:pt x="61090" y="29655"/>
                    <a:pt x="61090" y="29655"/>
                  </a:cubicBezTo>
                  <a:close/>
                  <a:moveTo>
                    <a:pt x="60000" y="0"/>
                  </a:moveTo>
                  <a:cubicBezTo>
                    <a:pt x="72000" y="0"/>
                    <a:pt x="82909" y="6206"/>
                    <a:pt x="82909" y="13793"/>
                  </a:cubicBezTo>
                  <a:cubicBezTo>
                    <a:pt x="82909" y="22068"/>
                    <a:pt x="72000" y="28275"/>
                    <a:pt x="60000" y="28275"/>
                  </a:cubicBezTo>
                  <a:cubicBezTo>
                    <a:pt x="46909" y="28275"/>
                    <a:pt x="37090" y="22068"/>
                    <a:pt x="37090" y="13793"/>
                  </a:cubicBezTo>
                  <a:cubicBezTo>
                    <a:pt x="37090" y="6206"/>
                    <a:pt x="46909" y="0"/>
                    <a:pt x="60000" y="0"/>
                  </a:cubicBez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04" name="Shape 204"/>
            <p:cNvSpPr/>
            <p:nvPr/>
          </p:nvSpPr>
          <p:spPr>
            <a:xfrm>
              <a:off x="532241" y="1389419"/>
              <a:ext cx="307800" cy="704400"/>
            </a:xfrm>
            <a:custGeom>
              <a:avLst/>
              <a:gdLst/>
              <a:ahLst/>
              <a:cxnLst/>
              <a:rect l="0" t="0" r="0" b="0"/>
              <a:pathLst>
                <a:path w="120000" h="120000" extrusionOk="0">
                  <a:moveTo>
                    <a:pt x="45384" y="2011"/>
                  </a:moveTo>
                  <a:cubicBezTo>
                    <a:pt x="45384" y="2011"/>
                    <a:pt x="45384" y="2011"/>
                    <a:pt x="45384" y="2011"/>
                  </a:cubicBezTo>
                  <a:cubicBezTo>
                    <a:pt x="57692" y="0"/>
                    <a:pt x="71538" y="3016"/>
                    <a:pt x="76153" y="8379"/>
                  </a:cubicBezTo>
                  <a:cubicBezTo>
                    <a:pt x="80769" y="13407"/>
                    <a:pt x="74615" y="19441"/>
                    <a:pt x="62307" y="21452"/>
                  </a:cubicBezTo>
                  <a:cubicBezTo>
                    <a:pt x="50000" y="23463"/>
                    <a:pt x="36153" y="20782"/>
                    <a:pt x="31538" y="15418"/>
                  </a:cubicBezTo>
                  <a:cubicBezTo>
                    <a:pt x="26923" y="10055"/>
                    <a:pt x="33846" y="4022"/>
                    <a:pt x="45384" y="2011"/>
                  </a:cubicBezTo>
                  <a:close/>
                  <a:moveTo>
                    <a:pt x="115384" y="65027"/>
                  </a:moveTo>
                  <a:cubicBezTo>
                    <a:pt x="107692" y="51955"/>
                    <a:pt x="107692" y="51955"/>
                    <a:pt x="107692" y="51955"/>
                  </a:cubicBezTo>
                  <a:cubicBezTo>
                    <a:pt x="107692" y="40223"/>
                    <a:pt x="107692" y="40223"/>
                    <a:pt x="107692" y="40223"/>
                  </a:cubicBezTo>
                  <a:cubicBezTo>
                    <a:pt x="107692" y="40223"/>
                    <a:pt x="107692" y="40223"/>
                    <a:pt x="107692" y="40223"/>
                  </a:cubicBezTo>
                  <a:cubicBezTo>
                    <a:pt x="107692" y="40223"/>
                    <a:pt x="107692" y="40223"/>
                    <a:pt x="107692" y="40223"/>
                  </a:cubicBezTo>
                  <a:cubicBezTo>
                    <a:pt x="107692" y="40223"/>
                    <a:pt x="107692" y="40223"/>
                    <a:pt x="107692" y="40223"/>
                  </a:cubicBezTo>
                  <a:cubicBezTo>
                    <a:pt x="107692" y="31173"/>
                    <a:pt x="90769" y="23128"/>
                    <a:pt x="69230" y="23128"/>
                  </a:cubicBezTo>
                  <a:cubicBezTo>
                    <a:pt x="69230" y="23128"/>
                    <a:pt x="69230" y="23128"/>
                    <a:pt x="69230" y="23128"/>
                  </a:cubicBezTo>
                  <a:cubicBezTo>
                    <a:pt x="68461" y="23128"/>
                    <a:pt x="68461" y="23128"/>
                    <a:pt x="68461" y="23128"/>
                  </a:cubicBezTo>
                  <a:cubicBezTo>
                    <a:pt x="68461" y="23128"/>
                    <a:pt x="68461" y="23128"/>
                    <a:pt x="68461" y="23128"/>
                  </a:cubicBezTo>
                  <a:cubicBezTo>
                    <a:pt x="39230" y="23128"/>
                    <a:pt x="39230" y="23128"/>
                    <a:pt x="39230" y="23128"/>
                  </a:cubicBezTo>
                  <a:cubicBezTo>
                    <a:pt x="39230" y="23128"/>
                    <a:pt x="39230" y="23128"/>
                    <a:pt x="39230" y="23128"/>
                  </a:cubicBezTo>
                  <a:cubicBezTo>
                    <a:pt x="39230" y="23128"/>
                    <a:pt x="39230" y="23128"/>
                    <a:pt x="39230" y="23128"/>
                  </a:cubicBezTo>
                  <a:cubicBezTo>
                    <a:pt x="39230" y="23128"/>
                    <a:pt x="39230" y="23128"/>
                    <a:pt x="39230" y="23128"/>
                  </a:cubicBezTo>
                  <a:cubicBezTo>
                    <a:pt x="16923" y="23128"/>
                    <a:pt x="0" y="31173"/>
                    <a:pt x="0" y="40223"/>
                  </a:cubicBezTo>
                  <a:cubicBezTo>
                    <a:pt x="0" y="40223"/>
                    <a:pt x="0" y="40223"/>
                    <a:pt x="0" y="40223"/>
                  </a:cubicBezTo>
                  <a:cubicBezTo>
                    <a:pt x="0" y="40223"/>
                    <a:pt x="0" y="40223"/>
                    <a:pt x="0" y="40223"/>
                  </a:cubicBezTo>
                  <a:cubicBezTo>
                    <a:pt x="0" y="40223"/>
                    <a:pt x="0" y="40223"/>
                    <a:pt x="0" y="40223"/>
                  </a:cubicBezTo>
                  <a:cubicBezTo>
                    <a:pt x="0" y="66703"/>
                    <a:pt x="0" y="66703"/>
                    <a:pt x="0" y="66703"/>
                  </a:cubicBezTo>
                  <a:cubicBezTo>
                    <a:pt x="0" y="72737"/>
                    <a:pt x="21538" y="72737"/>
                    <a:pt x="21538" y="66703"/>
                  </a:cubicBezTo>
                  <a:cubicBezTo>
                    <a:pt x="21538" y="40223"/>
                    <a:pt x="21538" y="40223"/>
                    <a:pt x="21538" y="40223"/>
                  </a:cubicBezTo>
                  <a:cubicBezTo>
                    <a:pt x="21538" y="40223"/>
                    <a:pt x="21538" y="40223"/>
                    <a:pt x="21538" y="40223"/>
                  </a:cubicBezTo>
                  <a:cubicBezTo>
                    <a:pt x="21538" y="40223"/>
                    <a:pt x="21538" y="40223"/>
                    <a:pt x="21538" y="40223"/>
                  </a:cubicBezTo>
                  <a:cubicBezTo>
                    <a:pt x="21538" y="40223"/>
                    <a:pt x="21538" y="40223"/>
                    <a:pt x="21538" y="40223"/>
                  </a:cubicBezTo>
                  <a:cubicBezTo>
                    <a:pt x="21538" y="38547"/>
                    <a:pt x="23076" y="36871"/>
                    <a:pt x="25384" y="35530"/>
                  </a:cubicBezTo>
                  <a:cubicBezTo>
                    <a:pt x="25384" y="112960"/>
                    <a:pt x="25384" y="112960"/>
                    <a:pt x="25384" y="112960"/>
                  </a:cubicBezTo>
                  <a:cubicBezTo>
                    <a:pt x="25384" y="120000"/>
                    <a:pt x="50000" y="120000"/>
                    <a:pt x="50000" y="112960"/>
                  </a:cubicBezTo>
                  <a:cubicBezTo>
                    <a:pt x="50000" y="75418"/>
                    <a:pt x="50000" y="75418"/>
                    <a:pt x="50000" y="75418"/>
                  </a:cubicBezTo>
                  <a:cubicBezTo>
                    <a:pt x="57692" y="75418"/>
                    <a:pt x="57692" y="75418"/>
                    <a:pt x="57692" y="75418"/>
                  </a:cubicBezTo>
                  <a:cubicBezTo>
                    <a:pt x="58461" y="112960"/>
                    <a:pt x="58461" y="112960"/>
                    <a:pt x="58461" y="112960"/>
                  </a:cubicBezTo>
                  <a:cubicBezTo>
                    <a:pt x="58461" y="120000"/>
                    <a:pt x="82307" y="120000"/>
                    <a:pt x="82307" y="112960"/>
                  </a:cubicBezTo>
                  <a:cubicBezTo>
                    <a:pt x="82307" y="35530"/>
                    <a:pt x="82307" y="35530"/>
                    <a:pt x="82307" y="35530"/>
                  </a:cubicBezTo>
                  <a:cubicBezTo>
                    <a:pt x="84615" y="36871"/>
                    <a:pt x="86153" y="38547"/>
                    <a:pt x="86153" y="40223"/>
                  </a:cubicBezTo>
                  <a:cubicBezTo>
                    <a:pt x="86153" y="40223"/>
                    <a:pt x="86153" y="40223"/>
                    <a:pt x="86153" y="40223"/>
                  </a:cubicBezTo>
                  <a:cubicBezTo>
                    <a:pt x="86153" y="40223"/>
                    <a:pt x="86153" y="40223"/>
                    <a:pt x="86153" y="40223"/>
                  </a:cubicBezTo>
                  <a:cubicBezTo>
                    <a:pt x="86153" y="40223"/>
                    <a:pt x="86153" y="40223"/>
                    <a:pt x="86153" y="40223"/>
                  </a:cubicBezTo>
                  <a:cubicBezTo>
                    <a:pt x="87692" y="53296"/>
                    <a:pt x="87692" y="53296"/>
                    <a:pt x="87692" y="53296"/>
                  </a:cubicBezTo>
                  <a:cubicBezTo>
                    <a:pt x="95384" y="67039"/>
                    <a:pt x="95384" y="67039"/>
                    <a:pt x="95384" y="67039"/>
                  </a:cubicBezTo>
                  <a:cubicBezTo>
                    <a:pt x="100769" y="74078"/>
                    <a:pt x="120000" y="71731"/>
                    <a:pt x="115384" y="65027"/>
                  </a:cubicBez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05" name="Shape 205"/>
            <p:cNvSpPr/>
            <p:nvPr/>
          </p:nvSpPr>
          <p:spPr>
            <a:xfrm>
              <a:off x="959875" y="1438857"/>
              <a:ext cx="299100" cy="657600"/>
            </a:xfrm>
            <a:custGeom>
              <a:avLst/>
              <a:gdLst/>
              <a:ahLst/>
              <a:cxnLst/>
              <a:rect l="0" t="0" r="0" b="0"/>
              <a:pathLst>
                <a:path w="120000" h="120000" extrusionOk="0">
                  <a:moveTo>
                    <a:pt x="52105" y="2155"/>
                  </a:moveTo>
                  <a:cubicBezTo>
                    <a:pt x="52105" y="2155"/>
                    <a:pt x="52105" y="2155"/>
                    <a:pt x="52105" y="2155"/>
                  </a:cubicBezTo>
                  <a:cubicBezTo>
                    <a:pt x="63947" y="0"/>
                    <a:pt x="77368" y="2874"/>
                    <a:pt x="82105" y="8263"/>
                  </a:cubicBezTo>
                  <a:cubicBezTo>
                    <a:pt x="86052" y="14011"/>
                    <a:pt x="80526" y="20119"/>
                    <a:pt x="67894" y="22275"/>
                  </a:cubicBezTo>
                  <a:cubicBezTo>
                    <a:pt x="56052" y="24071"/>
                    <a:pt x="42631" y="21197"/>
                    <a:pt x="37894" y="15808"/>
                  </a:cubicBezTo>
                  <a:cubicBezTo>
                    <a:pt x="33157" y="10419"/>
                    <a:pt x="39473" y="4311"/>
                    <a:pt x="52105" y="2155"/>
                  </a:cubicBezTo>
                  <a:close/>
                  <a:moveTo>
                    <a:pt x="60000" y="97005"/>
                  </a:moveTo>
                  <a:cubicBezTo>
                    <a:pt x="60789" y="97005"/>
                    <a:pt x="60789" y="97005"/>
                    <a:pt x="60789" y="97005"/>
                  </a:cubicBezTo>
                  <a:cubicBezTo>
                    <a:pt x="60789" y="112455"/>
                    <a:pt x="60789" y="112455"/>
                    <a:pt x="60789" y="112455"/>
                  </a:cubicBezTo>
                  <a:cubicBezTo>
                    <a:pt x="60789" y="120000"/>
                    <a:pt x="86052" y="120000"/>
                    <a:pt x="86052" y="112455"/>
                  </a:cubicBezTo>
                  <a:cubicBezTo>
                    <a:pt x="86052" y="97005"/>
                    <a:pt x="86052" y="97005"/>
                    <a:pt x="86052" y="97005"/>
                  </a:cubicBezTo>
                  <a:cubicBezTo>
                    <a:pt x="90789" y="97005"/>
                    <a:pt x="90789" y="97005"/>
                    <a:pt x="90789" y="97005"/>
                  </a:cubicBezTo>
                  <a:cubicBezTo>
                    <a:pt x="98684" y="97005"/>
                    <a:pt x="103421" y="93772"/>
                    <a:pt x="102631" y="90538"/>
                  </a:cubicBezTo>
                  <a:cubicBezTo>
                    <a:pt x="96315" y="74011"/>
                    <a:pt x="89210" y="57844"/>
                    <a:pt x="82894" y="41317"/>
                  </a:cubicBezTo>
                  <a:cubicBezTo>
                    <a:pt x="82105" y="39520"/>
                    <a:pt x="81315" y="37724"/>
                    <a:pt x="80526" y="36287"/>
                  </a:cubicBezTo>
                  <a:cubicBezTo>
                    <a:pt x="82894" y="37724"/>
                    <a:pt x="85263" y="39880"/>
                    <a:pt x="86052" y="42754"/>
                  </a:cubicBezTo>
                  <a:cubicBezTo>
                    <a:pt x="97105" y="67185"/>
                    <a:pt x="97105" y="67185"/>
                    <a:pt x="97105" y="67185"/>
                  </a:cubicBezTo>
                  <a:cubicBezTo>
                    <a:pt x="99473" y="73293"/>
                    <a:pt x="120000" y="71497"/>
                    <a:pt x="117631" y="65389"/>
                  </a:cubicBezTo>
                  <a:cubicBezTo>
                    <a:pt x="106578" y="40958"/>
                    <a:pt x="106578" y="40958"/>
                    <a:pt x="106578" y="40958"/>
                  </a:cubicBezTo>
                  <a:cubicBezTo>
                    <a:pt x="101842" y="30538"/>
                    <a:pt x="90000" y="24071"/>
                    <a:pt x="66315" y="24071"/>
                  </a:cubicBezTo>
                  <a:cubicBezTo>
                    <a:pt x="66315" y="24071"/>
                    <a:pt x="66315" y="24071"/>
                    <a:pt x="66315" y="24071"/>
                  </a:cubicBezTo>
                  <a:cubicBezTo>
                    <a:pt x="60000" y="24071"/>
                    <a:pt x="60000" y="24071"/>
                    <a:pt x="60000" y="24071"/>
                  </a:cubicBezTo>
                  <a:cubicBezTo>
                    <a:pt x="53684" y="24071"/>
                    <a:pt x="53684" y="24071"/>
                    <a:pt x="53684" y="24071"/>
                  </a:cubicBezTo>
                  <a:cubicBezTo>
                    <a:pt x="53684" y="24071"/>
                    <a:pt x="53684" y="24071"/>
                    <a:pt x="53684" y="24071"/>
                  </a:cubicBezTo>
                  <a:cubicBezTo>
                    <a:pt x="30000" y="24071"/>
                    <a:pt x="17368" y="30538"/>
                    <a:pt x="13421" y="40958"/>
                  </a:cubicBezTo>
                  <a:cubicBezTo>
                    <a:pt x="2368" y="65389"/>
                    <a:pt x="2368" y="65389"/>
                    <a:pt x="2368" y="65389"/>
                  </a:cubicBezTo>
                  <a:cubicBezTo>
                    <a:pt x="0" y="71497"/>
                    <a:pt x="19736" y="73293"/>
                    <a:pt x="22894" y="67185"/>
                  </a:cubicBezTo>
                  <a:cubicBezTo>
                    <a:pt x="33157" y="42754"/>
                    <a:pt x="33157" y="42754"/>
                    <a:pt x="33157" y="42754"/>
                  </a:cubicBezTo>
                  <a:cubicBezTo>
                    <a:pt x="34736" y="39880"/>
                    <a:pt x="36315" y="37724"/>
                    <a:pt x="39473" y="36287"/>
                  </a:cubicBezTo>
                  <a:cubicBezTo>
                    <a:pt x="38684" y="37724"/>
                    <a:pt x="37894" y="39520"/>
                    <a:pt x="37105" y="41317"/>
                  </a:cubicBezTo>
                  <a:cubicBezTo>
                    <a:pt x="30789" y="57844"/>
                    <a:pt x="23684" y="74011"/>
                    <a:pt x="17368" y="90538"/>
                  </a:cubicBezTo>
                  <a:cubicBezTo>
                    <a:pt x="16578" y="93772"/>
                    <a:pt x="20526" y="97005"/>
                    <a:pt x="29210" y="97005"/>
                  </a:cubicBezTo>
                  <a:cubicBezTo>
                    <a:pt x="33947" y="97005"/>
                    <a:pt x="33947" y="97005"/>
                    <a:pt x="33947" y="97005"/>
                  </a:cubicBezTo>
                  <a:cubicBezTo>
                    <a:pt x="33947" y="112455"/>
                    <a:pt x="33947" y="112455"/>
                    <a:pt x="33947" y="112455"/>
                  </a:cubicBezTo>
                  <a:cubicBezTo>
                    <a:pt x="33947" y="120000"/>
                    <a:pt x="59210" y="120000"/>
                    <a:pt x="59210" y="112455"/>
                  </a:cubicBezTo>
                  <a:cubicBezTo>
                    <a:pt x="59210" y="97005"/>
                    <a:pt x="59210" y="97005"/>
                    <a:pt x="59210" y="97005"/>
                  </a:cubicBezTo>
                  <a:lnTo>
                    <a:pt x="60000" y="97005"/>
                  </a:ln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grpSp>
      <p:grpSp>
        <p:nvGrpSpPr>
          <p:cNvPr id="206" name="Shape 206"/>
          <p:cNvGrpSpPr/>
          <p:nvPr/>
        </p:nvGrpSpPr>
        <p:grpSpPr>
          <a:xfrm>
            <a:off x="962562" y="1074782"/>
            <a:ext cx="816068" cy="764741"/>
            <a:chOff x="1895475" y="1403350"/>
            <a:chExt cx="625500" cy="825587"/>
          </a:xfrm>
        </p:grpSpPr>
        <p:sp>
          <p:nvSpPr>
            <p:cNvPr id="207" name="Shape 207"/>
            <p:cNvSpPr/>
            <p:nvPr/>
          </p:nvSpPr>
          <p:spPr>
            <a:xfrm>
              <a:off x="1895475" y="1925638"/>
              <a:ext cx="625500" cy="303300"/>
            </a:xfrm>
            <a:custGeom>
              <a:avLst/>
              <a:gdLst/>
              <a:ahLst/>
              <a:cxnLst/>
              <a:rect l="0" t="0" r="0" b="0"/>
              <a:pathLst>
                <a:path w="120000" h="120000" extrusionOk="0">
                  <a:moveTo>
                    <a:pt x="120000" y="103809"/>
                  </a:moveTo>
                  <a:cubicBezTo>
                    <a:pt x="120000" y="103809"/>
                    <a:pt x="118615" y="51428"/>
                    <a:pt x="115384" y="38095"/>
                  </a:cubicBezTo>
                  <a:cubicBezTo>
                    <a:pt x="112615" y="26666"/>
                    <a:pt x="106153" y="18095"/>
                    <a:pt x="94615" y="8571"/>
                  </a:cubicBezTo>
                  <a:cubicBezTo>
                    <a:pt x="94615" y="8571"/>
                    <a:pt x="94615" y="8571"/>
                    <a:pt x="94615" y="8571"/>
                  </a:cubicBezTo>
                  <a:cubicBezTo>
                    <a:pt x="91384" y="5714"/>
                    <a:pt x="87692" y="2857"/>
                    <a:pt x="83538" y="0"/>
                  </a:cubicBezTo>
                  <a:cubicBezTo>
                    <a:pt x="84923" y="7619"/>
                    <a:pt x="84923" y="18095"/>
                    <a:pt x="82615" y="33333"/>
                  </a:cubicBezTo>
                  <a:cubicBezTo>
                    <a:pt x="78000" y="66666"/>
                    <a:pt x="60923" y="107619"/>
                    <a:pt x="60000" y="110476"/>
                  </a:cubicBezTo>
                  <a:cubicBezTo>
                    <a:pt x="60000" y="110476"/>
                    <a:pt x="60000" y="110476"/>
                    <a:pt x="60000" y="110476"/>
                  </a:cubicBezTo>
                  <a:cubicBezTo>
                    <a:pt x="60000" y="110476"/>
                    <a:pt x="60000" y="110476"/>
                    <a:pt x="60000" y="110476"/>
                  </a:cubicBezTo>
                  <a:cubicBezTo>
                    <a:pt x="60000" y="110476"/>
                    <a:pt x="60000" y="110476"/>
                    <a:pt x="60000" y="110476"/>
                  </a:cubicBezTo>
                  <a:cubicBezTo>
                    <a:pt x="60000" y="110476"/>
                    <a:pt x="60000" y="110476"/>
                    <a:pt x="60000" y="110476"/>
                  </a:cubicBezTo>
                  <a:cubicBezTo>
                    <a:pt x="58615" y="107619"/>
                    <a:pt x="41538" y="66666"/>
                    <a:pt x="36923" y="33333"/>
                  </a:cubicBezTo>
                  <a:cubicBezTo>
                    <a:pt x="34615" y="18095"/>
                    <a:pt x="35076" y="7619"/>
                    <a:pt x="36000" y="0"/>
                  </a:cubicBezTo>
                  <a:cubicBezTo>
                    <a:pt x="31846" y="2857"/>
                    <a:pt x="28153" y="5714"/>
                    <a:pt x="24923" y="8571"/>
                  </a:cubicBezTo>
                  <a:cubicBezTo>
                    <a:pt x="24923" y="8571"/>
                    <a:pt x="24923" y="8571"/>
                    <a:pt x="24923" y="8571"/>
                  </a:cubicBezTo>
                  <a:cubicBezTo>
                    <a:pt x="13384" y="18095"/>
                    <a:pt x="7384" y="26666"/>
                    <a:pt x="4615" y="38095"/>
                  </a:cubicBezTo>
                  <a:cubicBezTo>
                    <a:pt x="1384" y="51428"/>
                    <a:pt x="0" y="103809"/>
                    <a:pt x="0" y="103809"/>
                  </a:cubicBezTo>
                  <a:cubicBezTo>
                    <a:pt x="1846" y="105714"/>
                    <a:pt x="4615" y="107619"/>
                    <a:pt x="7384" y="109523"/>
                  </a:cubicBezTo>
                  <a:cubicBezTo>
                    <a:pt x="7384" y="109523"/>
                    <a:pt x="7384" y="109523"/>
                    <a:pt x="7384" y="109523"/>
                  </a:cubicBezTo>
                  <a:cubicBezTo>
                    <a:pt x="19846" y="116190"/>
                    <a:pt x="38307" y="120000"/>
                    <a:pt x="56769" y="120000"/>
                  </a:cubicBezTo>
                  <a:cubicBezTo>
                    <a:pt x="57230" y="120000"/>
                    <a:pt x="57230" y="120000"/>
                    <a:pt x="57692" y="120000"/>
                  </a:cubicBezTo>
                  <a:cubicBezTo>
                    <a:pt x="58153" y="120000"/>
                    <a:pt x="59076" y="120000"/>
                    <a:pt x="60000" y="120000"/>
                  </a:cubicBezTo>
                  <a:cubicBezTo>
                    <a:pt x="60461" y="120000"/>
                    <a:pt x="61384" y="120000"/>
                    <a:pt x="62307" y="120000"/>
                  </a:cubicBezTo>
                  <a:cubicBezTo>
                    <a:pt x="62307" y="120000"/>
                    <a:pt x="62769" y="120000"/>
                    <a:pt x="62769" y="120000"/>
                  </a:cubicBezTo>
                  <a:cubicBezTo>
                    <a:pt x="81230" y="120000"/>
                    <a:pt x="99692" y="116190"/>
                    <a:pt x="112153" y="109523"/>
                  </a:cubicBezTo>
                  <a:cubicBezTo>
                    <a:pt x="112153" y="109523"/>
                    <a:pt x="112153" y="109523"/>
                    <a:pt x="112153" y="109523"/>
                  </a:cubicBezTo>
                  <a:cubicBezTo>
                    <a:pt x="114923" y="107619"/>
                    <a:pt x="117692" y="105714"/>
                    <a:pt x="120000" y="103809"/>
                  </a:cubicBezTo>
                  <a:close/>
                  <a:moveTo>
                    <a:pt x="102000" y="80952"/>
                  </a:moveTo>
                  <a:cubicBezTo>
                    <a:pt x="93230" y="82857"/>
                    <a:pt x="86307" y="83809"/>
                    <a:pt x="86307" y="83809"/>
                  </a:cubicBezTo>
                  <a:cubicBezTo>
                    <a:pt x="84923" y="83809"/>
                    <a:pt x="84000" y="81904"/>
                    <a:pt x="83538" y="79047"/>
                  </a:cubicBezTo>
                  <a:cubicBezTo>
                    <a:pt x="83538" y="76190"/>
                    <a:pt x="84461" y="74285"/>
                    <a:pt x="85846" y="74285"/>
                  </a:cubicBezTo>
                  <a:cubicBezTo>
                    <a:pt x="85846" y="74285"/>
                    <a:pt x="86307" y="74285"/>
                    <a:pt x="87230" y="74285"/>
                  </a:cubicBezTo>
                  <a:cubicBezTo>
                    <a:pt x="87692" y="74285"/>
                    <a:pt x="89076" y="73333"/>
                    <a:pt x="90461" y="73333"/>
                  </a:cubicBezTo>
                  <a:cubicBezTo>
                    <a:pt x="93230" y="73333"/>
                    <a:pt x="96923" y="72380"/>
                    <a:pt x="101538" y="71428"/>
                  </a:cubicBezTo>
                  <a:cubicBezTo>
                    <a:pt x="102923" y="71428"/>
                    <a:pt x="103846" y="72380"/>
                    <a:pt x="104307" y="75238"/>
                  </a:cubicBezTo>
                  <a:cubicBezTo>
                    <a:pt x="104307" y="78095"/>
                    <a:pt x="103384" y="80000"/>
                    <a:pt x="102000" y="80952"/>
                  </a:cubicBez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08" name="Shape 208"/>
            <p:cNvSpPr/>
            <p:nvPr/>
          </p:nvSpPr>
          <p:spPr>
            <a:xfrm>
              <a:off x="2159000" y="1954213"/>
              <a:ext cx="96900" cy="214200"/>
            </a:xfrm>
            <a:custGeom>
              <a:avLst/>
              <a:gdLst/>
              <a:ahLst/>
              <a:cxnLst/>
              <a:rect l="0" t="0" r="0" b="0"/>
              <a:pathLst>
                <a:path w="120000" h="120000" extrusionOk="0">
                  <a:moveTo>
                    <a:pt x="98360" y="0"/>
                  </a:moveTo>
                  <a:lnTo>
                    <a:pt x="60983" y="0"/>
                  </a:lnTo>
                  <a:lnTo>
                    <a:pt x="21639" y="0"/>
                  </a:lnTo>
                  <a:lnTo>
                    <a:pt x="0" y="23111"/>
                  </a:lnTo>
                  <a:lnTo>
                    <a:pt x="37377" y="38222"/>
                  </a:lnTo>
                  <a:lnTo>
                    <a:pt x="5901" y="89777"/>
                  </a:lnTo>
                  <a:lnTo>
                    <a:pt x="60983" y="120000"/>
                  </a:lnTo>
                  <a:lnTo>
                    <a:pt x="112131" y="89777"/>
                  </a:lnTo>
                  <a:lnTo>
                    <a:pt x="80655" y="38222"/>
                  </a:lnTo>
                  <a:lnTo>
                    <a:pt x="120000" y="23111"/>
                  </a:lnTo>
                  <a:lnTo>
                    <a:pt x="98360" y="0"/>
                  </a:ln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09" name="Shape 209"/>
            <p:cNvSpPr/>
            <p:nvPr/>
          </p:nvSpPr>
          <p:spPr>
            <a:xfrm>
              <a:off x="2009775" y="1403350"/>
              <a:ext cx="393600" cy="506399"/>
            </a:xfrm>
            <a:custGeom>
              <a:avLst/>
              <a:gdLst/>
              <a:ahLst/>
              <a:cxnLst/>
              <a:rect l="0" t="0" r="0" b="0"/>
              <a:pathLst>
                <a:path w="120000" h="120000" extrusionOk="0">
                  <a:moveTo>
                    <a:pt x="8098" y="83428"/>
                  </a:moveTo>
                  <a:cubicBezTo>
                    <a:pt x="9570" y="84571"/>
                    <a:pt x="11042" y="85714"/>
                    <a:pt x="12515" y="86285"/>
                  </a:cubicBezTo>
                  <a:cubicBezTo>
                    <a:pt x="15460" y="95428"/>
                    <a:pt x="20613" y="103428"/>
                    <a:pt x="28711" y="109714"/>
                  </a:cubicBezTo>
                  <a:cubicBezTo>
                    <a:pt x="36809" y="116000"/>
                    <a:pt x="47116" y="120000"/>
                    <a:pt x="60368" y="120000"/>
                  </a:cubicBezTo>
                  <a:cubicBezTo>
                    <a:pt x="60368" y="120000"/>
                    <a:pt x="60368" y="120000"/>
                    <a:pt x="60368" y="120000"/>
                  </a:cubicBezTo>
                  <a:cubicBezTo>
                    <a:pt x="60368" y="120000"/>
                    <a:pt x="60368" y="120000"/>
                    <a:pt x="60368" y="120000"/>
                  </a:cubicBezTo>
                  <a:cubicBezTo>
                    <a:pt x="60368" y="120000"/>
                    <a:pt x="60368" y="120000"/>
                    <a:pt x="60368" y="120000"/>
                  </a:cubicBezTo>
                  <a:cubicBezTo>
                    <a:pt x="72883" y="120000"/>
                    <a:pt x="83926" y="116000"/>
                    <a:pt x="92024" y="109714"/>
                  </a:cubicBezTo>
                  <a:cubicBezTo>
                    <a:pt x="99386" y="103428"/>
                    <a:pt x="104539" y="95428"/>
                    <a:pt x="107484" y="86285"/>
                  </a:cubicBezTo>
                  <a:cubicBezTo>
                    <a:pt x="109693" y="85714"/>
                    <a:pt x="111165" y="84571"/>
                    <a:pt x="112638" y="83428"/>
                  </a:cubicBezTo>
                  <a:cubicBezTo>
                    <a:pt x="114846" y="81142"/>
                    <a:pt x="116319" y="78285"/>
                    <a:pt x="117791" y="75428"/>
                  </a:cubicBezTo>
                  <a:cubicBezTo>
                    <a:pt x="119263" y="72000"/>
                    <a:pt x="120000" y="69142"/>
                    <a:pt x="120000" y="66285"/>
                  </a:cubicBezTo>
                  <a:cubicBezTo>
                    <a:pt x="120000" y="65714"/>
                    <a:pt x="120000" y="64571"/>
                    <a:pt x="120000" y="64000"/>
                  </a:cubicBezTo>
                  <a:cubicBezTo>
                    <a:pt x="120000" y="64000"/>
                    <a:pt x="120000" y="64000"/>
                    <a:pt x="120000" y="64000"/>
                  </a:cubicBezTo>
                  <a:cubicBezTo>
                    <a:pt x="120000" y="64000"/>
                    <a:pt x="120000" y="64000"/>
                    <a:pt x="120000" y="64000"/>
                  </a:cubicBezTo>
                  <a:cubicBezTo>
                    <a:pt x="119263" y="61714"/>
                    <a:pt x="118527" y="59428"/>
                    <a:pt x="116319" y="57714"/>
                  </a:cubicBezTo>
                  <a:cubicBezTo>
                    <a:pt x="114846" y="56571"/>
                    <a:pt x="113374" y="55428"/>
                    <a:pt x="111901" y="55428"/>
                  </a:cubicBezTo>
                  <a:cubicBezTo>
                    <a:pt x="111901" y="54285"/>
                    <a:pt x="112638" y="53142"/>
                    <a:pt x="112638" y="51428"/>
                  </a:cubicBezTo>
                  <a:cubicBezTo>
                    <a:pt x="115582" y="38857"/>
                    <a:pt x="111901" y="15428"/>
                    <a:pt x="77300" y="7428"/>
                  </a:cubicBezTo>
                  <a:cubicBezTo>
                    <a:pt x="44171" y="0"/>
                    <a:pt x="25766" y="17714"/>
                    <a:pt x="25766" y="17714"/>
                  </a:cubicBezTo>
                  <a:cubicBezTo>
                    <a:pt x="25766" y="17714"/>
                    <a:pt x="736" y="22857"/>
                    <a:pt x="8098" y="55428"/>
                  </a:cubicBezTo>
                  <a:cubicBezTo>
                    <a:pt x="6625" y="56000"/>
                    <a:pt x="5153" y="56571"/>
                    <a:pt x="3680" y="57714"/>
                  </a:cubicBezTo>
                  <a:cubicBezTo>
                    <a:pt x="2208" y="59428"/>
                    <a:pt x="736" y="61714"/>
                    <a:pt x="736" y="64000"/>
                  </a:cubicBezTo>
                  <a:cubicBezTo>
                    <a:pt x="736" y="64000"/>
                    <a:pt x="736" y="64000"/>
                    <a:pt x="736" y="64000"/>
                  </a:cubicBezTo>
                  <a:cubicBezTo>
                    <a:pt x="0" y="64571"/>
                    <a:pt x="0" y="65714"/>
                    <a:pt x="0" y="66285"/>
                  </a:cubicBezTo>
                  <a:cubicBezTo>
                    <a:pt x="0" y="69714"/>
                    <a:pt x="1472" y="74285"/>
                    <a:pt x="3680" y="78285"/>
                  </a:cubicBezTo>
                  <a:cubicBezTo>
                    <a:pt x="5153" y="80000"/>
                    <a:pt x="5889" y="81714"/>
                    <a:pt x="8098" y="83428"/>
                  </a:cubicBezTo>
                  <a:close/>
                  <a:moveTo>
                    <a:pt x="30920" y="35428"/>
                  </a:moveTo>
                  <a:cubicBezTo>
                    <a:pt x="30920" y="35428"/>
                    <a:pt x="38282" y="25714"/>
                    <a:pt x="49325" y="32571"/>
                  </a:cubicBezTo>
                  <a:cubicBezTo>
                    <a:pt x="61104" y="39428"/>
                    <a:pt x="73619" y="51428"/>
                    <a:pt x="101595" y="51428"/>
                  </a:cubicBezTo>
                  <a:cubicBezTo>
                    <a:pt x="103067" y="62285"/>
                    <a:pt x="103067" y="62285"/>
                    <a:pt x="103067" y="62285"/>
                  </a:cubicBezTo>
                  <a:cubicBezTo>
                    <a:pt x="101595" y="62285"/>
                    <a:pt x="100858" y="62285"/>
                    <a:pt x="100858" y="62285"/>
                  </a:cubicBezTo>
                  <a:cubicBezTo>
                    <a:pt x="100858" y="62285"/>
                    <a:pt x="100122" y="58857"/>
                    <a:pt x="93496" y="58285"/>
                  </a:cubicBezTo>
                  <a:cubicBezTo>
                    <a:pt x="70674" y="58285"/>
                    <a:pt x="70674" y="58285"/>
                    <a:pt x="70674" y="58285"/>
                  </a:cubicBezTo>
                  <a:cubicBezTo>
                    <a:pt x="68466" y="58285"/>
                    <a:pt x="65521" y="59428"/>
                    <a:pt x="64785" y="61714"/>
                  </a:cubicBezTo>
                  <a:cubicBezTo>
                    <a:pt x="55214" y="61714"/>
                    <a:pt x="55214" y="61714"/>
                    <a:pt x="55214" y="61714"/>
                  </a:cubicBezTo>
                  <a:cubicBezTo>
                    <a:pt x="54478" y="59428"/>
                    <a:pt x="52269" y="58285"/>
                    <a:pt x="49325" y="58285"/>
                  </a:cubicBezTo>
                  <a:cubicBezTo>
                    <a:pt x="26503" y="58285"/>
                    <a:pt x="26503" y="58285"/>
                    <a:pt x="26503" y="58285"/>
                  </a:cubicBezTo>
                  <a:cubicBezTo>
                    <a:pt x="19877" y="58857"/>
                    <a:pt x="19877" y="62285"/>
                    <a:pt x="19877" y="62285"/>
                  </a:cubicBezTo>
                  <a:cubicBezTo>
                    <a:pt x="19877" y="62285"/>
                    <a:pt x="18404" y="62285"/>
                    <a:pt x="16932" y="62285"/>
                  </a:cubicBezTo>
                  <a:cubicBezTo>
                    <a:pt x="18404" y="50857"/>
                    <a:pt x="21349" y="35428"/>
                    <a:pt x="30920" y="35428"/>
                  </a:cubicBezTo>
                  <a:close/>
                  <a:moveTo>
                    <a:pt x="95705" y="64000"/>
                  </a:moveTo>
                  <a:cubicBezTo>
                    <a:pt x="95705" y="64571"/>
                    <a:pt x="95705" y="65142"/>
                    <a:pt x="95705" y="65714"/>
                  </a:cubicBezTo>
                  <a:cubicBezTo>
                    <a:pt x="95705" y="66285"/>
                    <a:pt x="94969" y="66857"/>
                    <a:pt x="94969" y="67428"/>
                  </a:cubicBezTo>
                  <a:cubicBezTo>
                    <a:pt x="94969" y="68571"/>
                    <a:pt x="94233" y="69714"/>
                    <a:pt x="94233" y="70285"/>
                  </a:cubicBezTo>
                  <a:cubicBezTo>
                    <a:pt x="94233" y="70285"/>
                    <a:pt x="94233" y="70285"/>
                    <a:pt x="94233" y="70285"/>
                  </a:cubicBezTo>
                  <a:cubicBezTo>
                    <a:pt x="93496" y="71428"/>
                    <a:pt x="92760" y="72571"/>
                    <a:pt x="92024" y="73142"/>
                  </a:cubicBezTo>
                  <a:cubicBezTo>
                    <a:pt x="90552" y="73714"/>
                    <a:pt x="89815" y="74285"/>
                    <a:pt x="87607" y="74285"/>
                  </a:cubicBezTo>
                  <a:cubicBezTo>
                    <a:pt x="78036" y="74285"/>
                    <a:pt x="78036" y="74285"/>
                    <a:pt x="78036" y="74285"/>
                  </a:cubicBezTo>
                  <a:cubicBezTo>
                    <a:pt x="77300" y="74285"/>
                    <a:pt x="75828" y="74285"/>
                    <a:pt x="74355" y="73714"/>
                  </a:cubicBezTo>
                  <a:cubicBezTo>
                    <a:pt x="73619" y="73142"/>
                    <a:pt x="72147" y="72571"/>
                    <a:pt x="72147" y="72000"/>
                  </a:cubicBezTo>
                  <a:cubicBezTo>
                    <a:pt x="71411" y="71428"/>
                    <a:pt x="71411" y="70857"/>
                    <a:pt x="71411" y="70285"/>
                  </a:cubicBezTo>
                  <a:cubicBezTo>
                    <a:pt x="70674" y="69714"/>
                    <a:pt x="70674" y="68571"/>
                    <a:pt x="70674" y="68000"/>
                  </a:cubicBezTo>
                  <a:cubicBezTo>
                    <a:pt x="69938" y="66285"/>
                    <a:pt x="69938" y="64571"/>
                    <a:pt x="69202" y="64000"/>
                  </a:cubicBezTo>
                  <a:cubicBezTo>
                    <a:pt x="69202" y="64000"/>
                    <a:pt x="69202" y="64000"/>
                    <a:pt x="69202" y="64000"/>
                  </a:cubicBezTo>
                  <a:cubicBezTo>
                    <a:pt x="69938" y="62857"/>
                    <a:pt x="70674" y="62285"/>
                    <a:pt x="72147" y="62285"/>
                  </a:cubicBezTo>
                  <a:cubicBezTo>
                    <a:pt x="92760" y="62285"/>
                    <a:pt x="92760" y="62285"/>
                    <a:pt x="92760" y="62285"/>
                  </a:cubicBezTo>
                  <a:cubicBezTo>
                    <a:pt x="92760" y="62285"/>
                    <a:pt x="93496" y="62285"/>
                    <a:pt x="94233" y="62285"/>
                  </a:cubicBezTo>
                  <a:cubicBezTo>
                    <a:pt x="94969" y="62857"/>
                    <a:pt x="94969" y="62857"/>
                    <a:pt x="95705" y="63428"/>
                  </a:cubicBezTo>
                  <a:cubicBezTo>
                    <a:pt x="95705" y="63428"/>
                    <a:pt x="95705" y="64000"/>
                    <a:pt x="95705" y="64000"/>
                  </a:cubicBezTo>
                  <a:cubicBezTo>
                    <a:pt x="95705" y="64000"/>
                    <a:pt x="95705" y="64000"/>
                    <a:pt x="95705" y="64000"/>
                  </a:cubicBezTo>
                  <a:close/>
                  <a:moveTo>
                    <a:pt x="50797" y="64000"/>
                  </a:moveTo>
                  <a:cubicBezTo>
                    <a:pt x="50797" y="64000"/>
                    <a:pt x="50797" y="64000"/>
                    <a:pt x="50797" y="64000"/>
                  </a:cubicBezTo>
                  <a:cubicBezTo>
                    <a:pt x="50797" y="64571"/>
                    <a:pt x="50061" y="66285"/>
                    <a:pt x="50061" y="68000"/>
                  </a:cubicBezTo>
                  <a:cubicBezTo>
                    <a:pt x="49325" y="68571"/>
                    <a:pt x="49325" y="69714"/>
                    <a:pt x="49325" y="70285"/>
                  </a:cubicBezTo>
                  <a:cubicBezTo>
                    <a:pt x="48588" y="70857"/>
                    <a:pt x="48588" y="71428"/>
                    <a:pt x="48588" y="72000"/>
                  </a:cubicBezTo>
                  <a:cubicBezTo>
                    <a:pt x="47852" y="72571"/>
                    <a:pt x="47116" y="73142"/>
                    <a:pt x="45644" y="73714"/>
                  </a:cubicBezTo>
                  <a:cubicBezTo>
                    <a:pt x="44171" y="74285"/>
                    <a:pt x="42699" y="74285"/>
                    <a:pt x="41963" y="74285"/>
                  </a:cubicBezTo>
                  <a:cubicBezTo>
                    <a:pt x="32392" y="74285"/>
                    <a:pt x="32392" y="74285"/>
                    <a:pt x="32392" y="74285"/>
                  </a:cubicBezTo>
                  <a:cubicBezTo>
                    <a:pt x="30920" y="74285"/>
                    <a:pt x="29447" y="73714"/>
                    <a:pt x="28711" y="73142"/>
                  </a:cubicBezTo>
                  <a:cubicBezTo>
                    <a:pt x="27239" y="72571"/>
                    <a:pt x="26503" y="71428"/>
                    <a:pt x="25766" y="70285"/>
                  </a:cubicBezTo>
                  <a:cubicBezTo>
                    <a:pt x="25766" y="70285"/>
                    <a:pt x="25766" y="70285"/>
                    <a:pt x="25766" y="70285"/>
                  </a:cubicBezTo>
                  <a:cubicBezTo>
                    <a:pt x="25766" y="69714"/>
                    <a:pt x="25766" y="68571"/>
                    <a:pt x="25030" y="67428"/>
                  </a:cubicBezTo>
                  <a:cubicBezTo>
                    <a:pt x="25030" y="66857"/>
                    <a:pt x="25030" y="66285"/>
                    <a:pt x="25030" y="65714"/>
                  </a:cubicBezTo>
                  <a:cubicBezTo>
                    <a:pt x="24294" y="65142"/>
                    <a:pt x="24294" y="64571"/>
                    <a:pt x="24294" y="64000"/>
                  </a:cubicBezTo>
                  <a:cubicBezTo>
                    <a:pt x="24294" y="64000"/>
                    <a:pt x="24294" y="64000"/>
                    <a:pt x="24294" y="64000"/>
                  </a:cubicBezTo>
                  <a:cubicBezTo>
                    <a:pt x="24294" y="64000"/>
                    <a:pt x="24294" y="64000"/>
                    <a:pt x="24294" y="64000"/>
                  </a:cubicBezTo>
                  <a:cubicBezTo>
                    <a:pt x="24294" y="64000"/>
                    <a:pt x="24294" y="63428"/>
                    <a:pt x="25030" y="63428"/>
                  </a:cubicBezTo>
                  <a:cubicBezTo>
                    <a:pt x="25030" y="62857"/>
                    <a:pt x="25766" y="62857"/>
                    <a:pt x="25766" y="62285"/>
                  </a:cubicBezTo>
                  <a:cubicBezTo>
                    <a:pt x="26503" y="62285"/>
                    <a:pt x="27239" y="62285"/>
                    <a:pt x="27975" y="62285"/>
                  </a:cubicBezTo>
                  <a:cubicBezTo>
                    <a:pt x="47852" y="62285"/>
                    <a:pt x="47852" y="62285"/>
                    <a:pt x="47852" y="62285"/>
                  </a:cubicBezTo>
                  <a:cubicBezTo>
                    <a:pt x="49325" y="62285"/>
                    <a:pt x="50797" y="62857"/>
                    <a:pt x="50797" y="64000"/>
                  </a:cubicBezTo>
                  <a:close/>
                  <a:moveTo>
                    <a:pt x="7361" y="64571"/>
                  </a:moveTo>
                  <a:cubicBezTo>
                    <a:pt x="7361" y="64571"/>
                    <a:pt x="7361" y="64571"/>
                    <a:pt x="7361" y="64571"/>
                  </a:cubicBezTo>
                  <a:cubicBezTo>
                    <a:pt x="7361" y="62857"/>
                    <a:pt x="8098" y="61714"/>
                    <a:pt x="8834" y="61142"/>
                  </a:cubicBezTo>
                  <a:cubicBezTo>
                    <a:pt x="9570" y="61142"/>
                    <a:pt x="9570" y="60571"/>
                    <a:pt x="9570" y="60571"/>
                  </a:cubicBezTo>
                  <a:cubicBezTo>
                    <a:pt x="12515" y="66285"/>
                    <a:pt x="14723" y="72000"/>
                    <a:pt x="16196" y="73142"/>
                  </a:cubicBezTo>
                  <a:cubicBezTo>
                    <a:pt x="16196" y="73142"/>
                    <a:pt x="16196" y="69714"/>
                    <a:pt x="16932" y="65714"/>
                  </a:cubicBezTo>
                  <a:cubicBezTo>
                    <a:pt x="16932" y="65714"/>
                    <a:pt x="16932" y="65714"/>
                    <a:pt x="16932" y="65714"/>
                  </a:cubicBezTo>
                  <a:cubicBezTo>
                    <a:pt x="19141" y="65714"/>
                    <a:pt x="19141" y="65714"/>
                    <a:pt x="19141" y="65714"/>
                  </a:cubicBezTo>
                  <a:cubicBezTo>
                    <a:pt x="19141" y="66285"/>
                    <a:pt x="19877" y="66285"/>
                    <a:pt x="19877" y="66285"/>
                  </a:cubicBezTo>
                  <a:cubicBezTo>
                    <a:pt x="19877" y="69142"/>
                    <a:pt x="21349" y="71428"/>
                    <a:pt x="21349" y="71428"/>
                  </a:cubicBezTo>
                  <a:cubicBezTo>
                    <a:pt x="21349" y="71428"/>
                    <a:pt x="21349" y="71428"/>
                    <a:pt x="21349" y="71428"/>
                  </a:cubicBezTo>
                  <a:cubicBezTo>
                    <a:pt x="22085" y="73142"/>
                    <a:pt x="22822" y="74857"/>
                    <a:pt x="25030" y="76000"/>
                  </a:cubicBezTo>
                  <a:cubicBezTo>
                    <a:pt x="26503" y="77714"/>
                    <a:pt x="29447" y="78285"/>
                    <a:pt x="32392" y="78285"/>
                  </a:cubicBezTo>
                  <a:cubicBezTo>
                    <a:pt x="42699" y="78285"/>
                    <a:pt x="42699" y="78285"/>
                    <a:pt x="42699" y="78285"/>
                  </a:cubicBezTo>
                  <a:cubicBezTo>
                    <a:pt x="44171" y="78285"/>
                    <a:pt x="46380" y="77714"/>
                    <a:pt x="48588" y="77142"/>
                  </a:cubicBezTo>
                  <a:cubicBezTo>
                    <a:pt x="50061" y="76571"/>
                    <a:pt x="52269" y="75428"/>
                    <a:pt x="53006" y="73714"/>
                  </a:cubicBezTo>
                  <a:cubicBezTo>
                    <a:pt x="53742" y="72571"/>
                    <a:pt x="53742" y="72000"/>
                    <a:pt x="54478" y="70857"/>
                  </a:cubicBezTo>
                  <a:cubicBezTo>
                    <a:pt x="55214" y="68571"/>
                    <a:pt x="55950" y="66857"/>
                    <a:pt x="55950" y="65714"/>
                  </a:cubicBezTo>
                  <a:cubicBezTo>
                    <a:pt x="64049" y="65714"/>
                    <a:pt x="64049" y="65714"/>
                    <a:pt x="64049" y="65714"/>
                  </a:cubicBezTo>
                  <a:cubicBezTo>
                    <a:pt x="64785" y="66857"/>
                    <a:pt x="65521" y="68571"/>
                    <a:pt x="66257" y="70857"/>
                  </a:cubicBezTo>
                  <a:cubicBezTo>
                    <a:pt x="66257" y="72000"/>
                    <a:pt x="66993" y="72571"/>
                    <a:pt x="66993" y="73714"/>
                  </a:cubicBezTo>
                  <a:cubicBezTo>
                    <a:pt x="68466" y="75428"/>
                    <a:pt x="69938" y="76571"/>
                    <a:pt x="72147" y="77142"/>
                  </a:cubicBezTo>
                  <a:cubicBezTo>
                    <a:pt x="73619" y="77714"/>
                    <a:pt x="75828" y="78285"/>
                    <a:pt x="77300" y="78285"/>
                  </a:cubicBezTo>
                  <a:cubicBezTo>
                    <a:pt x="88343" y="78285"/>
                    <a:pt x="88343" y="78285"/>
                    <a:pt x="88343" y="78285"/>
                  </a:cubicBezTo>
                  <a:cubicBezTo>
                    <a:pt x="91288" y="78285"/>
                    <a:pt x="93496" y="77714"/>
                    <a:pt x="95705" y="76000"/>
                  </a:cubicBezTo>
                  <a:cubicBezTo>
                    <a:pt x="97177" y="74857"/>
                    <a:pt x="98650" y="73142"/>
                    <a:pt x="99386" y="71428"/>
                  </a:cubicBezTo>
                  <a:cubicBezTo>
                    <a:pt x="99386" y="71428"/>
                    <a:pt x="99386" y="71428"/>
                    <a:pt x="99386" y="71428"/>
                  </a:cubicBezTo>
                  <a:cubicBezTo>
                    <a:pt x="99386" y="71428"/>
                    <a:pt x="100122" y="69142"/>
                    <a:pt x="100858" y="66285"/>
                  </a:cubicBezTo>
                  <a:cubicBezTo>
                    <a:pt x="100858" y="66285"/>
                    <a:pt x="100858" y="66285"/>
                    <a:pt x="100858" y="65714"/>
                  </a:cubicBezTo>
                  <a:cubicBezTo>
                    <a:pt x="103067" y="65714"/>
                    <a:pt x="103067" y="65714"/>
                    <a:pt x="103067" y="65714"/>
                  </a:cubicBezTo>
                  <a:cubicBezTo>
                    <a:pt x="103067" y="65714"/>
                    <a:pt x="103067" y="65714"/>
                    <a:pt x="103067" y="65714"/>
                  </a:cubicBezTo>
                  <a:cubicBezTo>
                    <a:pt x="103803" y="70857"/>
                    <a:pt x="103803" y="70857"/>
                    <a:pt x="103803" y="70857"/>
                  </a:cubicBezTo>
                  <a:cubicBezTo>
                    <a:pt x="103803" y="70857"/>
                    <a:pt x="107484" y="66857"/>
                    <a:pt x="109693" y="60571"/>
                  </a:cubicBezTo>
                  <a:cubicBezTo>
                    <a:pt x="110429" y="60571"/>
                    <a:pt x="111165" y="60571"/>
                    <a:pt x="111165" y="61142"/>
                  </a:cubicBezTo>
                  <a:cubicBezTo>
                    <a:pt x="111901" y="61714"/>
                    <a:pt x="112638" y="62857"/>
                    <a:pt x="113374" y="64571"/>
                  </a:cubicBezTo>
                  <a:cubicBezTo>
                    <a:pt x="113374" y="64571"/>
                    <a:pt x="113374" y="64571"/>
                    <a:pt x="113374" y="64571"/>
                  </a:cubicBezTo>
                  <a:cubicBezTo>
                    <a:pt x="113374" y="64571"/>
                    <a:pt x="113374" y="64571"/>
                    <a:pt x="113374" y="64571"/>
                  </a:cubicBezTo>
                  <a:cubicBezTo>
                    <a:pt x="113374" y="65142"/>
                    <a:pt x="113374" y="65714"/>
                    <a:pt x="113374" y="66285"/>
                  </a:cubicBezTo>
                  <a:cubicBezTo>
                    <a:pt x="113374" y="69142"/>
                    <a:pt x="111901" y="73142"/>
                    <a:pt x="110429" y="76000"/>
                  </a:cubicBezTo>
                  <a:cubicBezTo>
                    <a:pt x="109693" y="77714"/>
                    <a:pt x="108220" y="78857"/>
                    <a:pt x="107484" y="80000"/>
                  </a:cubicBezTo>
                  <a:cubicBezTo>
                    <a:pt x="106012" y="81142"/>
                    <a:pt x="105276" y="81142"/>
                    <a:pt x="103803" y="81714"/>
                  </a:cubicBezTo>
                  <a:cubicBezTo>
                    <a:pt x="102331" y="82285"/>
                    <a:pt x="102331" y="82285"/>
                    <a:pt x="102331" y="82285"/>
                  </a:cubicBezTo>
                  <a:cubicBezTo>
                    <a:pt x="101595" y="83428"/>
                    <a:pt x="101595" y="83428"/>
                    <a:pt x="101595" y="83428"/>
                  </a:cubicBezTo>
                  <a:cubicBezTo>
                    <a:pt x="98650" y="92571"/>
                    <a:pt x="93496" y="100571"/>
                    <a:pt x="86871" y="106285"/>
                  </a:cubicBezTo>
                  <a:cubicBezTo>
                    <a:pt x="79509" y="111428"/>
                    <a:pt x="71411" y="114857"/>
                    <a:pt x="60368" y="114857"/>
                  </a:cubicBezTo>
                  <a:cubicBezTo>
                    <a:pt x="60368" y="114857"/>
                    <a:pt x="60368" y="114857"/>
                    <a:pt x="60368" y="114857"/>
                  </a:cubicBezTo>
                  <a:cubicBezTo>
                    <a:pt x="59631" y="114857"/>
                    <a:pt x="59631" y="114857"/>
                    <a:pt x="59631" y="114857"/>
                  </a:cubicBezTo>
                  <a:cubicBezTo>
                    <a:pt x="49325" y="114857"/>
                    <a:pt x="40490" y="111428"/>
                    <a:pt x="33128" y="106285"/>
                  </a:cubicBezTo>
                  <a:cubicBezTo>
                    <a:pt x="26503" y="100571"/>
                    <a:pt x="21349" y="92571"/>
                    <a:pt x="18404" y="83428"/>
                  </a:cubicBezTo>
                  <a:cubicBezTo>
                    <a:pt x="18404" y="82285"/>
                    <a:pt x="18404" y="82285"/>
                    <a:pt x="18404" y="82285"/>
                  </a:cubicBezTo>
                  <a:cubicBezTo>
                    <a:pt x="16196" y="81714"/>
                    <a:pt x="16196" y="81714"/>
                    <a:pt x="16196" y="81714"/>
                  </a:cubicBezTo>
                  <a:cubicBezTo>
                    <a:pt x="15460" y="81142"/>
                    <a:pt x="13987" y="81142"/>
                    <a:pt x="13251" y="80000"/>
                  </a:cubicBezTo>
                  <a:cubicBezTo>
                    <a:pt x="11042" y="78285"/>
                    <a:pt x="9570" y="76000"/>
                    <a:pt x="8834" y="73714"/>
                  </a:cubicBezTo>
                  <a:cubicBezTo>
                    <a:pt x="7361" y="70857"/>
                    <a:pt x="7361" y="68000"/>
                    <a:pt x="7361" y="66285"/>
                  </a:cubicBezTo>
                  <a:cubicBezTo>
                    <a:pt x="7361" y="65714"/>
                    <a:pt x="7361" y="65142"/>
                    <a:pt x="7361" y="64571"/>
                  </a:cubicBez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grpSp>
      <p:sp>
        <p:nvSpPr>
          <p:cNvPr id="210" name="Shape 210"/>
          <p:cNvSpPr/>
          <p:nvPr/>
        </p:nvSpPr>
        <p:spPr>
          <a:xfrm>
            <a:off x="4120919" y="4236730"/>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6</a:t>
            </a:r>
          </a:p>
        </p:txBody>
      </p:sp>
      <p:sp>
        <p:nvSpPr>
          <p:cNvPr id="211" name="Shape 211"/>
          <p:cNvSpPr txBox="1"/>
          <p:nvPr/>
        </p:nvSpPr>
        <p:spPr>
          <a:xfrm>
            <a:off x="236449" y="4565400"/>
            <a:ext cx="2590000" cy="1200300"/>
          </a:xfrm>
          <a:prstGeom prst="rect">
            <a:avLst/>
          </a:prstGeom>
          <a:noFill/>
          <a:ln>
            <a:noFill/>
          </a:ln>
        </p:spPr>
        <p:txBody>
          <a:bodyPr lIns="91425" tIns="45700" rIns="91425" bIns="45700" anchor="t" anchorCtr="0">
            <a:noAutofit/>
          </a:bodyPr>
          <a:lstStyle/>
          <a:p>
            <a:pPr algn="ctr">
              <a:buSzPct val="25000"/>
            </a:pPr>
            <a:r>
              <a:rPr lang="en-GB" sz="1200" kern="0" dirty="0">
                <a:solidFill>
                  <a:srgbClr val="000000"/>
                </a:solidFill>
                <a:latin typeface="Calibri"/>
                <a:ea typeface="Calibri"/>
                <a:cs typeface="Calibri"/>
                <a:sym typeface="Calibri"/>
              </a:rPr>
              <a:t>Malcolm gets his child’s eligibility code for 30 hours.</a:t>
            </a:r>
          </a:p>
          <a:p>
            <a:pPr algn="ctr">
              <a:buSzPct val="25000"/>
            </a:pPr>
            <a:r>
              <a:rPr lang="en-GB" sz="1200" kern="0" dirty="0">
                <a:solidFill>
                  <a:srgbClr val="000000"/>
                </a:solidFill>
                <a:latin typeface="Calibri"/>
                <a:ea typeface="Calibri"/>
                <a:cs typeface="Calibri"/>
                <a:sym typeface="Calibri"/>
              </a:rPr>
              <a:t>He can also pay money for Tax-Free Childcare into his childcare account. </a:t>
            </a:r>
          </a:p>
        </p:txBody>
      </p:sp>
      <p:sp>
        <p:nvSpPr>
          <p:cNvPr id="212" name="Shape 212"/>
          <p:cNvSpPr txBox="1"/>
          <p:nvPr/>
        </p:nvSpPr>
        <p:spPr>
          <a:xfrm>
            <a:off x="3315881" y="4587703"/>
            <a:ext cx="2287600" cy="831000"/>
          </a:xfrm>
          <a:prstGeom prst="rect">
            <a:avLst/>
          </a:prstGeom>
          <a:noFill/>
          <a:ln>
            <a:noFill/>
          </a:ln>
        </p:spPr>
        <p:txBody>
          <a:bodyPr lIns="91425" tIns="45700" rIns="91425" bIns="45700" anchor="t" anchorCtr="0">
            <a:noAutofit/>
          </a:bodyPr>
          <a:lstStyle/>
          <a:p>
            <a:pPr algn="ctr">
              <a:buSzPct val="25000"/>
            </a:pPr>
            <a:r>
              <a:rPr lang="en-GB" sz="1200" kern="0">
                <a:solidFill>
                  <a:srgbClr val="000000"/>
                </a:solidFill>
                <a:latin typeface="Calibri"/>
                <a:ea typeface="Calibri"/>
                <a:cs typeface="Calibri"/>
                <a:sym typeface="Calibri"/>
              </a:rPr>
              <a:t>Malcolm takes his 30 hours eligibility code to his childcare provider.</a:t>
            </a:r>
          </a:p>
        </p:txBody>
      </p:sp>
      <p:sp>
        <p:nvSpPr>
          <p:cNvPr id="213" name="Shape 213"/>
          <p:cNvSpPr txBox="1"/>
          <p:nvPr/>
        </p:nvSpPr>
        <p:spPr>
          <a:xfrm>
            <a:off x="6373233" y="4769996"/>
            <a:ext cx="2287600" cy="831000"/>
          </a:xfrm>
          <a:prstGeom prst="rect">
            <a:avLst/>
          </a:prstGeom>
          <a:noFill/>
          <a:ln>
            <a:noFill/>
          </a:ln>
        </p:spPr>
        <p:txBody>
          <a:bodyPr lIns="91425" tIns="45700" rIns="91425" bIns="45700" anchor="t" anchorCtr="0">
            <a:noAutofit/>
          </a:bodyPr>
          <a:lstStyle/>
          <a:p>
            <a:pPr algn="ctr">
              <a:buSzPct val="25000"/>
            </a:pPr>
            <a:r>
              <a:rPr lang="en-GB" sz="1200" kern="0" dirty="0">
                <a:solidFill>
                  <a:srgbClr val="000000"/>
                </a:solidFill>
                <a:latin typeface="Calibri"/>
                <a:ea typeface="Calibri"/>
                <a:cs typeface="Calibri"/>
                <a:sym typeface="Calibri"/>
              </a:rPr>
              <a:t>From mid-June the childcare provider will check the eligibility code via the Provider Portal. Prior to this the childcare provider will contact the Local Authority to check </a:t>
            </a:r>
            <a:r>
              <a:rPr lang="en-GB" sz="1200" kern="0">
                <a:solidFill>
                  <a:srgbClr val="000000"/>
                </a:solidFill>
                <a:latin typeface="Calibri"/>
                <a:ea typeface="Calibri"/>
                <a:cs typeface="Calibri"/>
                <a:sym typeface="Calibri"/>
              </a:rPr>
              <a:t>the </a:t>
            </a:r>
            <a:r>
              <a:rPr lang="en-GB" sz="1200" kern="0" smtClean="0">
                <a:solidFill>
                  <a:srgbClr val="000000"/>
                </a:solidFill>
                <a:latin typeface="Calibri"/>
                <a:ea typeface="Calibri"/>
                <a:cs typeface="Calibri"/>
                <a:sym typeface="Calibri"/>
              </a:rPr>
              <a:t>code.</a:t>
            </a:r>
            <a:endParaRPr lang="en-GB" sz="1200" kern="0" dirty="0">
              <a:solidFill>
                <a:srgbClr val="000000"/>
              </a:solidFill>
              <a:latin typeface="Calibri"/>
              <a:ea typeface="Calibri"/>
              <a:cs typeface="Calibri"/>
              <a:sym typeface="Calibri"/>
            </a:endParaRPr>
          </a:p>
        </p:txBody>
      </p:sp>
      <p:sp>
        <p:nvSpPr>
          <p:cNvPr id="214" name="Shape 214"/>
          <p:cNvSpPr txBox="1"/>
          <p:nvPr/>
        </p:nvSpPr>
        <p:spPr>
          <a:xfrm>
            <a:off x="9795948" y="4927215"/>
            <a:ext cx="2287600" cy="831000"/>
          </a:xfrm>
          <a:prstGeom prst="rect">
            <a:avLst/>
          </a:prstGeom>
          <a:noFill/>
          <a:ln>
            <a:noFill/>
          </a:ln>
        </p:spPr>
        <p:txBody>
          <a:bodyPr lIns="91425" tIns="45700" rIns="91425" bIns="45700" anchor="t" anchorCtr="0">
            <a:noAutofit/>
          </a:bodyPr>
          <a:lstStyle/>
          <a:p>
            <a:pPr algn="ctr">
              <a:buSzPct val="25000"/>
            </a:pPr>
            <a:r>
              <a:rPr lang="en-GB" sz="1200" kern="0" dirty="0">
                <a:solidFill>
                  <a:srgbClr val="000000"/>
                </a:solidFill>
                <a:latin typeface="Calibri"/>
                <a:ea typeface="Calibri"/>
                <a:cs typeface="Calibri"/>
                <a:sym typeface="Calibri"/>
              </a:rPr>
              <a:t>Every three months, Malcolm re-confirms eligibility through the childcare service</a:t>
            </a:r>
          </a:p>
        </p:txBody>
      </p:sp>
      <p:sp>
        <p:nvSpPr>
          <p:cNvPr id="215" name="Shape 215"/>
          <p:cNvSpPr/>
          <p:nvPr/>
        </p:nvSpPr>
        <p:spPr>
          <a:xfrm>
            <a:off x="796405" y="4214469"/>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5</a:t>
            </a:r>
          </a:p>
        </p:txBody>
      </p:sp>
      <p:grpSp>
        <p:nvGrpSpPr>
          <p:cNvPr id="216" name="Shape 216"/>
          <p:cNvGrpSpPr/>
          <p:nvPr/>
        </p:nvGrpSpPr>
        <p:grpSpPr>
          <a:xfrm>
            <a:off x="3829016" y="1083161"/>
            <a:ext cx="816072" cy="647791"/>
            <a:chOff x="4821237" y="3319462"/>
            <a:chExt cx="657275" cy="465000"/>
          </a:xfrm>
        </p:grpSpPr>
        <p:sp>
          <p:nvSpPr>
            <p:cNvPr id="217" name="Shape 217"/>
            <p:cNvSpPr/>
            <p:nvPr/>
          </p:nvSpPr>
          <p:spPr>
            <a:xfrm>
              <a:off x="5065712" y="3427412"/>
              <a:ext cx="412800" cy="273000"/>
            </a:xfrm>
            <a:custGeom>
              <a:avLst/>
              <a:gdLst/>
              <a:ahLst/>
              <a:cxnLst/>
              <a:rect l="0" t="0" r="0" b="0"/>
              <a:pathLst>
                <a:path w="120000" h="120000" extrusionOk="0">
                  <a:moveTo>
                    <a:pt x="4695" y="99473"/>
                  </a:moveTo>
                  <a:cubicBezTo>
                    <a:pt x="5217" y="100263"/>
                    <a:pt x="5217" y="100263"/>
                    <a:pt x="5217" y="100263"/>
                  </a:cubicBezTo>
                  <a:cubicBezTo>
                    <a:pt x="8347" y="103421"/>
                    <a:pt x="13043" y="101842"/>
                    <a:pt x="15130" y="96315"/>
                  </a:cubicBezTo>
                  <a:cubicBezTo>
                    <a:pt x="26608" y="67105"/>
                    <a:pt x="26608" y="67105"/>
                    <a:pt x="26608" y="67105"/>
                  </a:cubicBezTo>
                  <a:cubicBezTo>
                    <a:pt x="26608" y="67105"/>
                    <a:pt x="26608" y="67105"/>
                    <a:pt x="26608" y="67105"/>
                  </a:cubicBezTo>
                  <a:cubicBezTo>
                    <a:pt x="29217" y="60789"/>
                    <a:pt x="29217" y="60789"/>
                    <a:pt x="29217" y="60789"/>
                  </a:cubicBezTo>
                  <a:cubicBezTo>
                    <a:pt x="29739" y="60000"/>
                    <a:pt x="29739" y="59210"/>
                    <a:pt x="29739" y="58421"/>
                  </a:cubicBezTo>
                  <a:cubicBezTo>
                    <a:pt x="32869" y="56842"/>
                    <a:pt x="37043" y="57631"/>
                    <a:pt x="41739" y="56052"/>
                  </a:cubicBezTo>
                  <a:cubicBezTo>
                    <a:pt x="41739" y="56052"/>
                    <a:pt x="57913" y="54473"/>
                    <a:pt x="44869" y="80526"/>
                  </a:cubicBezTo>
                  <a:cubicBezTo>
                    <a:pt x="43826" y="82105"/>
                    <a:pt x="43304" y="83684"/>
                    <a:pt x="42782" y="84473"/>
                  </a:cubicBezTo>
                  <a:cubicBezTo>
                    <a:pt x="31826" y="100263"/>
                    <a:pt x="31826" y="100263"/>
                    <a:pt x="31826" y="100263"/>
                  </a:cubicBezTo>
                  <a:cubicBezTo>
                    <a:pt x="28695" y="104210"/>
                    <a:pt x="28695" y="110526"/>
                    <a:pt x="31304" y="115263"/>
                  </a:cubicBezTo>
                  <a:cubicBezTo>
                    <a:pt x="31826" y="115263"/>
                    <a:pt x="31826" y="115263"/>
                    <a:pt x="31826" y="115263"/>
                  </a:cubicBezTo>
                  <a:cubicBezTo>
                    <a:pt x="34434" y="120000"/>
                    <a:pt x="38608" y="120000"/>
                    <a:pt x="41739" y="116052"/>
                  </a:cubicBezTo>
                  <a:cubicBezTo>
                    <a:pt x="56869" y="94736"/>
                    <a:pt x="56869" y="94736"/>
                    <a:pt x="56869" y="94736"/>
                  </a:cubicBezTo>
                  <a:cubicBezTo>
                    <a:pt x="59478" y="93157"/>
                    <a:pt x="63130" y="90789"/>
                    <a:pt x="67304" y="89210"/>
                  </a:cubicBezTo>
                  <a:cubicBezTo>
                    <a:pt x="80869" y="83684"/>
                    <a:pt x="98608" y="69473"/>
                    <a:pt x="104869" y="58421"/>
                  </a:cubicBezTo>
                  <a:cubicBezTo>
                    <a:pt x="111652" y="48157"/>
                    <a:pt x="120000" y="38684"/>
                    <a:pt x="117913" y="30000"/>
                  </a:cubicBezTo>
                  <a:cubicBezTo>
                    <a:pt x="115826" y="20526"/>
                    <a:pt x="105391" y="0"/>
                    <a:pt x="105391" y="0"/>
                  </a:cubicBezTo>
                  <a:cubicBezTo>
                    <a:pt x="105391" y="0"/>
                    <a:pt x="68869" y="6315"/>
                    <a:pt x="46434" y="16578"/>
                  </a:cubicBezTo>
                  <a:cubicBezTo>
                    <a:pt x="37043" y="20526"/>
                    <a:pt x="24000" y="26842"/>
                    <a:pt x="15130" y="51315"/>
                  </a:cubicBezTo>
                  <a:cubicBezTo>
                    <a:pt x="2086" y="84473"/>
                    <a:pt x="2086" y="84473"/>
                    <a:pt x="2086" y="84473"/>
                  </a:cubicBezTo>
                  <a:cubicBezTo>
                    <a:pt x="0" y="90000"/>
                    <a:pt x="1043" y="96315"/>
                    <a:pt x="4695" y="99473"/>
                  </a:cubicBez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18" name="Shape 218"/>
            <p:cNvSpPr/>
            <p:nvPr/>
          </p:nvSpPr>
          <p:spPr>
            <a:xfrm>
              <a:off x="5132387" y="3560762"/>
              <a:ext cx="84000" cy="87300"/>
            </a:xfrm>
            <a:custGeom>
              <a:avLst/>
              <a:gdLst/>
              <a:ahLst/>
              <a:cxnLst/>
              <a:rect l="0" t="0" r="0" b="0"/>
              <a:pathLst>
                <a:path w="120000" h="120000" extrusionOk="0">
                  <a:moveTo>
                    <a:pt x="120000" y="0"/>
                  </a:moveTo>
                  <a:cubicBezTo>
                    <a:pt x="120000" y="0"/>
                    <a:pt x="117446" y="0"/>
                    <a:pt x="117446" y="0"/>
                  </a:cubicBezTo>
                  <a:cubicBezTo>
                    <a:pt x="117446" y="0"/>
                    <a:pt x="117446" y="0"/>
                    <a:pt x="117446" y="0"/>
                  </a:cubicBezTo>
                  <a:cubicBezTo>
                    <a:pt x="114893" y="0"/>
                    <a:pt x="114893" y="0"/>
                    <a:pt x="114893" y="0"/>
                  </a:cubicBezTo>
                  <a:cubicBezTo>
                    <a:pt x="107234" y="0"/>
                    <a:pt x="97021" y="2448"/>
                    <a:pt x="89361" y="2448"/>
                  </a:cubicBezTo>
                  <a:cubicBezTo>
                    <a:pt x="81702" y="2448"/>
                    <a:pt x="71489" y="2448"/>
                    <a:pt x="66382" y="4897"/>
                  </a:cubicBezTo>
                  <a:cubicBezTo>
                    <a:pt x="61276" y="4897"/>
                    <a:pt x="61276" y="4897"/>
                    <a:pt x="61276" y="4897"/>
                  </a:cubicBezTo>
                  <a:cubicBezTo>
                    <a:pt x="58723" y="9795"/>
                    <a:pt x="58723" y="9795"/>
                    <a:pt x="58723" y="9795"/>
                  </a:cubicBezTo>
                  <a:cubicBezTo>
                    <a:pt x="58723" y="9795"/>
                    <a:pt x="58723" y="9795"/>
                    <a:pt x="58723" y="9795"/>
                  </a:cubicBezTo>
                  <a:cubicBezTo>
                    <a:pt x="0" y="105306"/>
                    <a:pt x="0" y="105306"/>
                    <a:pt x="0" y="105306"/>
                  </a:cubicBezTo>
                  <a:cubicBezTo>
                    <a:pt x="2553" y="105306"/>
                    <a:pt x="5106" y="107755"/>
                    <a:pt x="5106" y="110204"/>
                  </a:cubicBezTo>
                  <a:cubicBezTo>
                    <a:pt x="7659" y="110204"/>
                    <a:pt x="7659" y="110204"/>
                    <a:pt x="7659" y="110204"/>
                  </a:cubicBezTo>
                  <a:cubicBezTo>
                    <a:pt x="25531" y="119999"/>
                    <a:pt x="45957" y="115102"/>
                    <a:pt x="56170" y="97959"/>
                  </a:cubicBezTo>
                  <a:lnTo>
                    <a:pt x="120000" y="0"/>
                  </a:ln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sp>
          <p:nvSpPr>
            <p:cNvPr id="219" name="Shape 219"/>
            <p:cNvSpPr/>
            <p:nvPr/>
          </p:nvSpPr>
          <p:spPr>
            <a:xfrm>
              <a:off x="4821237" y="3319462"/>
              <a:ext cx="641400" cy="465000"/>
            </a:xfrm>
            <a:custGeom>
              <a:avLst/>
              <a:gdLst/>
              <a:ahLst/>
              <a:cxnLst/>
              <a:rect l="0" t="0" r="0" b="0"/>
              <a:pathLst>
                <a:path w="120000" h="120000" extrusionOk="0">
                  <a:moveTo>
                    <a:pt x="114651" y="105230"/>
                  </a:moveTo>
                  <a:cubicBezTo>
                    <a:pt x="29080" y="105230"/>
                    <a:pt x="29080" y="105230"/>
                    <a:pt x="29080" y="105230"/>
                  </a:cubicBezTo>
                  <a:cubicBezTo>
                    <a:pt x="10696" y="7384"/>
                    <a:pt x="10696" y="7384"/>
                    <a:pt x="10696" y="7384"/>
                  </a:cubicBezTo>
                  <a:cubicBezTo>
                    <a:pt x="10696" y="3230"/>
                    <a:pt x="8356" y="0"/>
                    <a:pt x="5348" y="0"/>
                  </a:cubicBezTo>
                  <a:cubicBezTo>
                    <a:pt x="2339" y="0"/>
                    <a:pt x="0" y="3230"/>
                    <a:pt x="0" y="7384"/>
                  </a:cubicBezTo>
                  <a:cubicBezTo>
                    <a:pt x="18384" y="112615"/>
                    <a:pt x="18384" y="112615"/>
                    <a:pt x="18384" y="112615"/>
                  </a:cubicBezTo>
                  <a:cubicBezTo>
                    <a:pt x="18384" y="116769"/>
                    <a:pt x="20724" y="120000"/>
                    <a:pt x="23732" y="120000"/>
                  </a:cubicBezTo>
                  <a:cubicBezTo>
                    <a:pt x="114651" y="120000"/>
                    <a:pt x="114651" y="120000"/>
                    <a:pt x="114651" y="120000"/>
                  </a:cubicBezTo>
                  <a:cubicBezTo>
                    <a:pt x="117660" y="120000"/>
                    <a:pt x="120000" y="116769"/>
                    <a:pt x="120000" y="112615"/>
                  </a:cubicBezTo>
                  <a:cubicBezTo>
                    <a:pt x="120000" y="108923"/>
                    <a:pt x="117660" y="105230"/>
                    <a:pt x="114651" y="105230"/>
                  </a:cubicBezTo>
                  <a:close/>
                  <a:moveTo>
                    <a:pt x="106963" y="115384"/>
                  </a:moveTo>
                  <a:cubicBezTo>
                    <a:pt x="81894" y="115384"/>
                    <a:pt x="81894" y="115384"/>
                    <a:pt x="81894" y="115384"/>
                  </a:cubicBezTo>
                  <a:cubicBezTo>
                    <a:pt x="81894" y="110307"/>
                    <a:pt x="81894" y="110307"/>
                    <a:pt x="81894" y="110307"/>
                  </a:cubicBezTo>
                  <a:cubicBezTo>
                    <a:pt x="106963" y="110307"/>
                    <a:pt x="106963" y="110307"/>
                    <a:pt x="106963" y="110307"/>
                  </a:cubicBezTo>
                  <a:lnTo>
                    <a:pt x="106963" y="115384"/>
                  </a:lnTo>
                  <a:close/>
                </a:path>
              </a:pathLst>
            </a:custGeom>
            <a:solidFill>
              <a:srgbClr val="002060"/>
            </a:solidFill>
            <a:ln>
              <a:noFill/>
            </a:ln>
          </p:spPr>
          <p:txBody>
            <a:bodyPr lIns="91425" tIns="45700" rIns="91425" bIns="45700" anchor="t" anchorCtr="0">
              <a:noAutofit/>
            </a:bodyPr>
            <a:lstStyle/>
            <a:p>
              <a:endParaRPr sz="2400" kern="0">
                <a:solidFill>
                  <a:srgbClr val="000000"/>
                </a:solidFill>
                <a:ea typeface="Arial"/>
                <a:cs typeface="Arial"/>
                <a:sym typeface="Arial"/>
              </a:endParaRPr>
            </a:p>
          </p:txBody>
        </p:sp>
      </p:grpSp>
      <p:sp>
        <p:nvSpPr>
          <p:cNvPr id="220" name="Shape 220"/>
          <p:cNvSpPr/>
          <p:nvPr/>
        </p:nvSpPr>
        <p:spPr>
          <a:xfrm>
            <a:off x="11216589" y="1882455"/>
            <a:ext cx="467200" cy="324600"/>
          </a:xfrm>
          <a:prstGeom prst="ellipse">
            <a:avLst/>
          </a:prstGeom>
          <a:solidFill>
            <a:srgbClr val="000000"/>
          </a:solidFill>
          <a:ln>
            <a:noFill/>
          </a:ln>
        </p:spPr>
        <p:txBody>
          <a:bodyPr lIns="91425" tIns="45700" rIns="91425" bIns="45700" anchor="ctr" anchorCtr="0">
            <a:noAutofit/>
          </a:bodyPr>
          <a:lstStyle/>
          <a:p>
            <a:pPr algn="ctr">
              <a:buSzPct val="25000"/>
            </a:pPr>
            <a:r>
              <a:rPr lang="en-GB" sz="1200" kern="0">
                <a:solidFill>
                  <a:srgbClr val="FFFFFF"/>
                </a:solidFill>
                <a:ea typeface="Arial"/>
                <a:cs typeface="Arial"/>
                <a:sym typeface="Arial"/>
              </a:rPr>
              <a:t>4</a:t>
            </a:r>
          </a:p>
        </p:txBody>
      </p:sp>
    </p:spTree>
    <p:extLst>
      <p:ext uri="{BB962C8B-B14F-4D97-AF65-F5344CB8AC3E}">
        <p14:creationId xmlns:p14="http://schemas.microsoft.com/office/powerpoint/2010/main" val="36832947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8645" y="0"/>
            <a:ext cx="9320163" cy="1414891"/>
          </a:xfrm>
        </p:spPr>
        <p:txBody>
          <a:bodyPr>
            <a:normAutofit/>
          </a:bodyPr>
          <a:lstStyle/>
          <a:p>
            <a:pPr algn="l"/>
            <a:r>
              <a:rPr lang="sv-SE" b="1" dirty="0" smtClean="0"/>
              <a:t>Delivery model – flexibility</a:t>
            </a:r>
            <a:endParaRPr lang="en-GB" b="1" dirty="0"/>
          </a:p>
        </p:txBody>
      </p:sp>
      <p:sp>
        <p:nvSpPr>
          <p:cNvPr id="3" name="Rectangle 2"/>
          <p:cNvSpPr/>
          <p:nvPr/>
        </p:nvSpPr>
        <p:spPr>
          <a:xfrm>
            <a:off x="1209367" y="1905506"/>
            <a:ext cx="8524567" cy="707886"/>
          </a:xfrm>
          <a:prstGeom prst="rect">
            <a:avLst/>
          </a:prstGeom>
        </p:spPr>
        <p:txBody>
          <a:bodyPr wrap="square">
            <a:spAutoFit/>
          </a:bodyPr>
          <a:lstStyle/>
          <a:p>
            <a:endParaRPr lang="sv-SE" sz="2400" dirty="0">
              <a:solidFill>
                <a:srgbClr val="EA0059"/>
              </a:solidFill>
            </a:endParaRPr>
          </a:p>
          <a:p>
            <a:pPr>
              <a:buClr>
                <a:srgbClr val="EA0059"/>
              </a:buClr>
            </a:pPr>
            <a:endParaRPr lang="en-GB" sz="1600" dirty="0"/>
          </a:p>
        </p:txBody>
      </p:sp>
      <p:sp>
        <p:nvSpPr>
          <p:cNvPr id="4" name="Rectangle 3"/>
          <p:cNvSpPr/>
          <p:nvPr/>
        </p:nvSpPr>
        <p:spPr>
          <a:xfrm>
            <a:off x="958645" y="1526040"/>
            <a:ext cx="9438968" cy="4801314"/>
          </a:xfrm>
          <a:prstGeom prst="rect">
            <a:avLst/>
          </a:prstGeom>
        </p:spPr>
        <p:txBody>
          <a:bodyPr wrap="square">
            <a:spAutoFit/>
          </a:bodyPr>
          <a:lstStyle/>
          <a:p>
            <a:endParaRPr lang="en-GB" b="1" dirty="0"/>
          </a:p>
          <a:p>
            <a:pPr marL="457200" indent="-457200">
              <a:buClr>
                <a:srgbClr val="FF3399"/>
              </a:buClr>
              <a:buFont typeface="Wingdings" panose="05000000000000000000" pitchFamily="2" charset="2"/>
              <a:buChar char="§"/>
            </a:pPr>
            <a:r>
              <a:rPr lang="en-GB" sz="3200" dirty="0"/>
              <a:t>Extending the hours over which funded provision can be delivered from the current 7.00 am to 7.00 pm, to 6.00 am to 8.00 pm</a:t>
            </a:r>
          </a:p>
          <a:p>
            <a:pPr marL="457200" indent="-457200">
              <a:buClr>
                <a:srgbClr val="FF3399"/>
              </a:buClr>
              <a:buFont typeface="Wingdings" panose="05000000000000000000" pitchFamily="2" charset="2"/>
              <a:buChar char="§"/>
            </a:pPr>
            <a:r>
              <a:rPr lang="en-GB" sz="3200" dirty="0"/>
              <a:t>Keeping the maximum funded session to </a:t>
            </a:r>
            <a:r>
              <a:rPr lang="en-GB" sz="3200" dirty="0" smtClean="0"/>
              <a:t>10 hours </a:t>
            </a:r>
            <a:r>
              <a:rPr lang="en-GB" sz="3200" dirty="0"/>
              <a:t>per day and remove the minimum session length </a:t>
            </a:r>
            <a:r>
              <a:rPr lang="en-GB" sz="3200" dirty="0" smtClean="0"/>
              <a:t>for </a:t>
            </a:r>
            <a:r>
              <a:rPr lang="en-GB" sz="3200" dirty="0"/>
              <a:t>funded places</a:t>
            </a:r>
          </a:p>
          <a:p>
            <a:pPr marL="457200" indent="-457200">
              <a:buClr>
                <a:srgbClr val="FF3399"/>
              </a:buClr>
              <a:buFont typeface="Wingdings" panose="05000000000000000000" pitchFamily="2" charset="2"/>
              <a:buChar char="§"/>
            </a:pPr>
            <a:r>
              <a:rPr lang="en-GB" sz="3200" dirty="0"/>
              <a:t>Parents can access provision at </a:t>
            </a:r>
            <a:r>
              <a:rPr lang="en-GB" sz="3200" dirty="0" smtClean="0"/>
              <a:t>a maximum </a:t>
            </a:r>
            <a:r>
              <a:rPr lang="en-GB" sz="3200" dirty="0"/>
              <a:t>of </a:t>
            </a:r>
            <a:endParaRPr lang="en-GB" sz="3200" dirty="0" smtClean="0"/>
          </a:p>
          <a:p>
            <a:pPr>
              <a:buClr>
                <a:srgbClr val="FF3399"/>
              </a:buClr>
            </a:pPr>
            <a:r>
              <a:rPr lang="en-GB" sz="3200" dirty="0"/>
              <a:t> </a:t>
            </a:r>
            <a:r>
              <a:rPr lang="en-GB" sz="3200" dirty="0" smtClean="0"/>
              <a:t>    two </a:t>
            </a:r>
            <a:r>
              <a:rPr lang="en-GB" sz="3200" dirty="0"/>
              <a:t>sites per day to minimise transitions for </a:t>
            </a:r>
            <a:endParaRPr lang="en-GB" sz="3200" dirty="0" smtClean="0"/>
          </a:p>
          <a:p>
            <a:pPr>
              <a:buClr>
                <a:srgbClr val="FF3399"/>
              </a:buClr>
            </a:pPr>
            <a:r>
              <a:rPr lang="en-GB" sz="3200" dirty="0"/>
              <a:t> </a:t>
            </a:r>
            <a:r>
              <a:rPr lang="en-GB" sz="3200" dirty="0" smtClean="0"/>
              <a:t>    the child </a:t>
            </a:r>
            <a:endParaRPr lang="en-GB" sz="3200" dirty="0"/>
          </a:p>
        </p:txBody>
      </p:sp>
    </p:spTree>
    <p:extLst>
      <p:ext uri="{BB962C8B-B14F-4D97-AF65-F5344CB8AC3E}">
        <p14:creationId xmlns:p14="http://schemas.microsoft.com/office/powerpoint/2010/main" val="1833279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7365" y="302359"/>
            <a:ext cx="10993580" cy="6555641"/>
          </a:xfrm>
          <a:prstGeom prst="rect">
            <a:avLst/>
          </a:prstGeom>
          <a:noFill/>
        </p:spPr>
        <p:txBody>
          <a:bodyPr wrap="square" rtlCol="0">
            <a:spAutoFit/>
          </a:bodyPr>
          <a:lstStyle/>
          <a:p>
            <a:r>
              <a:rPr lang="sv-SE" sz="6000" dirty="0" smtClean="0"/>
              <a:t>Delivery model </a:t>
            </a:r>
            <a:endParaRPr lang="en-GB" sz="3200" dirty="0" smtClean="0"/>
          </a:p>
          <a:p>
            <a:pPr marL="342900" indent="-342900">
              <a:buClr>
                <a:srgbClr val="FF3399"/>
              </a:buClr>
              <a:buFont typeface="Wingdings" panose="05000000000000000000" pitchFamily="2" charset="2"/>
              <a:buChar char="§"/>
            </a:pPr>
            <a:r>
              <a:rPr lang="en-GB" sz="3200" dirty="0" smtClean="0">
                <a:solidFill>
                  <a:srgbClr val="000000"/>
                </a:solidFill>
              </a:rPr>
              <a:t>There is no requirement that funded places must be taken on or delivered on particular days of the week or at particular times of the day   </a:t>
            </a:r>
          </a:p>
          <a:p>
            <a:pPr marL="342900" indent="-342900">
              <a:buClr>
                <a:srgbClr val="FF3399"/>
              </a:buClr>
              <a:buFont typeface="Wingdings" panose="05000000000000000000" pitchFamily="2" charset="2"/>
              <a:buChar char="§"/>
            </a:pPr>
            <a:endParaRPr lang="en-GB" sz="800" dirty="0" smtClean="0">
              <a:solidFill>
                <a:srgbClr val="000000"/>
              </a:solidFill>
            </a:endParaRPr>
          </a:p>
          <a:p>
            <a:pPr marL="342900" indent="-342900">
              <a:buClr>
                <a:srgbClr val="FF3399"/>
              </a:buClr>
              <a:buFont typeface="Wingdings" panose="05000000000000000000" pitchFamily="2" charset="2"/>
              <a:buChar char="§"/>
            </a:pPr>
            <a:r>
              <a:rPr lang="en-GB" sz="3200" dirty="0" smtClean="0">
                <a:solidFill>
                  <a:srgbClr val="000000"/>
                </a:solidFill>
              </a:rPr>
              <a:t>A minimum - 5 hours per day over 3 days of the week or 3 hours per day over 5 days of the week</a:t>
            </a:r>
          </a:p>
          <a:p>
            <a:pPr marL="342900" indent="-342900">
              <a:buClr>
                <a:srgbClr val="FF3399"/>
              </a:buClr>
              <a:buFont typeface="Wingdings" panose="05000000000000000000" pitchFamily="2" charset="2"/>
              <a:buChar char="§"/>
            </a:pPr>
            <a:endParaRPr lang="en-GB" sz="800" dirty="0" smtClean="0">
              <a:solidFill>
                <a:srgbClr val="000000"/>
              </a:solidFill>
            </a:endParaRPr>
          </a:p>
          <a:p>
            <a:pPr marL="342900" indent="-342900">
              <a:buClr>
                <a:srgbClr val="FF3399"/>
              </a:buClr>
              <a:buFont typeface="Wingdings" panose="05000000000000000000" pitchFamily="2" charset="2"/>
              <a:buChar char="§"/>
            </a:pPr>
            <a:r>
              <a:rPr lang="en-GB" sz="3200" dirty="0" smtClean="0">
                <a:solidFill>
                  <a:srgbClr val="000000"/>
                </a:solidFill>
              </a:rPr>
              <a:t>Parents and providers are made aware that funded places can be delivered: </a:t>
            </a:r>
          </a:p>
          <a:p>
            <a:pPr marL="800100" lvl="1" indent="-342900">
              <a:buClr>
                <a:srgbClr val="FF3399"/>
              </a:buClr>
              <a:buFont typeface="Wingdings" panose="05000000000000000000" pitchFamily="2" charset="2"/>
              <a:buChar char="§"/>
            </a:pPr>
            <a:r>
              <a:rPr lang="en-GB" sz="3200" dirty="0" smtClean="0">
                <a:solidFill>
                  <a:srgbClr val="000000"/>
                </a:solidFill>
              </a:rPr>
              <a:t>over more than 38 weeks of the year</a:t>
            </a:r>
          </a:p>
          <a:p>
            <a:pPr marL="800100" lvl="1" indent="-342900">
              <a:buClr>
                <a:srgbClr val="FF3399"/>
              </a:buClr>
              <a:buFont typeface="Wingdings" panose="05000000000000000000" pitchFamily="2" charset="2"/>
              <a:buChar char="§"/>
            </a:pPr>
            <a:r>
              <a:rPr lang="en-GB" sz="3200" dirty="0" smtClean="0">
                <a:solidFill>
                  <a:srgbClr val="000000"/>
                </a:solidFill>
              </a:rPr>
              <a:t>outside of setting terms </a:t>
            </a:r>
          </a:p>
          <a:p>
            <a:pPr marL="800100" lvl="1" indent="-342900">
              <a:buClr>
                <a:srgbClr val="FF3399"/>
              </a:buClr>
              <a:buFont typeface="Wingdings" panose="05000000000000000000" pitchFamily="2" charset="2"/>
              <a:buChar char="§"/>
            </a:pPr>
            <a:r>
              <a:rPr lang="en-GB" sz="3200" dirty="0" smtClean="0">
                <a:solidFill>
                  <a:srgbClr val="000000"/>
                </a:solidFill>
              </a:rPr>
              <a:t>or </a:t>
            </a:r>
            <a:r>
              <a:rPr lang="en-GB" sz="3200" b="1" dirty="0" smtClean="0">
                <a:solidFill>
                  <a:srgbClr val="000000"/>
                </a:solidFill>
              </a:rPr>
              <a:t>at weekends </a:t>
            </a:r>
            <a:r>
              <a:rPr lang="en-GB" sz="3200" i="1" dirty="0" smtClean="0">
                <a:solidFill>
                  <a:srgbClr val="000000"/>
                </a:solidFill>
              </a:rPr>
              <a:t> </a:t>
            </a:r>
            <a:endParaRPr lang="en-GB" sz="3200" dirty="0" smtClean="0"/>
          </a:p>
          <a:p>
            <a:pPr marL="342900" indent="-342900">
              <a:buClr>
                <a:srgbClr val="EA0059"/>
              </a:buClr>
              <a:buFont typeface="Wingdings" panose="05000000000000000000" pitchFamily="2" charset="2"/>
              <a:buChar char="§"/>
            </a:pPr>
            <a:endParaRPr lang="en-GB" sz="2400" dirty="0"/>
          </a:p>
        </p:txBody>
      </p:sp>
      <p:pic>
        <p:nvPicPr>
          <p:cNvPr id="4" name="Picture 2" descr="H:\Childcare Works\Logos\ChildcareWork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8592277" y="5520218"/>
            <a:ext cx="2592288" cy="114921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6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949" y="-145473"/>
            <a:ext cx="9501051" cy="1414891"/>
          </a:xfrm>
        </p:spPr>
        <p:txBody>
          <a:bodyPr>
            <a:normAutofit/>
          </a:bodyPr>
          <a:lstStyle/>
          <a:p>
            <a:pPr algn="l"/>
            <a:r>
              <a:rPr lang="en-GB" b="1" dirty="0" smtClean="0"/>
              <a:t>What do we know so far?</a:t>
            </a:r>
            <a:endParaRPr lang="en-GB" b="1" dirty="0"/>
          </a:p>
        </p:txBody>
      </p:sp>
      <p:sp>
        <p:nvSpPr>
          <p:cNvPr id="3" name="Subtitle 2"/>
          <p:cNvSpPr>
            <a:spLocks noGrp="1"/>
          </p:cNvSpPr>
          <p:nvPr>
            <p:ph type="subTitle" idx="1"/>
          </p:nvPr>
        </p:nvSpPr>
        <p:spPr>
          <a:xfrm>
            <a:off x="439016" y="2164316"/>
            <a:ext cx="11159836" cy="3293344"/>
          </a:xfrm>
        </p:spPr>
        <p:txBody>
          <a:bodyPr>
            <a:normAutofit/>
          </a:bodyPr>
          <a:lstStyle/>
          <a:p>
            <a:pPr marL="342900" indent="-342900" algn="l">
              <a:buClr>
                <a:srgbClr val="FF3399"/>
              </a:buClr>
              <a:buFont typeface="Wingdings" panose="05000000000000000000" pitchFamily="2" charset="2"/>
              <a:buChar char="§"/>
            </a:pPr>
            <a:r>
              <a:rPr lang="en-GB" sz="3200" dirty="0" smtClean="0"/>
              <a:t>Families are very interested, demand is high</a:t>
            </a:r>
          </a:p>
          <a:p>
            <a:pPr marL="342900" indent="-342900" algn="l">
              <a:buClr>
                <a:srgbClr val="FF3399"/>
              </a:buClr>
              <a:buFont typeface="Wingdings" panose="05000000000000000000" pitchFamily="2" charset="2"/>
              <a:buChar char="§"/>
            </a:pPr>
            <a:r>
              <a:rPr lang="en-GB" sz="3200" dirty="0" smtClean="0"/>
              <a:t>Partners are supportive</a:t>
            </a:r>
          </a:p>
          <a:p>
            <a:pPr marL="342900" indent="-342900" algn="l">
              <a:buClr>
                <a:srgbClr val="FF3399"/>
              </a:buClr>
              <a:buFont typeface="Wingdings" panose="05000000000000000000" pitchFamily="2" charset="2"/>
              <a:buChar char="§"/>
            </a:pPr>
            <a:r>
              <a:rPr lang="en-GB" sz="3200" dirty="0" smtClean="0"/>
              <a:t>Economies of scale are important</a:t>
            </a:r>
          </a:p>
          <a:p>
            <a:pPr marL="342900" indent="-342900" algn="l">
              <a:buClr>
                <a:srgbClr val="FF3399"/>
              </a:buClr>
              <a:buFont typeface="Wingdings" panose="05000000000000000000" pitchFamily="2" charset="2"/>
              <a:buChar char="§"/>
            </a:pPr>
            <a:r>
              <a:rPr lang="en-GB" sz="3200" dirty="0" smtClean="0"/>
              <a:t>Partnerships are key</a:t>
            </a:r>
          </a:p>
        </p:txBody>
      </p:sp>
      <p:sp>
        <p:nvSpPr>
          <p:cNvPr id="5" name="Curved Right Arrow 4"/>
          <p:cNvSpPr/>
          <p:nvPr/>
        </p:nvSpPr>
        <p:spPr>
          <a:xfrm>
            <a:off x="7831896" y="2164316"/>
            <a:ext cx="1143000" cy="22652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Curved Right Arrow 6"/>
          <p:cNvSpPr/>
          <p:nvPr/>
        </p:nvSpPr>
        <p:spPr>
          <a:xfrm rot="11028394">
            <a:off x="10904371" y="2254761"/>
            <a:ext cx="1143000" cy="226521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8974896" y="2015177"/>
            <a:ext cx="1987845" cy="584775"/>
          </a:xfrm>
          <a:prstGeom prst="rect">
            <a:avLst/>
          </a:prstGeom>
          <a:noFill/>
        </p:spPr>
        <p:txBody>
          <a:bodyPr wrap="square" lIns="91440" tIns="45720" rIns="91440" bIns="45720">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demand</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9072350" y="3901863"/>
            <a:ext cx="1587294" cy="707886"/>
          </a:xfrm>
          <a:prstGeom prst="rect">
            <a:avLst/>
          </a:prstGeom>
          <a:noFill/>
        </p:spPr>
        <p:txBody>
          <a:bodyPr wrap="none" lIns="91440" tIns="45720" rIns="91440" bIns="45720">
            <a:spAutoFit/>
          </a:bodyPr>
          <a:lstStyle/>
          <a:p>
            <a:pPr algn="ct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supply</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465165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993" y="0"/>
            <a:ext cx="9570885" cy="1414891"/>
          </a:xfrm>
        </p:spPr>
        <p:txBody>
          <a:bodyPr>
            <a:normAutofit/>
          </a:bodyPr>
          <a:lstStyle/>
          <a:p>
            <a:pPr algn="l"/>
            <a:r>
              <a:rPr lang="sv-SE" b="1" dirty="0" smtClean="0"/>
              <a:t>Early years in Solihull– Funding</a:t>
            </a:r>
            <a:endParaRPr lang="en-GB" b="1" dirty="0"/>
          </a:p>
        </p:txBody>
      </p:sp>
      <p:sp>
        <p:nvSpPr>
          <p:cNvPr id="3" name="Rectangle 2"/>
          <p:cNvSpPr/>
          <p:nvPr/>
        </p:nvSpPr>
        <p:spPr>
          <a:xfrm>
            <a:off x="1209367" y="1905506"/>
            <a:ext cx="8524567" cy="707886"/>
          </a:xfrm>
          <a:prstGeom prst="rect">
            <a:avLst/>
          </a:prstGeom>
        </p:spPr>
        <p:txBody>
          <a:bodyPr wrap="square">
            <a:spAutoFit/>
          </a:bodyPr>
          <a:lstStyle/>
          <a:p>
            <a:endParaRPr lang="sv-SE" sz="2400" dirty="0">
              <a:solidFill>
                <a:srgbClr val="EA0059"/>
              </a:solidFill>
            </a:endParaRPr>
          </a:p>
          <a:p>
            <a:pPr>
              <a:buClr>
                <a:srgbClr val="EA0059"/>
              </a:buClr>
            </a:pPr>
            <a:endParaRPr lang="en-GB" sz="1600" dirty="0"/>
          </a:p>
        </p:txBody>
      </p:sp>
      <p:sp>
        <p:nvSpPr>
          <p:cNvPr id="4" name="Rectangle 3"/>
          <p:cNvSpPr/>
          <p:nvPr/>
        </p:nvSpPr>
        <p:spPr>
          <a:xfrm>
            <a:off x="353292" y="1583837"/>
            <a:ext cx="11533908" cy="383592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GB" sz="2800" dirty="0" smtClean="0">
                <a:solidFill>
                  <a:prstClr val="black"/>
                </a:solidFill>
              </a:rPr>
              <a:t>A </a:t>
            </a:r>
            <a:r>
              <a:rPr lang="en-GB" sz="2800" dirty="0">
                <a:solidFill>
                  <a:prstClr val="black"/>
                </a:solidFill>
              </a:rPr>
              <a:t>PVI hourly rate of £3.90 from 1 April 2017</a:t>
            </a:r>
          </a:p>
          <a:p>
            <a:pPr marL="228600" lvl="0" indent="-228600">
              <a:lnSpc>
                <a:spcPct val="90000"/>
              </a:lnSpc>
              <a:spcBef>
                <a:spcPts val="1000"/>
              </a:spcBef>
              <a:buFont typeface="Arial" panose="020B0604020202020204" pitchFamily="34" charset="0"/>
              <a:buChar char="•"/>
              <a:defRPr/>
            </a:pPr>
            <a:r>
              <a:rPr lang="en-GB" sz="2800" dirty="0">
                <a:solidFill>
                  <a:prstClr val="black"/>
                </a:solidFill>
              </a:rPr>
              <a:t>A school hourly rate of £3.80 from 1 April 2017, rising to the PVI rate in 2018-19 , or as government funding permits</a:t>
            </a:r>
            <a:r>
              <a:rPr lang="en-GB" sz="2800" dirty="0" smtClean="0">
                <a:solidFill>
                  <a:prstClr val="black"/>
                </a:solidFill>
              </a:rPr>
              <a:t>.</a:t>
            </a:r>
          </a:p>
          <a:p>
            <a:pPr marL="228600" lvl="0" indent="-228600">
              <a:lnSpc>
                <a:spcPct val="90000"/>
              </a:lnSpc>
              <a:spcBef>
                <a:spcPts val="1000"/>
              </a:spcBef>
              <a:buFont typeface="Arial" panose="020B0604020202020204" pitchFamily="34" charset="0"/>
              <a:buChar char="•"/>
              <a:defRPr/>
            </a:pPr>
            <a:r>
              <a:rPr lang="en-GB" sz="2800" dirty="0" smtClean="0">
                <a:solidFill>
                  <a:prstClr val="black"/>
                </a:solidFill>
              </a:rPr>
              <a:t>EYPP 63p/ hour</a:t>
            </a:r>
            <a:endParaRPr lang="en-GB" sz="2800" dirty="0">
              <a:solidFill>
                <a:prstClr val="black"/>
              </a:solidFill>
            </a:endParaRPr>
          </a:p>
          <a:p>
            <a:pPr marL="228600" lvl="0" indent="-228600">
              <a:lnSpc>
                <a:spcPct val="90000"/>
              </a:lnSpc>
              <a:spcBef>
                <a:spcPts val="1000"/>
              </a:spcBef>
              <a:buFont typeface="Arial" panose="020B0604020202020204" pitchFamily="34" charset="0"/>
              <a:buChar char="•"/>
              <a:defRPr/>
            </a:pPr>
            <a:r>
              <a:rPr lang="en-GB" sz="2800" dirty="0">
                <a:solidFill>
                  <a:prstClr val="black"/>
                </a:solidFill>
              </a:rPr>
              <a:t>Increase the two year old hourly rate from £5.00 per hour to £5.24 per hour from 1 April 2017  in line with the increase in grant.</a:t>
            </a:r>
          </a:p>
          <a:p>
            <a:pPr marL="228600" lvl="0" indent="-228600">
              <a:lnSpc>
                <a:spcPct val="90000"/>
              </a:lnSpc>
              <a:spcBef>
                <a:spcPts val="1000"/>
              </a:spcBef>
              <a:buFont typeface="Arial" panose="020B0604020202020204" pitchFamily="34" charset="0"/>
              <a:buChar char="•"/>
              <a:defRPr/>
            </a:pPr>
            <a:r>
              <a:rPr lang="en-GB" sz="2800" dirty="0">
                <a:solidFill>
                  <a:prstClr val="black"/>
                </a:solidFill>
              </a:rPr>
              <a:t>Confirmation of Disability Access Fund which is £615 per eligible child</a:t>
            </a:r>
            <a:r>
              <a:rPr lang="en-GB" sz="2800" dirty="0" smtClean="0">
                <a:solidFill>
                  <a:prstClr val="black"/>
                </a:solidFill>
              </a:rPr>
              <a:t>.</a:t>
            </a:r>
          </a:p>
          <a:p>
            <a:pPr marL="228600" lvl="0" indent="-228600">
              <a:lnSpc>
                <a:spcPct val="90000"/>
              </a:lnSpc>
              <a:spcBef>
                <a:spcPts val="1000"/>
              </a:spcBef>
              <a:buFont typeface="Arial" panose="020B0604020202020204" pitchFamily="34" charset="0"/>
              <a:buChar char="•"/>
              <a:defRPr/>
            </a:pPr>
            <a:endParaRPr lang="en-GB" sz="2800"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40" y="5577968"/>
            <a:ext cx="2891129" cy="1141772"/>
          </a:xfrm>
          <a:prstGeom prst="rect">
            <a:avLst/>
          </a:prstGeom>
        </p:spPr>
      </p:pic>
    </p:spTree>
    <p:extLst>
      <p:ext uri="{BB962C8B-B14F-4D97-AF65-F5344CB8AC3E}">
        <p14:creationId xmlns:p14="http://schemas.microsoft.com/office/powerpoint/2010/main" val="783989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18" y="1667166"/>
            <a:ext cx="11169649"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sz="4000" b="1" dirty="0" smtClean="0"/>
              <a:t>Birth rate and migration = high numbers </a:t>
            </a:r>
            <a:endParaRPr lang="en-GB" sz="4000" b="1"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407237" y="284189"/>
            <a:ext cx="2455285" cy="969647"/>
          </a:xfrm>
        </p:spPr>
      </p:pic>
    </p:spTree>
    <p:extLst>
      <p:ext uri="{BB962C8B-B14F-4D97-AF65-F5344CB8AC3E}">
        <p14:creationId xmlns:p14="http://schemas.microsoft.com/office/powerpoint/2010/main" val="3935380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789709" y="269876"/>
            <a:ext cx="11114425" cy="1184851"/>
          </a:xfrm>
        </p:spPr>
        <p:txBody>
          <a:bodyPr>
            <a:normAutofit/>
          </a:bodyPr>
          <a:lstStyle/>
          <a:p>
            <a:r>
              <a:rPr lang="en-GB" altLang="en-US" sz="3200" b="1" dirty="0" smtClean="0">
                <a:ea typeface="ＭＳ Ｐゴシック" pitchFamily="34" charset="-128"/>
              </a:rPr>
              <a:t>Forecast Demand for Extended Offer of  30 hours</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67" y="1663037"/>
            <a:ext cx="11616267"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977" y="324716"/>
            <a:ext cx="24574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95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980" y="0"/>
            <a:ext cx="8765071" cy="1414891"/>
          </a:xfrm>
        </p:spPr>
        <p:txBody>
          <a:bodyPr/>
          <a:lstStyle/>
          <a:p>
            <a:pPr algn="l"/>
            <a:r>
              <a:rPr lang="en-GB" b="1" dirty="0" smtClean="0"/>
              <a:t>Welcome</a:t>
            </a:r>
            <a:endParaRPr lang="en-GB" b="1" dirty="0"/>
          </a:p>
        </p:txBody>
      </p:sp>
      <p:sp>
        <p:nvSpPr>
          <p:cNvPr id="3" name="Subtitle 2"/>
          <p:cNvSpPr>
            <a:spLocks noGrp="1"/>
          </p:cNvSpPr>
          <p:nvPr>
            <p:ph type="subTitle" idx="1"/>
          </p:nvPr>
        </p:nvSpPr>
        <p:spPr>
          <a:xfrm>
            <a:off x="884527" y="1675534"/>
            <a:ext cx="10303031" cy="3117272"/>
          </a:xfrm>
          <a:ln>
            <a:noFill/>
          </a:ln>
        </p:spPr>
        <p:txBody>
          <a:bodyPr>
            <a:normAutofit fontScale="77500" lnSpcReduction="20000"/>
          </a:bodyPr>
          <a:lstStyle/>
          <a:p>
            <a:pPr algn="l">
              <a:buClr>
                <a:srgbClr val="FF3399"/>
              </a:buClr>
            </a:pPr>
            <a:endParaRPr lang="en-GB" dirty="0" smtClean="0"/>
          </a:p>
          <a:p>
            <a:pPr algn="l">
              <a:buClr>
                <a:srgbClr val="FF3399"/>
              </a:buClr>
            </a:pPr>
            <a:r>
              <a:rPr lang="en-GB" sz="3800" b="1" dirty="0"/>
              <a:t>Cathy Barber </a:t>
            </a:r>
            <a:r>
              <a:rPr lang="en-GB" sz="3800" b="1" dirty="0" smtClean="0"/>
              <a:t>and Cheryl Morris </a:t>
            </a:r>
          </a:p>
          <a:p>
            <a:pPr algn="l">
              <a:buClr>
                <a:srgbClr val="FF3399"/>
              </a:buClr>
            </a:pPr>
            <a:r>
              <a:rPr lang="en-GB" sz="3800" dirty="0" smtClean="0"/>
              <a:t>Childcare Works</a:t>
            </a:r>
          </a:p>
          <a:p>
            <a:pPr algn="l">
              <a:buClr>
                <a:srgbClr val="FF3399"/>
              </a:buClr>
            </a:pPr>
            <a:endParaRPr lang="en-GB" sz="3800" dirty="0"/>
          </a:p>
          <a:p>
            <a:pPr algn="l">
              <a:buClr>
                <a:srgbClr val="FF3399"/>
              </a:buClr>
            </a:pPr>
            <a:r>
              <a:rPr lang="en-GB" sz="3800" b="1" dirty="0" smtClean="0"/>
              <a:t>Lisa Morris</a:t>
            </a:r>
          </a:p>
          <a:p>
            <a:pPr algn="l">
              <a:buClr>
                <a:srgbClr val="FF3399"/>
              </a:buClr>
            </a:pPr>
            <a:r>
              <a:rPr lang="en-GB" sz="3800" dirty="0" smtClean="0"/>
              <a:t>Solihull Early Years and Education Improvement Service [SEYEIS]</a:t>
            </a:r>
          </a:p>
          <a:p>
            <a:pPr algn="l">
              <a:buClr>
                <a:srgbClr val="FF3399"/>
              </a:buClr>
            </a:pPr>
            <a:r>
              <a:rPr lang="en-GB" sz="3800" dirty="0" smtClean="0"/>
              <a:t>Solihull childminders, group settings and schools</a:t>
            </a:r>
            <a:endParaRPr lang="en-GB" sz="3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5384" y="5437705"/>
            <a:ext cx="2438694" cy="963095"/>
          </a:xfrm>
          <a:prstGeom prst="rect">
            <a:avLst/>
          </a:prstGeom>
        </p:spPr>
      </p:pic>
    </p:spTree>
    <p:extLst>
      <p:ext uri="{BB962C8B-B14F-4D97-AF65-F5344CB8AC3E}">
        <p14:creationId xmlns:p14="http://schemas.microsoft.com/office/powerpoint/2010/main" val="367547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0"/>
            <a:ext cx="9501051" cy="1488465"/>
          </a:xfrm>
        </p:spPr>
        <p:txBody>
          <a:bodyPr>
            <a:normAutofit/>
          </a:bodyPr>
          <a:lstStyle/>
          <a:p>
            <a:pPr algn="l"/>
            <a:r>
              <a:rPr lang="sv-SE" b="1" dirty="0" smtClean="0"/>
              <a:t>Planning ahead</a:t>
            </a:r>
            <a:endParaRPr lang="en-GB" b="1" dirty="0"/>
          </a:p>
        </p:txBody>
      </p:sp>
      <p:sp>
        <p:nvSpPr>
          <p:cNvPr id="3" name="Subtitle 2"/>
          <p:cNvSpPr>
            <a:spLocks noGrp="1"/>
          </p:cNvSpPr>
          <p:nvPr>
            <p:ph type="subTitle" idx="1"/>
          </p:nvPr>
        </p:nvSpPr>
        <p:spPr>
          <a:xfrm>
            <a:off x="1057729" y="2076704"/>
            <a:ext cx="9884227" cy="4535424"/>
          </a:xfrm>
        </p:spPr>
        <p:txBody>
          <a:bodyPr>
            <a:normAutofit/>
          </a:bodyPr>
          <a:lstStyle/>
          <a:p>
            <a:pPr lvl="0" algn="l"/>
            <a:endParaRPr lang="en-GB" sz="3500" dirty="0"/>
          </a:p>
          <a:p>
            <a:pPr algn="l">
              <a:buClr>
                <a:srgbClr val="FF3399"/>
              </a:buClr>
            </a:pPr>
            <a:endParaRPr lang="en-GB" dirty="0" smtClean="0"/>
          </a:p>
        </p:txBody>
      </p:sp>
      <p:sp>
        <p:nvSpPr>
          <p:cNvPr id="4" name="Rectangle 3"/>
          <p:cNvSpPr/>
          <p:nvPr/>
        </p:nvSpPr>
        <p:spPr>
          <a:xfrm>
            <a:off x="810491" y="1560829"/>
            <a:ext cx="10993581" cy="5309146"/>
          </a:xfrm>
          <a:prstGeom prst="rect">
            <a:avLst/>
          </a:prstGeom>
        </p:spPr>
        <p:txBody>
          <a:bodyPr wrap="square">
            <a:spAutoFit/>
          </a:bodyPr>
          <a:lstStyle/>
          <a:p>
            <a:pPr marL="457200" marR="0" lvl="0" indent="-457200" defTabSz="457200" eaLnBrk="1" fontAlgn="auto" latinLnBrk="0" hangingPunct="1">
              <a:lnSpc>
                <a:spcPct val="100000"/>
              </a:lnSpc>
              <a:spcBef>
                <a:spcPts val="0"/>
              </a:spcBef>
              <a:spcAft>
                <a:spcPts val="0"/>
              </a:spcAft>
              <a:buClr>
                <a:srgbClr val="FF3399"/>
              </a:buClr>
              <a:buSzTx/>
              <a:buFont typeface="Wingdings" panose="05000000000000000000" pitchFamily="2" charset="2"/>
              <a:buChar char="§"/>
              <a:tabLst/>
              <a:defRPr/>
            </a:pPr>
            <a:r>
              <a:rPr kumimoji="0" lang="sv-SE" sz="3200" b="0" i="0" u="none" strike="noStrike" kern="0" cap="none" spc="0" normalizeH="0" baseline="0" noProof="0" dirty="0" smtClean="0">
                <a:ln>
                  <a:noFill/>
                </a:ln>
                <a:solidFill>
                  <a:prstClr val="black"/>
                </a:solidFill>
                <a:effectLst/>
                <a:uLnTx/>
                <a:uFillTx/>
              </a:rPr>
              <a:t>Understand your local market</a:t>
            </a:r>
          </a:p>
          <a:p>
            <a:pPr marL="457200" marR="0" lvl="0" indent="-457200" defTabSz="457200" eaLnBrk="1" fontAlgn="auto" latinLnBrk="0" hangingPunct="1">
              <a:lnSpc>
                <a:spcPct val="100000"/>
              </a:lnSpc>
              <a:spcBef>
                <a:spcPts val="0"/>
              </a:spcBef>
              <a:spcAft>
                <a:spcPts val="0"/>
              </a:spcAft>
              <a:buClr>
                <a:srgbClr val="FF3399"/>
              </a:buClr>
              <a:buSzTx/>
              <a:buFont typeface="Wingdings" panose="05000000000000000000" pitchFamily="2" charset="2"/>
              <a:buChar char="§"/>
              <a:tabLst/>
              <a:defRPr/>
            </a:pPr>
            <a:r>
              <a:rPr kumimoji="0" lang="sv-SE" sz="3200" b="0" i="0" u="none" strike="noStrike" kern="0" cap="none" spc="0" normalizeH="0" baseline="0" noProof="0" dirty="0" smtClean="0">
                <a:ln>
                  <a:noFill/>
                </a:ln>
                <a:solidFill>
                  <a:prstClr val="black"/>
                </a:solidFill>
                <a:effectLst/>
                <a:uLnTx/>
                <a:uFillTx/>
              </a:rPr>
              <a:t>Think about your delivery model</a:t>
            </a:r>
          </a:p>
          <a:p>
            <a:pPr marL="457200" marR="0" lvl="0" indent="-457200" defTabSz="457200" eaLnBrk="1" fontAlgn="auto" latinLnBrk="0" hangingPunct="1">
              <a:lnSpc>
                <a:spcPct val="100000"/>
              </a:lnSpc>
              <a:spcBef>
                <a:spcPts val="0"/>
              </a:spcBef>
              <a:spcAft>
                <a:spcPts val="0"/>
              </a:spcAft>
              <a:buClr>
                <a:srgbClr val="FF3399"/>
              </a:buClr>
              <a:buSzTx/>
              <a:buFont typeface="Wingdings" panose="05000000000000000000" pitchFamily="2" charset="2"/>
              <a:buChar char="§"/>
              <a:tabLst/>
              <a:defRPr/>
            </a:pPr>
            <a:r>
              <a:rPr kumimoji="0" lang="sv-SE" sz="3200" b="0" i="0" u="none" strike="noStrike" kern="0" cap="none" spc="0" normalizeH="0" baseline="0" noProof="0" dirty="0" smtClean="0">
                <a:ln>
                  <a:noFill/>
                </a:ln>
                <a:solidFill>
                  <a:prstClr val="black"/>
                </a:solidFill>
                <a:effectLst/>
                <a:uLnTx/>
                <a:uFillTx/>
              </a:rPr>
              <a:t>Consider partnership opportunities</a:t>
            </a:r>
          </a:p>
          <a:p>
            <a:pPr marL="457200" marR="0" lvl="0" indent="-457200" defTabSz="457200" eaLnBrk="1" fontAlgn="auto" latinLnBrk="0" hangingPunct="1">
              <a:lnSpc>
                <a:spcPct val="100000"/>
              </a:lnSpc>
              <a:spcBef>
                <a:spcPts val="0"/>
              </a:spcBef>
              <a:spcAft>
                <a:spcPts val="0"/>
              </a:spcAft>
              <a:buClr>
                <a:srgbClr val="FF3399"/>
              </a:buClr>
              <a:buSzTx/>
              <a:buFont typeface="Wingdings" panose="05000000000000000000" pitchFamily="2" charset="2"/>
              <a:buChar char="§"/>
              <a:tabLst/>
              <a:defRPr/>
            </a:pPr>
            <a:r>
              <a:rPr kumimoji="0" lang="sv-SE" sz="3200" b="0" i="0" u="none" strike="noStrike" kern="0" cap="none" spc="0" normalizeH="0" baseline="0" noProof="0" dirty="0" smtClean="0">
                <a:ln>
                  <a:noFill/>
                </a:ln>
                <a:solidFill>
                  <a:prstClr val="black"/>
                </a:solidFill>
                <a:effectLst/>
                <a:uLnTx/>
                <a:uFillTx/>
              </a:rPr>
              <a:t>Timeline/ flexibility</a:t>
            </a:r>
          </a:p>
          <a:p>
            <a:pPr marL="457200" marR="0" lvl="0" indent="-457200" defTabSz="457200" eaLnBrk="1" fontAlgn="auto" latinLnBrk="0" hangingPunct="1">
              <a:lnSpc>
                <a:spcPct val="100000"/>
              </a:lnSpc>
              <a:spcBef>
                <a:spcPts val="0"/>
              </a:spcBef>
              <a:spcAft>
                <a:spcPts val="0"/>
              </a:spcAft>
              <a:buClr>
                <a:srgbClr val="FF3399"/>
              </a:buClr>
              <a:buSzTx/>
              <a:buFont typeface="Wingdings" panose="05000000000000000000" pitchFamily="2" charset="2"/>
              <a:buChar char="§"/>
              <a:tabLst/>
              <a:defRPr/>
            </a:pPr>
            <a:endParaRPr lang="sv-SE" sz="1000" kern="0" dirty="0">
              <a:solidFill>
                <a:prstClr val="black"/>
              </a:solidFill>
            </a:endParaRPr>
          </a:p>
          <a:p>
            <a:pPr marL="457200" lvl="0" indent="-457200" defTabSz="457200">
              <a:buClr>
                <a:srgbClr val="FF3399"/>
              </a:buClr>
              <a:buFont typeface="Wingdings" panose="05000000000000000000" pitchFamily="2" charset="2"/>
              <a:buChar char="§"/>
              <a:defRPr/>
            </a:pPr>
            <a:r>
              <a:rPr lang="en-GB" sz="3200" kern="0" dirty="0">
                <a:solidFill>
                  <a:prstClr val="black"/>
                </a:solidFill>
              </a:rPr>
              <a:t>What do you and your colleagues in your </a:t>
            </a:r>
            <a:r>
              <a:rPr lang="en-GB" sz="3200" kern="0" dirty="0" smtClean="0">
                <a:solidFill>
                  <a:prstClr val="black"/>
                </a:solidFill>
              </a:rPr>
              <a:t>locality </a:t>
            </a:r>
            <a:r>
              <a:rPr lang="en-GB" sz="3200" kern="0" dirty="0">
                <a:solidFill>
                  <a:prstClr val="black"/>
                </a:solidFill>
              </a:rPr>
              <a:t>offer families now ?</a:t>
            </a:r>
          </a:p>
          <a:p>
            <a:pPr marL="457200" lvl="0" indent="-457200" defTabSz="457200">
              <a:buClr>
                <a:srgbClr val="FF3399"/>
              </a:buClr>
              <a:buFont typeface="Wingdings" panose="05000000000000000000" pitchFamily="2" charset="2"/>
              <a:buChar char="§"/>
              <a:defRPr/>
            </a:pPr>
            <a:endParaRPr lang="en-GB" sz="900" kern="0" dirty="0">
              <a:solidFill>
                <a:prstClr val="black"/>
              </a:solidFill>
            </a:endParaRPr>
          </a:p>
          <a:p>
            <a:pPr marL="457200" lvl="0" indent="-457200" defTabSz="457200">
              <a:buClr>
                <a:srgbClr val="FF3399"/>
              </a:buClr>
              <a:buFont typeface="Wingdings" panose="05000000000000000000" pitchFamily="2" charset="2"/>
              <a:buChar char="§"/>
              <a:defRPr/>
            </a:pPr>
            <a:r>
              <a:rPr lang="en-GB" sz="3200" kern="0" dirty="0">
                <a:solidFill>
                  <a:prstClr val="black"/>
                </a:solidFill>
              </a:rPr>
              <a:t>How do families of 2,3 and 4 year olds currently access the funded entitlements of 15 hours and paid for </a:t>
            </a:r>
            <a:endParaRPr lang="en-GB" sz="3200" kern="0" dirty="0" smtClean="0">
              <a:solidFill>
                <a:prstClr val="black"/>
              </a:solidFill>
            </a:endParaRPr>
          </a:p>
          <a:p>
            <a:pPr lvl="0" defTabSz="457200">
              <a:buClr>
                <a:srgbClr val="FF3399"/>
              </a:buClr>
              <a:defRPr/>
            </a:pPr>
            <a:r>
              <a:rPr lang="en-GB" sz="3200" kern="0" dirty="0" smtClean="0">
                <a:solidFill>
                  <a:prstClr val="black"/>
                </a:solidFill>
              </a:rPr>
              <a:t>     care</a:t>
            </a:r>
            <a:r>
              <a:rPr lang="en-GB" sz="3200" kern="0" dirty="0">
                <a:solidFill>
                  <a:prstClr val="black"/>
                </a:solidFill>
              </a:rPr>
              <a:t>? </a:t>
            </a:r>
          </a:p>
          <a:p>
            <a:pPr marL="457200" marR="0" lvl="0" indent="-457200" defTabSz="457200" eaLnBrk="1" fontAlgn="auto" latinLnBrk="0" hangingPunct="1">
              <a:lnSpc>
                <a:spcPct val="100000"/>
              </a:lnSpc>
              <a:spcBef>
                <a:spcPts val="0"/>
              </a:spcBef>
              <a:spcAft>
                <a:spcPts val="0"/>
              </a:spcAft>
              <a:buClr>
                <a:srgbClr val="FF3399"/>
              </a:buClr>
              <a:buSzTx/>
              <a:buFont typeface="Wingdings" panose="05000000000000000000" pitchFamily="2" charset="2"/>
              <a:buChar char="§"/>
              <a:tabLst/>
              <a:defRPr/>
            </a:pPr>
            <a:endParaRPr kumimoji="0" lang="sv-SE" sz="32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418491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fontScale="90000"/>
          </a:bodyPr>
          <a:lstStyle/>
          <a:p>
            <a:pPr algn="l"/>
            <a:r>
              <a:rPr lang="sv-SE" b="1" dirty="0" smtClean="0"/>
              <a:t>10 steps to assist you to get ready </a:t>
            </a:r>
            <a:r>
              <a:rPr lang="sv-SE" dirty="0" smtClean="0">
                <a:solidFill>
                  <a:srgbClr val="EA0059"/>
                </a:solidFill>
              </a:rPr>
              <a:t/>
            </a:r>
            <a:br>
              <a:rPr lang="sv-SE" dirty="0" smtClean="0">
                <a:solidFill>
                  <a:srgbClr val="EA0059"/>
                </a:solidFill>
              </a:rPr>
            </a:br>
            <a:endParaRPr lang="en-GB" b="1" dirty="0"/>
          </a:p>
        </p:txBody>
      </p:sp>
      <p:sp>
        <p:nvSpPr>
          <p:cNvPr id="3" name="Subtitle 2"/>
          <p:cNvSpPr>
            <a:spLocks noGrp="1"/>
          </p:cNvSpPr>
          <p:nvPr>
            <p:ph type="subTitle" idx="1"/>
          </p:nvPr>
        </p:nvSpPr>
        <p:spPr>
          <a:xfrm>
            <a:off x="1146629" y="1536192"/>
            <a:ext cx="9884227" cy="4535424"/>
          </a:xfrm>
        </p:spPr>
        <p:txBody>
          <a:bodyPr>
            <a:normAutofit fontScale="25000" lnSpcReduction="20000"/>
          </a:bodyPr>
          <a:lstStyle/>
          <a:p>
            <a:pPr lvl="0" algn="l"/>
            <a:r>
              <a:rPr lang="en-GB" sz="11200" dirty="0" smtClean="0"/>
              <a:t>1	Understand your business – you are a business </a:t>
            </a:r>
            <a:endParaRPr lang="en-GB" sz="11200" dirty="0"/>
          </a:p>
          <a:p>
            <a:pPr lvl="0" algn="l"/>
            <a:r>
              <a:rPr lang="en-GB" sz="11200" dirty="0"/>
              <a:t>2	Understand the local market in which you work </a:t>
            </a:r>
          </a:p>
          <a:p>
            <a:pPr lvl="0" algn="l"/>
            <a:r>
              <a:rPr lang="en-GB" sz="11200" dirty="0"/>
              <a:t>3	Understand the needs of families </a:t>
            </a:r>
          </a:p>
          <a:p>
            <a:pPr lvl="0" algn="l"/>
            <a:r>
              <a:rPr lang="en-GB" sz="11200" dirty="0"/>
              <a:t>4	Understanding your finances</a:t>
            </a:r>
          </a:p>
          <a:p>
            <a:pPr lvl="0" algn="l"/>
            <a:r>
              <a:rPr lang="en-GB" sz="11200" dirty="0" smtClean="0"/>
              <a:t>5	Managing </a:t>
            </a:r>
            <a:r>
              <a:rPr lang="en-GB" sz="11200" dirty="0"/>
              <a:t>and monitoring your </a:t>
            </a:r>
            <a:r>
              <a:rPr lang="en-GB" sz="11200" dirty="0" smtClean="0"/>
              <a:t>money</a:t>
            </a:r>
          </a:p>
          <a:p>
            <a:pPr lvl="0" algn="l"/>
            <a:r>
              <a:rPr lang="en-GB" sz="11200" dirty="0" smtClean="0"/>
              <a:t>6	Consider </a:t>
            </a:r>
            <a:r>
              <a:rPr lang="en-GB" sz="11200" dirty="0"/>
              <a:t>the options available to you </a:t>
            </a:r>
          </a:p>
          <a:p>
            <a:pPr lvl="0" algn="l"/>
            <a:r>
              <a:rPr lang="en-GB" sz="11200" dirty="0"/>
              <a:t>7	Use your market research to create a business plan/action 	plan </a:t>
            </a:r>
          </a:p>
          <a:p>
            <a:pPr lvl="0" algn="l"/>
            <a:r>
              <a:rPr lang="en-GB" sz="11200" dirty="0"/>
              <a:t>8	Implement your plan </a:t>
            </a:r>
          </a:p>
          <a:p>
            <a:pPr lvl="0" algn="l"/>
            <a:r>
              <a:rPr lang="en-GB" sz="11200" dirty="0"/>
              <a:t>9	Communicate and promote the entitlement to families </a:t>
            </a:r>
          </a:p>
          <a:p>
            <a:pPr lvl="0" algn="l"/>
            <a:r>
              <a:rPr lang="en-GB" sz="11200" dirty="0"/>
              <a:t>10	Review and monitor your plan </a:t>
            </a:r>
          </a:p>
          <a:p>
            <a:pPr lvl="0" algn="l"/>
            <a:endParaRPr lang="en-GB" sz="3500" dirty="0"/>
          </a:p>
          <a:p>
            <a:pPr algn="l">
              <a:buClr>
                <a:srgbClr val="FF3399"/>
              </a:buClr>
            </a:pPr>
            <a:endParaRPr lang="en-GB" dirty="0" smtClean="0"/>
          </a:p>
        </p:txBody>
      </p:sp>
    </p:spTree>
    <p:extLst>
      <p:ext uri="{BB962C8B-B14F-4D97-AF65-F5344CB8AC3E}">
        <p14:creationId xmlns:p14="http://schemas.microsoft.com/office/powerpoint/2010/main" val="3832552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949" y="730479"/>
            <a:ext cx="9501051" cy="935035"/>
          </a:xfrm>
        </p:spPr>
        <p:txBody>
          <a:bodyPr>
            <a:normAutofit/>
          </a:bodyPr>
          <a:lstStyle/>
          <a:p>
            <a:pPr algn="l"/>
            <a:r>
              <a:rPr lang="en-GB" b="1" dirty="0" smtClean="0"/>
              <a:t>Step one </a:t>
            </a:r>
            <a:endParaRPr lang="en-GB" b="1" dirty="0"/>
          </a:p>
        </p:txBody>
      </p:sp>
      <p:sp>
        <p:nvSpPr>
          <p:cNvPr id="3" name="Subtitle 2"/>
          <p:cNvSpPr>
            <a:spLocks noGrp="1"/>
          </p:cNvSpPr>
          <p:nvPr>
            <p:ph type="subTitle" idx="1"/>
          </p:nvPr>
        </p:nvSpPr>
        <p:spPr>
          <a:xfrm>
            <a:off x="1166949" y="2028660"/>
            <a:ext cx="9884227" cy="2283941"/>
          </a:xfrm>
        </p:spPr>
        <p:txBody>
          <a:bodyPr>
            <a:noAutofit/>
          </a:bodyPr>
          <a:lstStyle/>
          <a:p>
            <a:pPr algn="l">
              <a:buClr>
                <a:srgbClr val="FF3399"/>
              </a:buClr>
            </a:pPr>
            <a:r>
              <a:rPr lang="en-GB" sz="4000" dirty="0" smtClean="0"/>
              <a:t>Understand your business </a:t>
            </a:r>
          </a:p>
          <a:p>
            <a:pPr marL="342900" indent="-342900" algn="l">
              <a:buClr>
                <a:srgbClr val="FF3399"/>
              </a:buClr>
              <a:buFont typeface="Wingdings" panose="05000000000000000000" pitchFamily="2" charset="2"/>
              <a:buChar char="§"/>
            </a:pPr>
            <a:r>
              <a:rPr lang="en-GB" sz="4000" dirty="0" smtClean="0"/>
              <a:t>Political, Economical, Social, Technological (PEST analysis) </a:t>
            </a:r>
          </a:p>
          <a:p>
            <a:pPr marL="342900" indent="-342900" algn="l">
              <a:buClr>
                <a:srgbClr val="FF3399"/>
              </a:buClr>
              <a:buFont typeface="Wingdings" panose="05000000000000000000" pitchFamily="2" charset="2"/>
              <a:buChar char="§"/>
            </a:pPr>
            <a:r>
              <a:rPr lang="en-GB" sz="4000" dirty="0" smtClean="0"/>
              <a:t>Strengths, Weaknesses, Opportunities and Threats (SWOT analysis)  </a:t>
            </a:r>
          </a:p>
        </p:txBody>
      </p:sp>
    </p:spTree>
    <p:extLst>
      <p:ext uri="{BB962C8B-B14F-4D97-AF65-F5344CB8AC3E}">
        <p14:creationId xmlns:p14="http://schemas.microsoft.com/office/powerpoint/2010/main" val="3427408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949" y="730479"/>
            <a:ext cx="9501051" cy="935035"/>
          </a:xfrm>
        </p:spPr>
        <p:txBody>
          <a:bodyPr>
            <a:normAutofit/>
          </a:bodyPr>
          <a:lstStyle/>
          <a:p>
            <a:pPr algn="l"/>
            <a:r>
              <a:rPr lang="en-GB" b="1" dirty="0" smtClean="0"/>
              <a:t>Step two </a:t>
            </a:r>
            <a:endParaRPr lang="en-GB" b="1" dirty="0"/>
          </a:p>
        </p:txBody>
      </p:sp>
      <p:sp>
        <p:nvSpPr>
          <p:cNvPr id="3" name="Subtitle 2"/>
          <p:cNvSpPr>
            <a:spLocks noGrp="1"/>
          </p:cNvSpPr>
          <p:nvPr>
            <p:ph type="subTitle" idx="1"/>
          </p:nvPr>
        </p:nvSpPr>
        <p:spPr>
          <a:xfrm>
            <a:off x="499858" y="2272250"/>
            <a:ext cx="9884227" cy="2283941"/>
          </a:xfrm>
        </p:spPr>
        <p:txBody>
          <a:bodyPr>
            <a:noAutofit/>
          </a:bodyPr>
          <a:lstStyle/>
          <a:p>
            <a:pPr algn="l">
              <a:buClr>
                <a:srgbClr val="FF3399"/>
              </a:buClr>
            </a:pPr>
            <a:r>
              <a:rPr lang="en-GB" sz="3200" b="1" dirty="0"/>
              <a:t>Understanding the local market in which you work </a:t>
            </a:r>
            <a:endParaRPr lang="en-GB" sz="3200" dirty="0" smtClean="0"/>
          </a:p>
          <a:p>
            <a:pPr marL="342900" indent="-342900" algn="l">
              <a:buClr>
                <a:srgbClr val="FF3399"/>
              </a:buClr>
              <a:buFont typeface="Wingdings" panose="05000000000000000000" pitchFamily="2" charset="2"/>
              <a:buChar char="§"/>
            </a:pPr>
            <a:r>
              <a:rPr lang="en-GB" sz="3200" dirty="0" smtClean="0"/>
              <a:t>To </a:t>
            </a:r>
            <a:r>
              <a:rPr lang="en-GB" sz="3200" dirty="0"/>
              <a:t>know what is missing </a:t>
            </a:r>
            <a:r>
              <a:rPr lang="en-GB" sz="3200" dirty="0" smtClean="0"/>
              <a:t>and consider what you could do you </a:t>
            </a:r>
            <a:r>
              <a:rPr lang="en-GB" sz="3200" dirty="0"/>
              <a:t>need to understand</a:t>
            </a:r>
            <a:r>
              <a:rPr lang="en-GB" sz="3200" dirty="0" smtClean="0"/>
              <a:t>:</a:t>
            </a:r>
          </a:p>
          <a:p>
            <a:pPr algn="l">
              <a:buClr>
                <a:srgbClr val="FF3399"/>
              </a:buClr>
            </a:pPr>
            <a:endParaRPr lang="en-GB" sz="1000" dirty="0"/>
          </a:p>
          <a:p>
            <a:pPr marL="800100" lvl="1" indent="-342900" algn="l">
              <a:buClr>
                <a:srgbClr val="FF3399"/>
              </a:buClr>
              <a:buFont typeface="Wingdings" panose="05000000000000000000" pitchFamily="2" charset="2"/>
              <a:buChar char="§"/>
            </a:pPr>
            <a:r>
              <a:rPr lang="en-GB" sz="3200" dirty="0"/>
              <a:t>What </a:t>
            </a:r>
            <a:r>
              <a:rPr lang="en-GB" sz="3200" dirty="0" smtClean="0"/>
              <a:t>childcare </a:t>
            </a:r>
            <a:r>
              <a:rPr lang="en-GB" sz="3200" dirty="0"/>
              <a:t>providers a</a:t>
            </a:r>
            <a:r>
              <a:rPr lang="en-GB" sz="3200" dirty="0" smtClean="0"/>
              <a:t>re in </a:t>
            </a:r>
            <a:r>
              <a:rPr lang="en-GB" sz="3200" dirty="0"/>
              <a:t>your area?</a:t>
            </a:r>
          </a:p>
          <a:p>
            <a:pPr marL="800100" lvl="1" indent="-342900" algn="l">
              <a:buClr>
                <a:srgbClr val="FF3399"/>
              </a:buClr>
              <a:buFont typeface="Wingdings" panose="05000000000000000000" pitchFamily="2" charset="2"/>
              <a:buChar char="§"/>
            </a:pPr>
            <a:r>
              <a:rPr lang="en-GB" sz="3200" dirty="0"/>
              <a:t>What do </a:t>
            </a:r>
            <a:r>
              <a:rPr lang="en-GB" sz="3200" dirty="0" smtClean="0"/>
              <a:t>they offer families? </a:t>
            </a:r>
            <a:endParaRPr lang="en-GB" sz="3200" dirty="0"/>
          </a:p>
          <a:p>
            <a:pPr marL="800100" lvl="1" indent="-342900" algn="l">
              <a:buClr>
                <a:srgbClr val="FF3399"/>
              </a:buClr>
              <a:buFont typeface="Wingdings" panose="05000000000000000000" pitchFamily="2" charset="2"/>
              <a:buChar char="§"/>
            </a:pPr>
            <a:r>
              <a:rPr lang="en-GB" sz="3200" dirty="0"/>
              <a:t>What flexibility choices can families get from other providers?</a:t>
            </a:r>
          </a:p>
          <a:p>
            <a:pPr marL="800100" lvl="1" indent="-342900" algn="l">
              <a:buClr>
                <a:srgbClr val="FF3399"/>
              </a:buClr>
              <a:buFont typeface="Wingdings" panose="05000000000000000000" pitchFamily="2" charset="2"/>
              <a:buChar char="§"/>
            </a:pPr>
            <a:r>
              <a:rPr lang="en-GB" sz="3200" dirty="0"/>
              <a:t>What do they charge? </a:t>
            </a:r>
          </a:p>
          <a:p>
            <a:pPr algn="l">
              <a:buClr>
                <a:srgbClr val="FF3399"/>
              </a:buClr>
            </a:pPr>
            <a:endParaRPr lang="en-GB" dirty="0" smtClean="0"/>
          </a:p>
          <a:p>
            <a:pPr algn="l">
              <a:buClr>
                <a:srgbClr val="FF3399"/>
              </a:buClr>
            </a:pPr>
            <a:endParaRPr lang="en-GB" dirty="0" smtClean="0"/>
          </a:p>
        </p:txBody>
      </p:sp>
    </p:spTree>
    <p:extLst>
      <p:ext uri="{BB962C8B-B14F-4D97-AF65-F5344CB8AC3E}">
        <p14:creationId xmlns:p14="http://schemas.microsoft.com/office/powerpoint/2010/main" val="2972106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949" y="730479"/>
            <a:ext cx="9501051" cy="935035"/>
          </a:xfrm>
        </p:spPr>
        <p:txBody>
          <a:bodyPr>
            <a:normAutofit/>
          </a:bodyPr>
          <a:lstStyle/>
          <a:p>
            <a:pPr algn="l"/>
            <a:r>
              <a:rPr lang="en-GB" b="1" dirty="0" smtClean="0"/>
              <a:t>Step three </a:t>
            </a:r>
            <a:endParaRPr lang="en-GB" b="1" dirty="0"/>
          </a:p>
        </p:txBody>
      </p:sp>
      <p:sp>
        <p:nvSpPr>
          <p:cNvPr id="3" name="Subtitle 2"/>
          <p:cNvSpPr>
            <a:spLocks noGrp="1"/>
          </p:cNvSpPr>
          <p:nvPr>
            <p:ph type="subTitle" idx="1"/>
          </p:nvPr>
        </p:nvSpPr>
        <p:spPr>
          <a:xfrm>
            <a:off x="1146629" y="2021722"/>
            <a:ext cx="9884227" cy="2283941"/>
          </a:xfrm>
        </p:spPr>
        <p:txBody>
          <a:bodyPr>
            <a:noAutofit/>
          </a:bodyPr>
          <a:lstStyle/>
          <a:p>
            <a:pPr algn="l">
              <a:buClr>
                <a:srgbClr val="FF3399"/>
              </a:buClr>
            </a:pPr>
            <a:r>
              <a:rPr lang="en-GB" sz="3200" dirty="0" smtClean="0"/>
              <a:t>Understand the needs of families  </a:t>
            </a:r>
          </a:p>
          <a:p>
            <a:pPr marL="342900" indent="-342900" algn="l">
              <a:buClr>
                <a:srgbClr val="FF3399"/>
              </a:buClr>
              <a:buFont typeface="Wingdings" panose="05000000000000000000" pitchFamily="2" charset="2"/>
              <a:buChar char="§"/>
            </a:pPr>
            <a:r>
              <a:rPr lang="en-GB" sz="3200" dirty="0" smtClean="0"/>
              <a:t>Understand the eligibility criteria  </a:t>
            </a:r>
          </a:p>
          <a:p>
            <a:pPr marL="342900" indent="-342900" algn="l">
              <a:buClr>
                <a:srgbClr val="FF3399"/>
              </a:buClr>
              <a:buFont typeface="Wingdings" panose="05000000000000000000" pitchFamily="2" charset="2"/>
              <a:buChar char="§"/>
            </a:pPr>
            <a:r>
              <a:rPr lang="en-GB" sz="3200" dirty="0" smtClean="0"/>
              <a:t>Think about the arrangements working</a:t>
            </a:r>
          </a:p>
          <a:p>
            <a:pPr algn="l">
              <a:buClr>
                <a:srgbClr val="FF3399"/>
              </a:buClr>
            </a:pPr>
            <a:r>
              <a:rPr lang="en-GB" sz="3200" dirty="0" smtClean="0"/>
              <a:t> parents who currently use your service make</a:t>
            </a:r>
          </a:p>
          <a:p>
            <a:pPr marL="342900" indent="-342900" algn="l">
              <a:buClr>
                <a:srgbClr val="FF3399"/>
              </a:buClr>
              <a:buFont typeface="Wingdings" panose="05000000000000000000" pitchFamily="2" charset="2"/>
              <a:buChar char="§"/>
            </a:pPr>
            <a:r>
              <a:rPr lang="en-GB" sz="3200" dirty="0" smtClean="0"/>
              <a:t>Conduct market research</a:t>
            </a:r>
          </a:p>
        </p:txBody>
      </p:sp>
    </p:spTree>
    <p:extLst>
      <p:ext uri="{BB962C8B-B14F-4D97-AF65-F5344CB8AC3E}">
        <p14:creationId xmlns:p14="http://schemas.microsoft.com/office/powerpoint/2010/main" val="1686815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417" y="577512"/>
            <a:ext cx="8229600" cy="1143000"/>
          </a:xfrm>
        </p:spPr>
        <p:txBody>
          <a:bodyPr>
            <a:noAutofit/>
          </a:bodyPr>
          <a:lstStyle/>
          <a:p>
            <a:pPr algn="l"/>
            <a:r>
              <a:rPr lang="en-GB" sz="4000" dirty="0"/>
              <a:t>A family who work full-time may need </a:t>
            </a:r>
          </a:p>
        </p:txBody>
      </p:sp>
      <p:graphicFrame>
        <p:nvGraphicFramePr>
          <p:cNvPr id="159" name="Content Placeholder 157"/>
          <p:cNvGraphicFramePr>
            <a:graphicFrameLocks/>
          </p:cNvGraphicFramePr>
          <p:nvPr>
            <p:extLst>
              <p:ext uri="{D42A27DB-BD31-4B8C-83A1-F6EECF244321}">
                <p14:modId xmlns:p14="http://schemas.microsoft.com/office/powerpoint/2010/main" val="2709829593"/>
              </p:ext>
            </p:extLst>
          </p:nvPr>
        </p:nvGraphicFramePr>
        <p:xfrm>
          <a:off x="1981200" y="2139274"/>
          <a:ext cx="8229600" cy="3657600"/>
        </p:xfrm>
        <a:graphic>
          <a:graphicData uri="http://schemas.openxmlformats.org/drawingml/2006/table">
            <a:tbl>
              <a:tblPr firstRow="1" bandRow="1">
                <a:tableStyleId>{5C22544A-7EE6-4342-B048-85BDC9FD1C3A}</a:tableStyleId>
              </a:tblPr>
              <a:tblGrid>
                <a:gridCol w="1371600"/>
                <a:gridCol w="6858000"/>
              </a:tblGrid>
              <a:tr h="370840">
                <a:tc>
                  <a:txBody>
                    <a:bodyPr/>
                    <a:lstStyle/>
                    <a:p>
                      <a:r>
                        <a:rPr lang="en-GB" sz="3600" b="0" baseline="0" dirty="0" smtClean="0"/>
                        <a:t>8.00-9.00 </a:t>
                      </a:r>
                      <a:endParaRPr lang="en-GB" sz="3600" b="0" dirty="0"/>
                    </a:p>
                  </a:txBody>
                  <a:tcPr/>
                </a:tc>
                <a:tc>
                  <a:txBody>
                    <a:bodyPr/>
                    <a:lstStyle/>
                    <a:p>
                      <a:pPr algn="ctr"/>
                      <a:r>
                        <a:rPr lang="en-GB" sz="2800" b="0" dirty="0" smtClean="0"/>
                        <a:t>1 hour paid for with partner</a:t>
                      </a:r>
                      <a:r>
                        <a:rPr lang="en-GB" sz="2800" b="0" baseline="0" dirty="0" smtClean="0"/>
                        <a:t> </a:t>
                      </a:r>
                      <a:r>
                        <a:rPr lang="en-GB" sz="2800" b="0" dirty="0" smtClean="0"/>
                        <a:t>for</a:t>
                      </a:r>
                      <a:r>
                        <a:rPr lang="en-GB" sz="2800" b="0" baseline="0" dirty="0" smtClean="0"/>
                        <a:t> 38 weeks and paid for holiday childcare </a:t>
                      </a:r>
                      <a:r>
                        <a:rPr lang="en-GB" sz="2800" b="0" dirty="0" smtClean="0"/>
                        <a:t> </a:t>
                      </a:r>
                    </a:p>
                  </a:txBody>
                  <a:tcPr/>
                </a:tc>
              </a:tr>
              <a:tr h="370840">
                <a:tc>
                  <a:txBody>
                    <a:bodyPr/>
                    <a:lstStyle/>
                    <a:p>
                      <a:pPr algn="ctr"/>
                      <a:r>
                        <a:rPr lang="en-GB" sz="3600" dirty="0" smtClean="0"/>
                        <a:t>9am</a:t>
                      </a:r>
                      <a:endParaRPr lang="en-GB" sz="3600" dirty="0"/>
                    </a:p>
                  </a:txBody>
                  <a:tcPr/>
                </a:tc>
                <a:tc rowSpan="2">
                  <a:txBody>
                    <a:bodyPr/>
                    <a:lstStyle/>
                    <a:p>
                      <a:pPr algn="ctr"/>
                      <a:r>
                        <a:rPr lang="en-GB" sz="3600" dirty="0" smtClean="0"/>
                        <a:t>30</a:t>
                      </a:r>
                      <a:r>
                        <a:rPr lang="en-GB" sz="3600" baseline="0" dirty="0" smtClean="0"/>
                        <a:t> hours in a setting for 38 weeks </a:t>
                      </a:r>
                      <a:endParaRPr lang="en-GB" sz="3600" dirty="0"/>
                    </a:p>
                  </a:txBody>
                  <a:tcPr>
                    <a:solidFill>
                      <a:srgbClr val="FFC000"/>
                    </a:solidFill>
                  </a:tcPr>
                </a:tc>
              </a:tr>
              <a:tr h="370840">
                <a:tc>
                  <a:txBody>
                    <a:bodyPr/>
                    <a:lstStyle/>
                    <a:p>
                      <a:pPr algn="ctr"/>
                      <a:r>
                        <a:rPr lang="en-GB" sz="3600" dirty="0" smtClean="0"/>
                        <a:t>3pm</a:t>
                      </a:r>
                      <a:endParaRPr lang="en-GB" sz="3600" dirty="0"/>
                    </a:p>
                  </a:txBody>
                  <a:tcPr/>
                </a:tc>
                <a:tc vMerge="1">
                  <a:txBody>
                    <a:bodyPr/>
                    <a:lstStyle/>
                    <a:p>
                      <a:pPr algn="ctr"/>
                      <a:endParaRPr lang="en-GB" sz="3600" dirty="0"/>
                    </a:p>
                  </a:txBody>
                  <a:tcPr>
                    <a:solidFill>
                      <a:srgbClr val="FFC000"/>
                    </a:solidFill>
                  </a:tcPr>
                </a:tc>
              </a:tr>
              <a:tr h="370840">
                <a:tc>
                  <a:txBody>
                    <a:bodyPr/>
                    <a:lstStyle/>
                    <a:p>
                      <a:r>
                        <a:rPr lang="en-GB" sz="3600" dirty="0" smtClean="0">
                          <a:solidFill>
                            <a:schemeClr val="bg1"/>
                          </a:solidFill>
                        </a:rPr>
                        <a:t>3.00</a:t>
                      </a:r>
                      <a:r>
                        <a:rPr lang="en-GB" sz="3600" baseline="0" dirty="0" smtClean="0">
                          <a:solidFill>
                            <a:schemeClr val="bg1"/>
                          </a:solidFill>
                        </a:rPr>
                        <a:t> – 6.00</a:t>
                      </a:r>
                      <a:endParaRPr lang="en-GB" sz="3600" dirty="0">
                        <a:solidFill>
                          <a:schemeClr val="bg1"/>
                        </a:solidFill>
                      </a:endParaRPr>
                    </a:p>
                  </a:txBody>
                  <a:tcPr>
                    <a:solidFill>
                      <a:schemeClr val="accent1"/>
                    </a:solidFill>
                  </a:tcPr>
                </a:tc>
                <a:tc>
                  <a:txBody>
                    <a:bodyPr/>
                    <a:lstStyle/>
                    <a:p>
                      <a:pPr algn="ctr"/>
                      <a:r>
                        <a:rPr lang="en-GB" sz="2800" dirty="0" smtClean="0">
                          <a:solidFill>
                            <a:schemeClr val="bg1"/>
                          </a:solidFill>
                        </a:rPr>
                        <a:t>3 hours  paid for with childminder/partner for 38 weeks </a:t>
                      </a:r>
                      <a:r>
                        <a:rPr lang="en-GB" sz="2800" b="0" baseline="0" dirty="0" smtClean="0">
                          <a:solidFill>
                            <a:schemeClr val="bg1"/>
                          </a:solidFill>
                        </a:rPr>
                        <a:t>and paid for holiday childcare </a:t>
                      </a:r>
                      <a:endParaRPr lang="en-GB" sz="2800" dirty="0">
                        <a:solidFill>
                          <a:schemeClr val="bg1"/>
                        </a:solidFill>
                      </a:endParaRPr>
                    </a:p>
                  </a:txBody>
                  <a:tcPr>
                    <a:solidFill>
                      <a:schemeClr val="accent1"/>
                    </a:solidFill>
                  </a:tcPr>
                </a:tc>
              </a:tr>
            </a:tbl>
          </a:graphicData>
        </a:graphic>
      </p:graphicFrame>
    </p:spTree>
    <p:extLst>
      <p:ext uri="{BB962C8B-B14F-4D97-AF65-F5344CB8AC3E}">
        <p14:creationId xmlns:p14="http://schemas.microsoft.com/office/powerpoint/2010/main" val="734870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6" y="577512"/>
            <a:ext cx="10972800" cy="1143000"/>
          </a:xfrm>
        </p:spPr>
        <p:txBody>
          <a:bodyPr>
            <a:noAutofit/>
          </a:bodyPr>
          <a:lstStyle/>
          <a:p>
            <a:pPr algn="l"/>
            <a:r>
              <a:rPr lang="en-GB" sz="4000" dirty="0" smtClean="0"/>
              <a:t>Some providers will be able to offer stand alone solutions…  all year round </a:t>
            </a:r>
            <a:endParaRPr lang="en-GB" sz="4000" dirty="0"/>
          </a:p>
        </p:txBody>
      </p:sp>
      <p:graphicFrame>
        <p:nvGraphicFramePr>
          <p:cNvPr id="159" name="Content Placeholder 157"/>
          <p:cNvGraphicFramePr>
            <a:graphicFrameLocks/>
          </p:cNvGraphicFramePr>
          <p:nvPr>
            <p:extLst>
              <p:ext uri="{D42A27DB-BD31-4B8C-83A1-F6EECF244321}">
                <p14:modId xmlns:p14="http://schemas.microsoft.com/office/powerpoint/2010/main" val="1251377282"/>
              </p:ext>
            </p:extLst>
          </p:nvPr>
        </p:nvGraphicFramePr>
        <p:xfrm>
          <a:off x="476069" y="3143193"/>
          <a:ext cx="10841287" cy="2834640"/>
        </p:xfrm>
        <a:graphic>
          <a:graphicData uri="http://schemas.openxmlformats.org/drawingml/2006/table">
            <a:tbl>
              <a:tblPr firstRow="1" bandRow="1">
                <a:tableStyleId>{5C22544A-7EE6-4342-B048-85BDC9FD1C3A}</a:tableStyleId>
              </a:tblPr>
              <a:tblGrid>
                <a:gridCol w="1806881"/>
                <a:gridCol w="3154118"/>
                <a:gridCol w="5880288"/>
              </a:tblGrid>
              <a:tr h="1564106">
                <a:tc>
                  <a:txBody>
                    <a:bodyPr/>
                    <a:lstStyle/>
                    <a:p>
                      <a:pPr algn="ctr"/>
                      <a:r>
                        <a:rPr lang="en-GB" sz="3600" b="0" baseline="0" dirty="0" smtClean="0">
                          <a:solidFill>
                            <a:schemeClr val="tx1"/>
                          </a:solidFill>
                        </a:rPr>
                        <a:t>8.00</a:t>
                      </a:r>
                    </a:p>
                    <a:p>
                      <a:pPr algn="ctr"/>
                      <a:endParaRPr lang="en-GB" sz="3600" b="0" dirty="0">
                        <a:solidFill>
                          <a:schemeClr val="tx1"/>
                        </a:solidFill>
                      </a:endParaRPr>
                    </a:p>
                    <a:p>
                      <a:pPr algn="ctr"/>
                      <a:endParaRPr lang="en-GB" sz="3600" b="0" baseline="0" dirty="0" smtClean="0">
                        <a:solidFill>
                          <a:schemeClr val="tx1"/>
                        </a:solidFill>
                      </a:endParaRPr>
                    </a:p>
                    <a:p>
                      <a:pPr algn="ctr"/>
                      <a:r>
                        <a:rPr lang="en-GB" sz="3600" b="0" baseline="0" dirty="0" smtClean="0">
                          <a:solidFill>
                            <a:schemeClr val="tx1"/>
                          </a:solidFill>
                        </a:rPr>
                        <a:t>6.00</a:t>
                      </a:r>
                      <a:endParaRPr lang="en-GB" sz="3600" b="0" dirty="0">
                        <a:solidFill>
                          <a:schemeClr val="tx1"/>
                        </a:solidFill>
                      </a:endParaRPr>
                    </a:p>
                  </a:txBody>
                  <a:tcPr marL="121920" marR="121920"/>
                </a:tc>
                <a:tc>
                  <a:txBody>
                    <a:bodyPr/>
                    <a:lstStyle/>
                    <a:p>
                      <a:pPr algn="ctr"/>
                      <a:r>
                        <a:rPr lang="en-GB" sz="3600" b="0" dirty="0" smtClean="0">
                          <a:solidFill>
                            <a:schemeClr val="tx1"/>
                          </a:solidFill>
                        </a:rPr>
                        <a:t>22.35 funded hours for 51 weeks – standalone</a:t>
                      </a:r>
                      <a:r>
                        <a:rPr lang="en-GB" sz="3600" b="0" baseline="0" dirty="0" smtClean="0">
                          <a:solidFill>
                            <a:schemeClr val="tx1"/>
                          </a:solidFill>
                        </a:rPr>
                        <a:t> offer </a:t>
                      </a:r>
                      <a:endParaRPr lang="en-GB" sz="3600" b="0" dirty="0" smtClean="0">
                        <a:solidFill>
                          <a:schemeClr val="tx1"/>
                        </a:solidFill>
                      </a:endParaRPr>
                    </a:p>
                  </a:txBody>
                  <a:tcPr marL="121920" marR="121920" anchor="ctr">
                    <a:solidFill>
                      <a:srgbClr val="FFFF00"/>
                    </a:solidFill>
                  </a:tcPr>
                </a:tc>
                <a:tc>
                  <a:txBody>
                    <a:bodyPr/>
                    <a:lstStyle/>
                    <a:p>
                      <a:pPr algn="ctr"/>
                      <a:endParaRPr lang="en-GB" sz="3600" b="0" dirty="0" smtClean="0">
                        <a:solidFill>
                          <a:schemeClr val="tx1"/>
                        </a:solidFill>
                      </a:endParaRPr>
                    </a:p>
                    <a:p>
                      <a:pPr algn="ctr"/>
                      <a:r>
                        <a:rPr lang="en-GB" sz="3600" b="0" dirty="0" smtClean="0">
                          <a:solidFill>
                            <a:schemeClr val="tx1"/>
                          </a:solidFill>
                        </a:rPr>
                        <a:t>27.65 paid for hours for 51 weeks – stand alone offer </a:t>
                      </a:r>
                    </a:p>
                  </a:txBody>
                  <a:tcPr marL="121920" marR="121920" anchor="ctr">
                    <a:solidFill>
                      <a:srgbClr val="92D050"/>
                    </a:solidFill>
                  </a:tcPr>
                </a:tc>
              </a:tr>
            </a:tbl>
          </a:graphicData>
        </a:graphic>
      </p:graphicFrame>
    </p:spTree>
    <p:extLst>
      <p:ext uri="{BB962C8B-B14F-4D97-AF65-F5344CB8AC3E}">
        <p14:creationId xmlns:p14="http://schemas.microsoft.com/office/powerpoint/2010/main" val="1567610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56" y="577512"/>
            <a:ext cx="10972800" cy="1143000"/>
          </a:xfrm>
        </p:spPr>
        <p:txBody>
          <a:bodyPr>
            <a:noAutofit/>
          </a:bodyPr>
          <a:lstStyle/>
          <a:p>
            <a:pPr algn="l"/>
            <a:r>
              <a:rPr lang="en-GB" sz="4000" dirty="0" smtClean="0"/>
              <a:t>Some providers will be able to offer 5 and/or up to 30 hour options and extended day solutions term time </a:t>
            </a:r>
            <a:endParaRPr lang="en-GB" sz="4000" dirty="0"/>
          </a:p>
        </p:txBody>
      </p:sp>
      <p:graphicFrame>
        <p:nvGraphicFramePr>
          <p:cNvPr id="5" name="Content Placeholder 157"/>
          <p:cNvGraphicFramePr>
            <a:graphicFrameLocks/>
          </p:cNvGraphicFramePr>
          <p:nvPr>
            <p:extLst>
              <p:ext uri="{D42A27DB-BD31-4B8C-83A1-F6EECF244321}">
                <p14:modId xmlns:p14="http://schemas.microsoft.com/office/powerpoint/2010/main" val="2175370335"/>
              </p:ext>
            </p:extLst>
          </p:nvPr>
        </p:nvGraphicFramePr>
        <p:xfrm>
          <a:off x="666750" y="4482359"/>
          <a:ext cx="10522789" cy="1842240"/>
        </p:xfrm>
        <a:graphic>
          <a:graphicData uri="http://schemas.openxmlformats.org/drawingml/2006/table">
            <a:tbl>
              <a:tblPr firstRow="1" bandRow="1">
                <a:tableStyleId>{5C22544A-7EE6-4342-B048-85BDC9FD1C3A}</a:tableStyleId>
              </a:tblPr>
              <a:tblGrid>
                <a:gridCol w="10522789"/>
              </a:tblGrid>
              <a:tr h="614080">
                <a:tc>
                  <a:txBody>
                    <a:bodyPr/>
                    <a:lstStyle/>
                    <a:p>
                      <a:pPr algn="ctr"/>
                      <a:r>
                        <a:rPr lang="en-GB" sz="2800" b="1" dirty="0" smtClean="0">
                          <a:solidFill>
                            <a:schemeClr val="tx1"/>
                          </a:solidFill>
                        </a:rPr>
                        <a:t>Paid for hours x 38 weeks </a:t>
                      </a:r>
                      <a:endParaRPr lang="en-GB" sz="2800" b="1" dirty="0">
                        <a:solidFill>
                          <a:schemeClr val="tx1"/>
                        </a:solidFill>
                      </a:endParaRPr>
                    </a:p>
                  </a:txBody>
                  <a:tcPr marL="121920" marR="121920"/>
                </a:tc>
              </a:tr>
              <a:tr h="614080">
                <a:tc>
                  <a:txBody>
                    <a:bodyPr/>
                    <a:lstStyle/>
                    <a:p>
                      <a:pPr algn="ctr"/>
                      <a:r>
                        <a:rPr lang="en-GB" sz="2800" b="1" baseline="0" dirty="0" smtClean="0">
                          <a:solidFill>
                            <a:schemeClr val="tx1"/>
                          </a:solidFill>
                        </a:rPr>
                        <a:t>15 hours or 30 hours funded childcare </a:t>
                      </a:r>
                      <a:r>
                        <a:rPr lang="en-GB" sz="2800" b="1" dirty="0" smtClean="0">
                          <a:solidFill>
                            <a:schemeClr val="tx1"/>
                          </a:solidFill>
                        </a:rPr>
                        <a:t>x 38 weeks</a:t>
                      </a:r>
                      <a:endParaRPr lang="en-GB" sz="2800" b="1" dirty="0">
                        <a:solidFill>
                          <a:schemeClr val="tx1"/>
                        </a:solidFill>
                      </a:endParaRPr>
                    </a:p>
                  </a:txBody>
                  <a:tcPr marL="121920" marR="121920"/>
                </a:tc>
              </a:tr>
              <a:tr h="614080">
                <a:tc>
                  <a:txBody>
                    <a:bodyPr/>
                    <a:lstStyle/>
                    <a:p>
                      <a:pPr algn="ctr"/>
                      <a:r>
                        <a:rPr lang="en-GB" sz="2800" b="1" dirty="0" smtClean="0">
                          <a:solidFill>
                            <a:schemeClr val="tx1"/>
                          </a:solidFill>
                        </a:rPr>
                        <a:t>Paid for hours</a:t>
                      </a:r>
                      <a:r>
                        <a:rPr lang="en-GB" sz="2800" b="1" baseline="0" dirty="0" smtClean="0">
                          <a:solidFill>
                            <a:schemeClr val="tx1"/>
                          </a:solidFill>
                        </a:rPr>
                        <a:t> x 38 weeks </a:t>
                      </a:r>
                      <a:endParaRPr lang="en-GB" sz="2800" b="1" dirty="0">
                        <a:solidFill>
                          <a:schemeClr val="tx1"/>
                        </a:solidFill>
                      </a:endParaRPr>
                    </a:p>
                  </a:txBody>
                  <a:tcPr marL="121920" marR="121920">
                    <a:solidFill>
                      <a:schemeClr val="accent1"/>
                    </a:solidFill>
                  </a:tcPr>
                </a:tc>
              </a:tr>
            </a:tbl>
          </a:graphicData>
        </a:graphic>
      </p:graphicFrame>
      <p:graphicFrame>
        <p:nvGraphicFramePr>
          <p:cNvPr id="8" name="Content Placeholder 157"/>
          <p:cNvGraphicFramePr>
            <a:graphicFrameLocks/>
          </p:cNvGraphicFramePr>
          <p:nvPr>
            <p:extLst>
              <p:ext uri="{D42A27DB-BD31-4B8C-83A1-F6EECF244321}">
                <p14:modId xmlns:p14="http://schemas.microsoft.com/office/powerpoint/2010/main" val="3239078572"/>
              </p:ext>
            </p:extLst>
          </p:nvPr>
        </p:nvGraphicFramePr>
        <p:xfrm>
          <a:off x="706584" y="2160056"/>
          <a:ext cx="10266216" cy="1828800"/>
        </p:xfrm>
        <a:graphic>
          <a:graphicData uri="http://schemas.openxmlformats.org/drawingml/2006/table">
            <a:tbl>
              <a:tblPr firstRow="1" bandRow="1">
                <a:tableStyleId>{5C22544A-7EE6-4342-B048-85BDC9FD1C3A}</a:tableStyleId>
              </a:tblPr>
              <a:tblGrid>
                <a:gridCol w="1800851"/>
                <a:gridCol w="1800851"/>
                <a:gridCol w="1800851"/>
                <a:gridCol w="1800851"/>
                <a:gridCol w="1800851"/>
                <a:gridCol w="1261961"/>
              </a:tblGrid>
              <a:tr h="370840">
                <a:tc>
                  <a:txBody>
                    <a:bodyPr/>
                    <a:lstStyle/>
                    <a:p>
                      <a:r>
                        <a:rPr lang="en-GB" sz="2400" b="0" baseline="0" dirty="0" smtClean="0">
                          <a:solidFill>
                            <a:schemeClr val="tx1"/>
                          </a:solidFill>
                        </a:rPr>
                        <a:t>8.00-9.00 </a:t>
                      </a:r>
                      <a:endParaRPr lang="en-GB" sz="2400" b="0" dirty="0">
                        <a:solidFill>
                          <a:schemeClr val="tx1"/>
                        </a:solidFill>
                      </a:endParaRPr>
                    </a:p>
                  </a:txBody>
                  <a:tcPr marL="121920" marR="121920"/>
                </a:tc>
                <a:tc gridSpan="5">
                  <a:txBody>
                    <a:bodyPr/>
                    <a:lstStyle/>
                    <a:p>
                      <a:pPr algn="ctr"/>
                      <a:r>
                        <a:rPr lang="en-GB" sz="2400" b="0" dirty="0" smtClean="0">
                          <a:solidFill>
                            <a:schemeClr val="tx1"/>
                          </a:solidFill>
                        </a:rPr>
                        <a:t>1 hour  - paid breakfast club</a:t>
                      </a:r>
                    </a:p>
                  </a:txBody>
                  <a:tcPr marL="121920" marR="121920"/>
                </a:tc>
                <a:tc hMerge="1">
                  <a:txBody>
                    <a:bodyPr/>
                    <a:lstStyle/>
                    <a:p>
                      <a:endParaRPr lang="en-GB" sz="3600" dirty="0" smtClean="0"/>
                    </a:p>
                  </a:txBody>
                  <a:tcPr/>
                </a:tc>
                <a:tc hMerge="1">
                  <a:txBody>
                    <a:bodyPr/>
                    <a:lstStyle/>
                    <a:p>
                      <a:endParaRPr lang="en-GB" sz="3600" dirty="0" smtClean="0"/>
                    </a:p>
                  </a:txBody>
                  <a:tcPr/>
                </a:tc>
                <a:tc hMerge="1">
                  <a:txBody>
                    <a:bodyPr/>
                    <a:lstStyle/>
                    <a:p>
                      <a:endParaRPr lang="en-GB" sz="3600" dirty="0" smtClean="0"/>
                    </a:p>
                  </a:txBody>
                  <a:tcPr/>
                </a:tc>
                <a:tc hMerge="1">
                  <a:txBody>
                    <a:bodyPr/>
                    <a:lstStyle/>
                    <a:p>
                      <a:endParaRPr lang="en-GB" sz="3600" dirty="0"/>
                    </a:p>
                  </a:txBody>
                  <a:tcPr/>
                </a:tc>
              </a:tr>
              <a:tr h="370840">
                <a:tc rowSpan="2">
                  <a:txBody>
                    <a:bodyPr/>
                    <a:lstStyle/>
                    <a:p>
                      <a:pPr algn="ctr"/>
                      <a:endParaRPr lang="en-GB" sz="2400" dirty="0" smtClean="0">
                        <a:solidFill>
                          <a:schemeClr val="tx1"/>
                        </a:solidFill>
                      </a:endParaRPr>
                    </a:p>
                    <a:p>
                      <a:pPr algn="ctr"/>
                      <a:r>
                        <a:rPr lang="en-GB" sz="2400" dirty="0" smtClean="0">
                          <a:solidFill>
                            <a:schemeClr val="tx1"/>
                          </a:solidFill>
                        </a:rPr>
                        <a:t>9.00-3.00</a:t>
                      </a:r>
                      <a:endParaRPr lang="en-GB" sz="2400" dirty="0">
                        <a:solidFill>
                          <a:schemeClr val="tx1"/>
                        </a:solidFill>
                      </a:endParaRPr>
                    </a:p>
                  </a:txBody>
                  <a:tcPr marL="121920" marR="121920"/>
                </a:tc>
                <a:tc rowSpan="2">
                  <a:txBody>
                    <a:bodyPr/>
                    <a:lstStyle/>
                    <a:p>
                      <a:pPr algn="ctr"/>
                      <a:r>
                        <a:rPr lang="en-GB" sz="2400" dirty="0" smtClean="0">
                          <a:solidFill>
                            <a:schemeClr val="tx1"/>
                          </a:solidFill>
                        </a:rPr>
                        <a:t>6</a:t>
                      </a:r>
                      <a:endParaRPr lang="en-GB" sz="2400" dirty="0">
                        <a:solidFill>
                          <a:schemeClr val="tx1"/>
                        </a:solidFill>
                      </a:endParaRPr>
                    </a:p>
                  </a:txBody>
                  <a:tcPr marL="121920" marR="121920">
                    <a:solidFill>
                      <a:schemeClr val="accent6">
                        <a:lumMod val="40000"/>
                        <a:lumOff val="60000"/>
                      </a:schemeClr>
                    </a:solidFill>
                  </a:tcPr>
                </a:tc>
                <a:tc rowSpan="2">
                  <a:txBody>
                    <a:bodyPr/>
                    <a:lstStyle/>
                    <a:p>
                      <a:pPr algn="ctr"/>
                      <a:r>
                        <a:rPr lang="en-GB" sz="2400" dirty="0" smtClean="0">
                          <a:solidFill>
                            <a:schemeClr val="tx1"/>
                          </a:solidFill>
                        </a:rPr>
                        <a:t>6</a:t>
                      </a:r>
                      <a:endParaRPr lang="en-GB" sz="2400" dirty="0">
                        <a:solidFill>
                          <a:schemeClr val="tx1"/>
                        </a:solidFill>
                      </a:endParaRPr>
                    </a:p>
                  </a:txBody>
                  <a:tcPr marL="121920" marR="121920">
                    <a:solidFill>
                      <a:schemeClr val="accent6">
                        <a:lumMod val="40000"/>
                        <a:lumOff val="60000"/>
                      </a:schemeClr>
                    </a:solidFill>
                  </a:tcPr>
                </a:tc>
                <a:tc>
                  <a:txBody>
                    <a:bodyPr/>
                    <a:lstStyle/>
                    <a:p>
                      <a:pPr algn="ctr"/>
                      <a:r>
                        <a:rPr lang="en-GB" sz="2400" dirty="0" smtClean="0">
                          <a:solidFill>
                            <a:schemeClr val="tx1"/>
                          </a:solidFill>
                        </a:rPr>
                        <a:t>3</a:t>
                      </a:r>
                      <a:endParaRPr lang="en-GB" sz="2400" dirty="0">
                        <a:solidFill>
                          <a:schemeClr val="tx1"/>
                        </a:solidFill>
                      </a:endParaRPr>
                    </a:p>
                  </a:txBody>
                  <a:tcPr marL="121920" marR="121920">
                    <a:solidFill>
                      <a:schemeClr val="accent6">
                        <a:lumMod val="40000"/>
                        <a:lumOff val="60000"/>
                      </a:schemeClr>
                    </a:solidFill>
                  </a:tcPr>
                </a:tc>
                <a:tc rowSpan="2">
                  <a:txBody>
                    <a:bodyPr/>
                    <a:lstStyle/>
                    <a:p>
                      <a:pPr algn="ctr"/>
                      <a:r>
                        <a:rPr lang="en-GB" sz="2400" dirty="0" smtClean="0">
                          <a:solidFill>
                            <a:schemeClr val="tx1"/>
                          </a:solidFill>
                        </a:rPr>
                        <a:t>6</a:t>
                      </a:r>
                      <a:endParaRPr lang="en-GB" sz="2400" dirty="0">
                        <a:solidFill>
                          <a:schemeClr val="tx1"/>
                        </a:solidFill>
                      </a:endParaRPr>
                    </a:p>
                  </a:txBody>
                  <a:tcPr marL="121920" marR="121920">
                    <a:solidFill>
                      <a:srgbClr val="FFFF00"/>
                    </a:solidFill>
                  </a:tcPr>
                </a:tc>
                <a:tc rowSpan="2">
                  <a:txBody>
                    <a:bodyPr/>
                    <a:lstStyle/>
                    <a:p>
                      <a:pPr algn="ctr"/>
                      <a:r>
                        <a:rPr lang="en-GB" sz="2400" dirty="0" smtClean="0">
                          <a:solidFill>
                            <a:schemeClr val="tx1"/>
                          </a:solidFill>
                        </a:rPr>
                        <a:t>6</a:t>
                      </a:r>
                      <a:endParaRPr lang="en-GB" sz="2400" dirty="0">
                        <a:solidFill>
                          <a:schemeClr val="tx1"/>
                        </a:solidFill>
                      </a:endParaRPr>
                    </a:p>
                  </a:txBody>
                  <a:tcPr marL="121920" marR="121920">
                    <a:solidFill>
                      <a:srgbClr val="FFFF00"/>
                    </a:solidFill>
                  </a:tcPr>
                </a:tc>
              </a:tr>
              <a:tr h="370840">
                <a:tc vMerge="1">
                  <a:txBody>
                    <a:bodyPr/>
                    <a:lstStyle/>
                    <a:p>
                      <a:pPr algn="ctr"/>
                      <a:endParaRPr lang="en-GB" sz="2800" dirty="0">
                        <a:solidFill>
                          <a:schemeClr val="tx1"/>
                        </a:solidFill>
                      </a:endParaRPr>
                    </a:p>
                  </a:txBody>
                  <a:tcPr marL="121920" marR="121920"/>
                </a:tc>
                <a:tc vMerge="1">
                  <a:txBody>
                    <a:bodyPr/>
                    <a:lstStyle/>
                    <a:p>
                      <a:pPr algn="ctr"/>
                      <a:endParaRPr lang="en-GB" sz="3600" dirty="0"/>
                    </a:p>
                  </a:txBody>
                  <a:tcPr>
                    <a:solidFill>
                      <a:srgbClr val="FFC000"/>
                    </a:solidFill>
                  </a:tcPr>
                </a:tc>
                <a:tc vMerge="1">
                  <a:txBody>
                    <a:bodyPr/>
                    <a:lstStyle/>
                    <a:p>
                      <a:pPr algn="ctr"/>
                      <a:endParaRPr lang="en-GB" sz="3600" dirty="0"/>
                    </a:p>
                  </a:txBody>
                  <a:tcPr/>
                </a:tc>
                <a:tc>
                  <a:txBody>
                    <a:bodyPr/>
                    <a:lstStyle/>
                    <a:p>
                      <a:pPr algn="ctr"/>
                      <a:r>
                        <a:rPr lang="en-GB" sz="2400" dirty="0" smtClean="0">
                          <a:solidFill>
                            <a:schemeClr val="tx1"/>
                          </a:solidFill>
                        </a:rPr>
                        <a:t>3</a:t>
                      </a:r>
                      <a:endParaRPr lang="en-GB" sz="2400" dirty="0">
                        <a:solidFill>
                          <a:schemeClr val="tx1"/>
                        </a:solidFill>
                      </a:endParaRPr>
                    </a:p>
                  </a:txBody>
                  <a:tcPr marL="121920" marR="121920">
                    <a:solidFill>
                      <a:srgbClr val="FFFF00"/>
                    </a:solidFill>
                  </a:tcPr>
                </a:tc>
                <a:tc vMerge="1">
                  <a:txBody>
                    <a:bodyPr/>
                    <a:lstStyle/>
                    <a:p>
                      <a:pPr algn="ctr"/>
                      <a:endParaRPr lang="en-GB" sz="3600" dirty="0"/>
                    </a:p>
                  </a:txBody>
                  <a:tcPr>
                    <a:solidFill>
                      <a:srgbClr val="FF0000"/>
                    </a:solidFill>
                  </a:tcPr>
                </a:tc>
                <a:tc vMerge="1">
                  <a:txBody>
                    <a:bodyPr/>
                    <a:lstStyle/>
                    <a:p>
                      <a:pPr algn="ctr"/>
                      <a:endParaRPr lang="en-GB" sz="3600" dirty="0"/>
                    </a:p>
                  </a:txBody>
                  <a:tcPr>
                    <a:solidFill>
                      <a:srgbClr val="FF0000"/>
                    </a:solidFill>
                  </a:tcPr>
                </a:tc>
              </a:tr>
              <a:tr h="370840">
                <a:tc>
                  <a:txBody>
                    <a:bodyPr/>
                    <a:lstStyle/>
                    <a:p>
                      <a:r>
                        <a:rPr lang="en-GB" sz="2400" dirty="0" smtClean="0">
                          <a:solidFill>
                            <a:schemeClr val="tx1"/>
                          </a:solidFill>
                        </a:rPr>
                        <a:t>3.00</a:t>
                      </a:r>
                      <a:r>
                        <a:rPr lang="en-GB" sz="2400" baseline="0" dirty="0" smtClean="0">
                          <a:solidFill>
                            <a:schemeClr val="tx1"/>
                          </a:solidFill>
                        </a:rPr>
                        <a:t> –6.00</a:t>
                      </a:r>
                      <a:endParaRPr lang="en-GB" sz="2400" dirty="0">
                        <a:solidFill>
                          <a:schemeClr val="tx1"/>
                        </a:solidFill>
                      </a:endParaRPr>
                    </a:p>
                  </a:txBody>
                  <a:tcPr marL="121920" marR="121920">
                    <a:solidFill>
                      <a:schemeClr val="accent1"/>
                    </a:solidFill>
                  </a:tcPr>
                </a:tc>
                <a:tc gridSpan="5">
                  <a:txBody>
                    <a:bodyPr/>
                    <a:lstStyle/>
                    <a:p>
                      <a:pPr algn="ctr"/>
                      <a:r>
                        <a:rPr lang="en-GB" sz="2400" dirty="0" smtClean="0">
                          <a:solidFill>
                            <a:schemeClr val="tx1"/>
                          </a:solidFill>
                        </a:rPr>
                        <a:t>3 hours paid afterschool care</a:t>
                      </a:r>
                      <a:endParaRPr lang="en-GB" sz="2400" dirty="0">
                        <a:solidFill>
                          <a:schemeClr val="tx1"/>
                        </a:solidFill>
                      </a:endParaRPr>
                    </a:p>
                  </a:txBody>
                  <a:tcPr marL="121920" marR="121920">
                    <a:solidFill>
                      <a:schemeClr val="accent1"/>
                    </a:solidFill>
                  </a:tcPr>
                </a:tc>
                <a:tc hMerge="1">
                  <a:txBody>
                    <a:bodyPr/>
                    <a:lstStyle/>
                    <a:p>
                      <a:endParaRPr lang="en-GB" sz="3600" dirty="0"/>
                    </a:p>
                  </a:txBody>
                  <a:tcPr/>
                </a:tc>
                <a:tc hMerge="1">
                  <a:txBody>
                    <a:bodyPr/>
                    <a:lstStyle/>
                    <a:p>
                      <a:endParaRPr lang="en-GB" sz="3600" dirty="0"/>
                    </a:p>
                  </a:txBody>
                  <a:tcPr/>
                </a:tc>
                <a:tc hMerge="1">
                  <a:txBody>
                    <a:bodyPr/>
                    <a:lstStyle/>
                    <a:p>
                      <a:endParaRPr lang="en-GB" sz="3600" dirty="0"/>
                    </a:p>
                  </a:txBody>
                  <a:tcPr/>
                </a:tc>
                <a:tc hMerge="1">
                  <a:txBody>
                    <a:bodyPr/>
                    <a:lstStyle/>
                    <a:p>
                      <a:endParaRPr lang="en-GB" sz="3600" dirty="0"/>
                    </a:p>
                  </a:txBody>
                  <a:tcPr/>
                </a:tc>
              </a:tr>
            </a:tbl>
          </a:graphicData>
        </a:graphic>
      </p:graphicFrame>
    </p:spTree>
    <p:extLst>
      <p:ext uri="{BB962C8B-B14F-4D97-AF65-F5344CB8AC3E}">
        <p14:creationId xmlns:p14="http://schemas.microsoft.com/office/powerpoint/2010/main" val="690153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336" y="490119"/>
            <a:ext cx="11187364" cy="1143000"/>
          </a:xfrm>
        </p:spPr>
        <p:txBody>
          <a:bodyPr>
            <a:noAutofit/>
          </a:bodyPr>
          <a:lstStyle/>
          <a:p>
            <a:pPr algn="l"/>
            <a:r>
              <a:rPr lang="en-GB" sz="4800" dirty="0" smtClean="0"/>
              <a:t>A collaborative approach...  </a:t>
            </a:r>
            <a:endParaRPr lang="en-GB" sz="4800" dirty="0"/>
          </a:p>
        </p:txBody>
      </p:sp>
      <p:graphicFrame>
        <p:nvGraphicFramePr>
          <p:cNvPr id="3" name="Table 2"/>
          <p:cNvGraphicFramePr>
            <a:graphicFrameLocks noGrp="1"/>
          </p:cNvGraphicFramePr>
          <p:nvPr>
            <p:extLst>
              <p:ext uri="{D42A27DB-BD31-4B8C-83A1-F6EECF244321}">
                <p14:modId xmlns:p14="http://schemas.microsoft.com/office/powerpoint/2010/main" val="858712744"/>
              </p:ext>
            </p:extLst>
          </p:nvPr>
        </p:nvGraphicFramePr>
        <p:xfrm>
          <a:off x="890336" y="1873751"/>
          <a:ext cx="10162728" cy="1889760"/>
        </p:xfrm>
        <a:graphic>
          <a:graphicData uri="http://schemas.openxmlformats.org/drawingml/2006/table">
            <a:tbl>
              <a:tblPr firstRow="1" bandRow="1">
                <a:tableStyleId>{5C22544A-7EE6-4342-B048-85BDC9FD1C3A}</a:tableStyleId>
              </a:tblPr>
              <a:tblGrid>
                <a:gridCol w="1804738"/>
                <a:gridCol w="8357990"/>
              </a:tblGrid>
              <a:tr h="512136">
                <a:tc>
                  <a:txBody>
                    <a:bodyPr/>
                    <a:lstStyle/>
                    <a:p>
                      <a:pPr algn="ctr"/>
                      <a:r>
                        <a:rPr lang="en-GB" sz="2800" b="0" dirty="0" smtClean="0">
                          <a:solidFill>
                            <a:schemeClr val="tx1"/>
                          </a:solidFill>
                        </a:rPr>
                        <a:t>9.00 – 12.00</a:t>
                      </a:r>
                      <a:endParaRPr lang="en-GB" sz="28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rPr>
                        <a:t>15 </a:t>
                      </a:r>
                      <a:r>
                        <a:rPr lang="en-GB" sz="2800" b="0" baseline="0" dirty="0" smtClean="0">
                          <a:solidFill>
                            <a:schemeClr val="tx1"/>
                          </a:solidFill>
                        </a:rPr>
                        <a:t>hours funded with a partner one for 38 weeks </a:t>
                      </a:r>
                      <a:endParaRPr lang="en-GB" sz="28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2136">
                <a:tc>
                  <a:txBody>
                    <a:bodyPr/>
                    <a:lstStyle/>
                    <a:p>
                      <a:pPr algn="ctr"/>
                      <a:r>
                        <a:rPr lang="en-GB" sz="2800" b="0" dirty="0" smtClean="0">
                          <a:solidFill>
                            <a:schemeClr val="tx1"/>
                          </a:solidFill>
                        </a:rPr>
                        <a:t>12.00 – 3.00</a:t>
                      </a:r>
                      <a:endParaRPr lang="en-GB" sz="28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0" dirty="0" smtClean="0">
                          <a:solidFill>
                            <a:schemeClr val="tx1"/>
                          </a:solidFill>
                        </a:rPr>
                        <a:t>15 hours funded</a:t>
                      </a:r>
                      <a:r>
                        <a:rPr lang="en-GB" sz="2800" b="0" baseline="0" dirty="0" smtClean="0">
                          <a:solidFill>
                            <a:schemeClr val="tx1"/>
                          </a:solidFill>
                        </a:rPr>
                        <a:t> with partner two for 38 weeks  </a:t>
                      </a:r>
                      <a:endParaRPr lang="en-GB" sz="28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graphicFrame>
        <p:nvGraphicFramePr>
          <p:cNvPr id="6" name="Content Placeholder 157"/>
          <p:cNvGraphicFramePr>
            <a:graphicFrameLocks/>
          </p:cNvGraphicFramePr>
          <p:nvPr>
            <p:extLst>
              <p:ext uri="{D42A27DB-BD31-4B8C-83A1-F6EECF244321}">
                <p14:modId xmlns:p14="http://schemas.microsoft.com/office/powerpoint/2010/main" val="1662196301"/>
              </p:ext>
            </p:extLst>
          </p:nvPr>
        </p:nvGraphicFramePr>
        <p:xfrm>
          <a:off x="890336" y="4362993"/>
          <a:ext cx="10194757" cy="1798320"/>
        </p:xfrm>
        <a:graphic>
          <a:graphicData uri="http://schemas.openxmlformats.org/drawingml/2006/table">
            <a:tbl>
              <a:tblPr firstRow="1" bandRow="1">
                <a:tableStyleId>{5C22544A-7EE6-4342-B048-85BDC9FD1C3A}</a:tableStyleId>
              </a:tblPr>
              <a:tblGrid>
                <a:gridCol w="1699126"/>
                <a:gridCol w="3882653"/>
                <a:gridCol w="4612978"/>
              </a:tblGrid>
              <a:tr h="1600543">
                <a:tc>
                  <a:txBody>
                    <a:bodyPr/>
                    <a:lstStyle/>
                    <a:p>
                      <a:pPr algn="ctr"/>
                      <a:r>
                        <a:rPr lang="en-GB" sz="2800" b="0" baseline="0" dirty="0" smtClean="0">
                          <a:solidFill>
                            <a:schemeClr val="tx1"/>
                          </a:solidFill>
                        </a:rPr>
                        <a:t>9.00</a:t>
                      </a:r>
                    </a:p>
                    <a:p>
                      <a:pPr algn="ctr"/>
                      <a:endParaRPr lang="en-GB" sz="2800" b="0" baseline="0" dirty="0" smtClean="0">
                        <a:solidFill>
                          <a:schemeClr val="tx1"/>
                        </a:solidFill>
                      </a:endParaRPr>
                    </a:p>
                    <a:p>
                      <a:pPr algn="ctr"/>
                      <a:endParaRPr lang="en-GB" sz="2800" b="0" baseline="0" dirty="0" smtClean="0">
                        <a:solidFill>
                          <a:schemeClr val="tx1"/>
                        </a:solidFill>
                      </a:endParaRPr>
                    </a:p>
                    <a:p>
                      <a:pPr algn="ctr"/>
                      <a:r>
                        <a:rPr lang="en-GB" sz="2800" b="0" baseline="0" dirty="0" smtClean="0">
                          <a:solidFill>
                            <a:schemeClr val="tx1"/>
                          </a:solidFill>
                        </a:rPr>
                        <a:t>3.00</a:t>
                      </a:r>
                      <a:endParaRPr lang="en-GB" sz="2800" b="0"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800" b="0" dirty="0" smtClean="0">
                        <a:solidFill>
                          <a:schemeClr val="tx1"/>
                        </a:solidFill>
                      </a:endParaRPr>
                    </a:p>
                    <a:p>
                      <a:pPr algn="ctr"/>
                      <a:r>
                        <a:rPr lang="en-GB" sz="2800" b="0" dirty="0" smtClean="0">
                          <a:solidFill>
                            <a:schemeClr val="tx1"/>
                          </a:solidFill>
                        </a:rPr>
                        <a:t>15 hours funded </a:t>
                      </a:r>
                      <a:r>
                        <a:rPr lang="en-GB" sz="2800" b="0" baseline="0" dirty="0" smtClean="0">
                          <a:solidFill>
                            <a:schemeClr val="tx1"/>
                          </a:solidFill>
                        </a:rPr>
                        <a:t> </a:t>
                      </a:r>
                      <a:r>
                        <a:rPr lang="en-GB" sz="2800" b="0" dirty="0" smtClean="0">
                          <a:solidFill>
                            <a:schemeClr val="tx1"/>
                          </a:solidFill>
                        </a:rPr>
                        <a:t>with</a:t>
                      </a:r>
                      <a:r>
                        <a:rPr lang="en-GB" sz="2800" b="0" baseline="0" dirty="0" smtClean="0">
                          <a:solidFill>
                            <a:schemeClr val="tx1"/>
                          </a:solidFill>
                        </a:rPr>
                        <a:t> partner  one</a:t>
                      </a:r>
                      <a:endParaRPr lang="en-GB" sz="2800" b="0" dirty="0" smtClean="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28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dirty="0" smtClean="0">
                          <a:solidFill>
                            <a:schemeClr val="tx1"/>
                          </a:solidFill>
                        </a:rPr>
                        <a:t>15 hours</a:t>
                      </a:r>
                      <a:r>
                        <a:rPr lang="en-GB" sz="2800" b="0" baseline="0" dirty="0" smtClean="0">
                          <a:solidFill>
                            <a:schemeClr val="tx1"/>
                          </a:solidFill>
                        </a:rPr>
                        <a:t> </a:t>
                      </a:r>
                      <a:r>
                        <a:rPr lang="en-GB" sz="2800" b="0" dirty="0" smtClean="0">
                          <a:solidFill>
                            <a:schemeClr val="tx1"/>
                          </a:solidFill>
                        </a:rPr>
                        <a:t>funded with</a:t>
                      </a:r>
                      <a:r>
                        <a:rPr lang="en-GB" sz="2800" b="0" baseline="0" dirty="0" smtClean="0">
                          <a:solidFill>
                            <a:schemeClr val="tx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800" b="0" baseline="0" dirty="0" smtClean="0">
                          <a:solidFill>
                            <a:schemeClr val="tx1"/>
                          </a:solidFill>
                        </a:rPr>
                        <a:t>partner two</a:t>
                      </a:r>
                      <a:endParaRPr lang="en-GB" sz="2800" b="0" dirty="0" smtClean="0">
                        <a:solidFill>
                          <a:schemeClr val="tx1"/>
                        </a:solidFill>
                      </a:endParaRPr>
                    </a:p>
                    <a:p>
                      <a:pPr algn="ctr"/>
                      <a:r>
                        <a:rPr lang="en-GB" sz="2800" b="0" dirty="0" smtClean="0">
                          <a:solidFill>
                            <a:schemeClr val="tx1"/>
                          </a:solidFill>
                        </a:rPr>
                        <a:t>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4122167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0" y="429126"/>
            <a:ext cx="11464090" cy="1143000"/>
          </a:xfrm>
        </p:spPr>
        <p:txBody>
          <a:bodyPr>
            <a:noAutofit/>
          </a:bodyPr>
          <a:lstStyle/>
          <a:p>
            <a:r>
              <a:rPr lang="en-GB" sz="4800" b="1" dirty="0"/>
              <a:t>A collaborative </a:t>
            </a:r>
            <a:r>
              <a:rPr lang="en-GB" sz="4800" b="1" dirty="0" smtClean="0"/>
              <a:t>approach to create a</a:t>
            </a:r>
            <a:br>
              <a:rPr lang="en-GB" sz="4800" b="1" dirty="0" smtClean="0"/>
            </a:br>
            <a:r>
              <a:rPr lang="en-GB" sz="4800" b="1" dirty="0" smtClean="0"/>
              <a:t>10 hour day </a:t>
            </a:r>
            <a:r>
              <a:rPr lang="en-GB" sz="4000" b="1" dirty="0" smtClean="0"/>
              <a:t>   </a:t>
            </a:r>
            <a:endParaRPr lang="en-GB" sz="4000" b="1" dirty="0"/>
          </a:p>
        </p:txBody>
      </p:sp>
      <p:graphicFrame>
        <p:nvGraphicFramePr>
          <p:cNvPr id="7" name="Content Placeholder 157"/>
          <p:cNvGraphicFramePr>
            <a:graphicFrameLocks/>
          </p:cNvGraphicFramePr>
          <p:nvPr>
            <p:extLst>
              <p:ext uri="{D42A27DB-BD31-4B8C-83A1-F6EECF244321}">
                <p14:modId xmlns:p14="http://schemas.microsoft.com/office/powerpoint/2010/main" val="3373057251"/>
              </p:ext>
            </p:extLst>
          </p:nvPr>
        </p:nvGraphicFramePr>
        <p:xfrm>
          <a:off x="537410" y="2820891"/>
          <a:ext cx="10972800" cy="3566160"/>
        </p:xfrm>
        <a:graphic>
          <a:graphicData uri="http://schemas.openxmlformats.org/drawingml/2006/table">
            <a:tbl>
              <a:tblPr firstRow="1" bandRow="1">
                <a:tableStyleId>{5C22544A-7EE6-4342-B048-85BDC9FD1C3A}</a:tableStyleId>
              </a:tblPr>
              <a:tblGrid>
                <a:gridCol w="1828800"/>
                <a:gridCol w="9144000"/>
              </a:tblGrid>
              <a:tr h="491750">
                <a:tc>
                  <a:txBody>
                    <a:bodyPr/>
                    <a:lstStyle/>
                    <a:p>
                      <a:pPr algn="ctr"/>
                      <a:r>
                        <a:rPr lang="en-GB" sz="3600" b="0" baseline="0" dirty="0" smtClean="0">
                          <a:solidFill>
                            <a:schemeClr val="tx1"/>
                          </a:solidFill>
                        </a:rPr>
                        <a:t>8.00 - 9.00 </a:t>
                      </a:r>
                      <a:endParaRPr lang="en-GB" sz="3600" b="0" dirty="0">
                        <a:solidFill>
                          <a:schemeClr val="tx1"/>
                        </a:solidFill>
                      </a:endParaRPr>
                    </a:p>
                  </a:txBody>
                  <a:tcPr marL="121920" marR="121920"/>
                </a:tc>
                <a:tc>
                  <a:txBody>
                    <a:bodyPr/>
                    <a:lstStyle/>
                    <a:p>
                      <a:pPr algn="ctr"/>
                      <a:r>
                        <a:rPr lang="en-GB" sz="3200" b="0" dirty="0" smtClean="0">
                          <a:solidFill>
                            <a:schemeClr val="tx1"/>
                          </a:solidFill>
                        </a:rPr>
                        <a:t>1 hour paid for with a partner for </a:t>
                      </a:r>
                      <a:r>
                        <a:rPr lang="en-GB" sz="3200" b="0" baseline="0" dirty="0" smtClean="0">
                          <a:solidFill>
                            <a:schemeClr val="tx1"/>
                          </a:solidFill>
                        </a:rPr>
                        <a:t>38 weeks </a:t>
                      </a:r>
                      <a:r>
                        <a:rPr lang="en-GB" sz="3200" b="0" dirty="0" smtClean="0">
                          <a:solidFill>
                            <a:schemeClr val="tx1"/>
                          </a:solidFill>
                        </a:rPr>
                        <a:t> </a:t>
                      </a:r>
                    </a:p>
                  </a:txBody>
                  <a:tcPr marL="121920" marR="121920"/>
                </a:tc>
              </a:tr>
              <a:tr h="741680">
                <a:tc>
                  <a:txBody>
                    <a:bodyPr/>
                    <a:lstStyle/>
                    <a:p>
                      <a:pPr algn="ctr"/>
                      <a:r>
                        <a:rPr lang="en-GB" sz="3600" dirty="0" smtClean="0">
                          <a:solidFill>
                            <a:schemeClr val="tx1"/>
                          </a:solidFill>
                        </a:rPr>
                        <a:t>9.00 - 3.00</a:t>
                      </a:r>
                      <a:endParaRPr lang="en-GB" sz="3600" dirty="0">
                        <a:solidFill>
                          <a:schemeClr val="tx1"/>
                        </a:solidFill>
                      </a:endParaRPr>
                    </a:p>
                  </a:txBody>
                  <a:tcPr marL="121920" marR="121920"/>
                </a:tc>
                <a:tc>
                  <a:txBody>
                    <a:bodyPr/>
                    <a:lstStyle/>
                    <a:p>
                      <a:pPr algn="ctr"/>
                      <a:r>
                        <a:rPr lang="en-GB" sz="3200" dirty="0" smtClean="0">
                          <a:solidFill>
                            <a:schemeClr val="tx1"/>
                          </a:solidFill>
                        </a:rPr>
                        <a:t>30</a:t>
                      </a:r>
                      <a:r>
                        <a:rPr lang="en-GB" sz="3200" baseline="0" dirty="0" smtClean="0">
                          <a:solidFill>
                            <a:schemeClr val="tx1"/>
                          </a:solidFill>
                        </a:rPr>
                        <a:t> hours funded in setting for 38 weeks </a:t>
                      </a:r>
                      <a:endParaRPr lang="en-GB" sz="3200" dirty="0">
                        <a:solidFill>
                          <a:schemeClr val="tx1"/>
                        </a:solidFill>
                      </a:endParaRPr>
                    </a:p>
                  </a:txBody>
                  <a:tcPr marL="121920" marR="121920">
                    <a:solidFill>
                      <a:srgbClr val="FFC000"/>
                    </a:solidFill>
                  </a:tcPr>
                </a:tc>
              </a:tr>
              <a:tr h="370840">
                <a:tc>
                  <a:txBody>
                    <a:bodyPr/>
                    <a:lstStyle/>
                    <a:p>
                      <a:pPr algn="ctr"/>
                      <a:r>
                        <a:rPr lang="en-GB" sz="3600" dirty="0" smtClean="0">
                          <a:solidFill>
                            <a:schemeClr val="tx1"/>
                          </a:solidFill>
                        </a:rPr>
                        <a:t>3.00</a:t>
                      </a:r>
                      <a:r>
                        <a:rPr lang="en-GB" sz="3600" baseline="0" dirty="0" smtClean="0">
                          <a:solidFill>
                            <a:schemeClr val="tx1"/>
                          </a:solidFill>
                        </a:rPr>
                        <a:t> - 6.00</a:t>
                      </a:r>
                      <a:endParaRPr lang="en-GB" sz="3600" dirty="0">
                        <a:solidFill>
                          <a:schemeClr val="tx1"/>
                        </a:solidFill>
                      </a:endParaRPr>
                    </a:p>
                  </a:txBody>
                  <a:tcPr marL="121920" marR="121920">
                    <a:solidFill>
                      <a:schemeClr val="accent1"/>
                    </a:solidFill>
                  </a:tcPr>
                </a:tc>
                <a:tc>
                  <a:txBody>
                    <a:bodyPr/>
                    <a:lstStyle/>
                    <a:p>
                      <a:pPr algn="ctr"/>
                      <a:r>
                        <a:rPr lang="en-GB" sz="3200" dirty="0" smtClean="0">
                          <a:solidFill>
                            <a:schemeClr val="tx1"/>
                          </a:solidFill>
                        </a:rPr>
                        <a:t>3 hours  paid for with a</a:t>
                      </a:r>
                      <a:r>
                        <a:rPr lang="en-GB" sz="3200" baseline="0" dirty="0" smtClean="0">
                          <a:solidFill>
                            <a:schemeClr val="tx1"/>
                          </a:solidFill>
                        </a:rPr>
                        <a:t> </a:t>
                      </a:r>
                      <a:r>
                        <a:rPr lang="en-GB" sz="3200" dirty="0" smtClean="0">
                          <a:solidFill>
                            <a:schemeClr val="tx1"/>
                          </a:solidFill>
                        </a:rPr>
                        <a:t>partner for</a:t>
                      </a:r>
                      <a:r>
                        <a:rPr lang="en-GB" sz="3200" baseline="0" dirty="0" smtClean="0">
                          <a:solidFill>
                            <a:schemeClr val="tx1"/>
                          </a:solidFill>
                        </a:rPr>
                        <a:t> 38 weeks</a:t>
                      </a:r>
                      <a:r>
                        <a:rPr lang="en-GB" sz="3200" b="0" baseline="0" dirty="0" smtClean="0">
                          <a:solidFill>
                            <a:schemeClr val="tx1"/>
                          </a:solidFill>
                        </a:rPr>
                        <a:t> </a:t>
                      </a:r>
                      <a:endParaRPr lang="en-GB" sz="3200" dirty="0">
                        <a:solidFill>
                          <a:schemeClr val="tx1"/>
                        </a:solidFill>
                      </a:endParaRPr>
                    </a:p>
                  </a:txBody>
                  <a:tcPr marL="121920" marR="121920">
                    <a:solidFill>
                      <a:schemeClr val="accent1"/>
                    </a:solidFill>
                  </a:tcPr>
                </a:tc>
              </a:tr>
            </a:tbl>
          </a:graphicData>
        </a:graphic>
      </p:graphicFrame>
    </p:spTree>
    <p:extLst>
      <p:ext uri="{BB962C8B-B14F-4D97-AF65-F5344CB8AC3E}">
        <p14:creationId xmlns:p14="http://schemas.microsoft.com/office/powerpoint/2010/main" val="3477158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671" y="187404"/>
            <a:ext cx="9501051" cy="1036712"/>
          </a:xfrm>
        </p:spPr>
        <p:txBody>
          <a:bodyPr/>
          <a:lstStyle/>
          <a:p>
            <a:pPr algn="l"/>
            <a:r>
              <a:rPr lang="en-GB" b="1" dirty="0" smtClean="0"/>
              <a:t>Aims</a:t>
            </a:r>
            <a:endParaRPr lang="en-GB" b="1" dirty="0"/>
          </a:p>
        </p:txBody>
      </p:sp>
      <p:sp>
        <p:nvSpPr>
          <p:cNvPr id="3" name="Subtitle 2"/>
          <p:cNvSpPr>
            <a:spLocks noGrp="1"/>
          </p:cNvSpPr>
          <p:nvPr>
            <p:ph type="subTitle" idx="1"/>
          </p:nvPr>
        </p:nvSpPr>
        <p:spPr>
          <a:xfrm>
            <a:off x="722671" y="1452717"/>
            <a:ext cx="10736826" cy="3971338"/>
          </a:xfrm>
        </p:spPr>
        <p:txBody>
          <a:bodyPr>
            <a:noAutofit/>
          </a:bodyPr>
          <a:lstStyle/>
          <a:p>
            <a:pPr marL="457200" lvl="0" indent="-457200" algn="l">
              <a:buClr>
                <a:srgbClr val="FF3399"/>
              </a:buClr>
              <a:buFont typeface="Wingdings" panose="05000000000000000000" pitchFamily="2" charset="2"/>
              <a:buChar char="§"/>
            </a:pPr>
            <a:r>
              <a:rPr lang="en-GB" sz="3200" dirty="0" smtClean="0"/>
              <a:t>A brief introduction to Childcare Works</a:t>
            </a:r>
          </a:p>
          <a:p>
            <a:pPr marL="457200" lvl="0" indent="-457200" algn="l">
              <a:buClr>
                <a:srgbClr val="FF3399"/>
              </a:buClr>
              <a:buFont typeface="Wingdings" panose="05000000000000000000" pitchFamily="2" charset="2"/>
              <a:buChar char="§"/>
            </a:pPr>
            <a:r>
              <a:rPr lang="en-GB" sz="3200" dirty="0" smtClean="0"/>
              <a:t>Understand </a:t>
            </a:r>
            <a:r>
              <a:rPr lang="en-GB" sz="3200" dirty="0"/>
              <a:t>the policy and the parameters of the 30 hour entitlement</a:t>
            </a:r>
          </a:p>
          <a:p>
            <a:pPr marL="457200" lvl="0" indent="-457200" algn="l">
              <a:buClr>
                <a:srgbClr val="FF3399"/>
              </a:buClr>
              <a:buFont typeface="Wingdings" panose="05000000000000000000" pitchFamily="2" charset="2"/>
              <a:buChar char="§"/>
            </a:pPr>
            <a:r>
              <a:rPr lang="en-GB" sz="3200" dirty="0"/>
              <a:t>Reflect on the local childcare market</a:t>
            </a:r>
          </a:p>
          <a:p>
            <a:pPr marL="457200" lvl="0" indent="-457200" algn="l">
              <a:buClr>
                <a:srgbClr val="FF3399"/>
              </a:buClr>
              <a:buFont typeface="Wingdings" panose="05000000000000000000" pitchFamily="2" charset="2"/>
              <a:buChar char="§"/>
            </a:pPr>
            <a:r>
              <a:rPr lang="en-GB" sz="3200" dirty="0"/>
              <a:t>Consider the opportunities and challenges</a:t>
            </a:r>
          </a:p>
          <a:p>
            <a:pPr marL="457200" lvl="0" indent="-457200" algn="l">
              <a:buClr>
                <a:srgbClr val="FF3399"/>
              </a:buClr>
              <a:buFont typeface="Wingdings" panose="05000000000000000000" pitchFamily="2" charset="2"/>
              <a:buChar char="§"/>
            </a:pPr>
            <a:r>
              <a:rPr lang="en-GB" sz="3200" dirty="0" smtClean="0"/>
              <a:t>Making business choices</a:t>
            </a:r>
            <a:endParaRPr lang="en-GB" sz="3200" dirty="0"/>
          </a:p>
          <a:p>
            <a:pPr algn="l">
              <a:buClr>
                <a:srgbClr val="FF3399"/>
              </a:buClr>
            </a:pPr>
            <a:endParaRPr lang="en-GB" sz="3200" dirty="0"/>
          </a:p>
          <a:p>
            <a:pPr algn="l">
              <a:buClr>
                <a:srgbClr val="D1237E"/>
              </a:buClr>
            </a:pPr>
            <a:endParaRPr lang="en-GB" sz="3200" dirty="0" smtClean="0"/>
          </a:p>
          <a:p>
            <a:pPr lvl="0" algn="l"/>
            <a:r>
              <a:rPr lang="en-GB" dirty="0" smtClean="0"/>
              <a:t> </a:t>
            </a:r>
            <a:endParaRPr lang="en-GB" dirty="0"/>
          </a:p>
          <a:p>
            <a:pPr marL="342900" lvl="0" indent="-342900" algn="l">
              <a:buFont typeface="Wingdings" panose="05000000000000000000" pitchFamily="2" charset="2"/>
              <a:buChar char="§"/>
            </a:pPr>
            <a:endParaRPr lang="en-GB" sz="1800" dirty="0" smtClean="0"/>
          </a:p>
        </p:txBody>
      </p:sp>
    </p:spTree>
    <p:extLst>
      <p:ext uri="{BB962C8B-B14F-4D97-AF65-F5344CB8AC3E}">
        <p14:creationId xmlns:p14="http://schemas.microsoft.com/office/powerpoint/2010/main" val="32096011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51" y="730479"/>
            <a:ext cx="10199649" cy="935035"/>
          </a:xfrm>
        </p:spPr>
        <p:txBody>
          <a:bodyPr>
            <a:normAutofit/>
          </a:bodyPr>
          <a:lstStyle/>
          <a:p>
            <a:pPr algn="l"/>
            <a:r>
              <a:rPr lang="en-GB" b="1" dirty="0" smtClean="0"/>
              <a:t>Steps four and five  </a:t>
            </a:r>
            <a:endParaRPr lang="en-GB" b="1" dirty="0"/>
          </a:p>
        </p:txBody>
      </p:sp>
      <p:sp>
        <p:nvSpPr>
          <p:cNvPr id="3" name="Subtitle 2"/>
          <p:cNvSpPr>
            <a:spLocks noGrp="1"/>
          </p:cNvSpPr>
          <p:nvPr>
            <p:ph type="subTitle" idx="1"/>
          </p:nvPr>
        </p:nvSpPr>
        <p:spPr>
          <a:xfrm>
            <a:off x="767488" y="2025686"/>
            <a:ext cx="9884227" cy="2283941"/>
          </a:xfrm>
        </p:spPr>
        <p:txBody>
          <a:bodyPr>
            <a:noAutofit/>
          </a:bodyPr>
          <a:lstStyle/>
          <a:p>
            <a:pPr marL="342900" indent="-342900" algn="l">
              <a:buClr>
                <a:srgbClr val="FF3399"/>
              </a:buClr>
              <a:buFont typeface="Wingdings" panose="05000000000000000000" pitchFamily="2" charset="2"/>
              <a:buChar char="§"/>
            </a:pPr>
            <a:r>
              <a:rPr lang="en-GB" sz="3200" dirty="0"/>
              <a:t>Understand your finances </a:t>
            </a:r>
            <a:endParaRPr lang="en-GB" sz="3200" dirty="0" smtClean="0"/>
          </a:p>
          <a:p>
            <a:pPr marL="800100" lvl="1" indent="-342900" algn="l">
              <a:buClr>
                <a:srgbClr val="FF3399"/>
              </a:buClr>
              <a:buFont typeface="Wingdings" panose="05000000000000000000" pitchFamily="2" charset="2"/>
              <a:buChar char="§"/>
            </a:pPr>
            <a:r>
              <a:rPr lang="en-GB" sz="3200" dirty="0" smtClean="0"/>
              <a:t>Occupancy </a:t>
            </a:r>
          </a:p>
          <a:p>
            <a:pPr marL="800100" lvl="1" indent="-342900" algn="l">
              <a:buClr>
                <a:srgbClr val="FF3399"/>
              </a:buClr>
              <a:buFont typeface="Wingdings" panose="05000000000000000000" pitchFamily="2" charset="2"/>
              <a:buChar char="§"/>
            </a:pPr>
            <a:r>
              <a:rPr lang="en-GB" sz="3200" dirty="0" smtClean="0"/>
              <a:t>Breakeven analysis </a:t>
            </a:r>
            <a:endParaRPr lang="en-GB" sz="3200" dirty="0"/>
          </a:p>
          <a:p>
            <a:pPr marL="342900" indent="-342900" algn="l">
              <a:buClr>
                <a:srgbClr val="FF3399"/>
              </a:buClr>
              <a:buFont typeface="Wingdings" panose="05000000000000000000" pitchFamily="2" charset="2"/>
              <a:buChar char="§"/>
            </a:pPr>
            <a:r>
              <a:rPr lang="en-GB" sz="3200" dirty="0" smtClean="0"/>
              <a:t>Managing and monitoring </a:t>
            </a:r>
          </a:p>
          <a:p>
            <a:pPr algn="l">
              <a:buClr>
                <a:srgbClr val="FF3399"/>
              </a:buClr>
            </a:pPr>
            <a:r>
              <a:rPr lang="en-GB" sz="3200" dirty="0"/>
              <a:t> </a:t>
            </a:r>
            <a:r>
              <a:rPr lang="en-GB" sz="3200" dirty="0" smtClean="0"/>
              <a:t>    your money   </a:t>
            </a:r>
          </a:p>
          <a:p>
            <a:pPr lvl="1" algn="l">
              <a:buClr>
                <a:srgbClr val="D1237E"/>
              </a:buClr>
            </a:pPr>
            <a:endParaRPr lang="en-GB" sz="2800" dirty="0" smtClean="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561" r="54576" b="6250"/>
          <a:stretch/>
        </p:blipFill>
        <p:spPr bwMode="auto">
          <a:xfrm>
            <a:off x="6678952" y="356839"/>
            <a:ext cx="5290023" cy="466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0585" y="5754029"/>
            <a:ext cx="5501269" cy="830997"/>
          </a:xfrm>
          <a:prstGeom prst="rect">
            <a:avLst/>
          </a:prstGeom>
          <a:noFill/>
        </p:spPr>
        <p:txBody>
          <a:bodyPr wrap="square" rtlCol="0">
            <a:spAutoFit/>
          </a:bodyPr>
          <a:lstStyle/>
          <a:p>
            <a:r>
              <a:rPr lang="en-GB" sz="2400" b="1" dirty="0" smtClean="0"/>
              <a:t>Cambridge occupancy tool on </a:t>
            </a:r>
            <a:r>
              <a:rPr lang="en-GB" sz="2400" b="1" u="sng" dirty="0" smtClean="0"/>
              <a:t>www.solgrid.org.uk/eyc</a:t>
            </a:r>
            <a:endParaRPr lang="en-GB" sz="2400" b="1" u="sng" dirty="0"/>
          </a:p>
        </p:txBody>
      </p:sp>
    </p:spTree>
    <p:extLst>
      <p:ext uri="{BB962C8B-B14F-4D97-AF65-F5344CB8AC3E}">
        <p14:creationId xmlns:p14="http://schemas.microsoft.com/office/powerpoint/2010/main" val="4286440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949" y="329035"/>
            <a:ext cx="9501051" cy="935035"/>
          </a:xfrm>
        </p:spPr>
        <p:txBody>
          <a:bodyPr>
            <a:normAutofit/>
          </a:bodyPr>
          <a:lstStyle/>
          <a:p>
            <a:pPr algn="l"/>
            <a:r>
              <a:rPr lang="en-GB" b="1" dirty="0" smtClean="0"/>
              <a:t>Work out the finances </a:t>
            </a:r>
            <a:endParaRPr lang="en-GB" b="1" dirty="0"/>
          </a:p>
        </p:txBody>
      </p:sp>
      <p:sp>
        <p:nvSpPr>
          <p:cNvPr id="3" name="Subtitle 2"/>
          <p:cNvSpPr>
            <a:spLocks noGrp="1"/>
          </p:cNvSpPr>
          <p:nvPr>
            <p:ph type="subTitle" idx="1"/>
          </p:nvPr>
        </p:nvSpPr>
        <p:spPr>
          <a:xfrm>
            <a:off x="713678" y="1331833"/>
            <a:ext cx="10950497" cy="2283941"/>
          </a:xfrm>
        </p:spPr>
        <p:txBody>
          <a:bodyPr>
            <a:noAutofit/>
          </a:bodyPr>
          <a:lstStyle/>
          <a:p>
            <a:pPr marL="342900" lvl="0" indent="-342900" algn="l">
              <a:buClr>
                <a:srgbClr val="FF3399"/>
              </a:buClr>
              <a:buFont typeface="Wingdings" panose="05000000000000000000" pitchFamily="2" charset="2"/>
              <a:buChar char="§"/>
            </a:pPr>
            <a:r>
              <a:rPr lang="en-GB" sz="3200" dirty="0" smtClean="0"/>
              <a:t>Know </a:t>
            </a:r>
            <a:r>
              <a:rPr lang="en-GB" sz="3200" dirty="0"/>
              <a:t>how much it costs </a:t>
            </a:r>
            <a:r>
              <a:rPr lang="en-GB" sz="3200" dirty="0" smtClean="0"/>
              <a:t>to </a:t>
            </a:r>
            <a:r>
              <a:rPr lang="en-GB" sz="3200" dirty="0"/>
              <a:t>deliver the free entitlements for two, three and four year </a:t>
            </a:r>
            <a:r>
              <a:rPr lang="en-GB" sz="3200" dirty="0" smtClean="0"/>
              <a:t>olds</a:t>
            </a:r>
            <a:endParaRPr lang="en-GB" sz="3200" dirty="0"/>
          </a:p>
          <a:p>
            <a:pPr marL="342900" lvl="0" indent="-342900" algn="l">
              <a:buClr>
                <a:srgbClr val="FF3399"/>
              </a:buClr>
              <a:buFont typeface="Wingdings" panose="05000000000000000000" pitchFamily="2" charset="2"/>
              <a:buChar char="§"/>
            </a:pPr>
            <a:r>
              <a:rPr lang="en-GB" sz="3200" dirty="0" smtClean="0"/>
              <a:t>Explore different models of delivery and work out which will work financially for you</a:t>
            </a:r>
            <a:endParaRPr lang="en-GB" sz="3200" dirty="0"/>
          </a:p>
          <a:p>
            <a:pPr marL="342900" lvl="0" indent="-342900" algn="l">
              <a:buClr>
                <a:srgbClr val="FF3399"/>
              </a:buClr>
              <a:buFont typeface="Wingdings" panose="05000000000000000000" pitchFamily="2" charset="2"/>
              <a:buChar char="§"/>
            </a:pPr>
            <a:r>
              <a:rPr lang="en-GB" sz="3200" dirty="0" smtClean="0"/>
              <a:t>Calculate how </a:t>
            </a:r>
            <a:r>
              <a:rPr lang="en-GB" sz="3200" dirty="0"/>
              <a:t>much </a:t>
            </a:r>
            <a:r>
              <a:rPr lang="en-GB" sz="3200" dirty="0" smtClean="0"/>
              <a:t>you need </a:t>
            </a:r>
            <a:r>
              <a:rPr lang="en-GB" sz="3200" dirty="0"/>
              <a:t>to charge per hour, per session or per day to cover all the costs associated with delivering the </a:t>
            </a:r>
            <a:r>
              <a:rPr lang="en-GB" sz="3200" dirty="0" smtClean="0"/>
              <a:t>EYFS</a:t>
            </a:r>
            <a:endParaRPr lang="en-GB" sz="3200" dirty="0"/>
          </a:p>
          <a:p>
            <a:pPr marL="342900" lvl="0" indent="-342900" algn="l">
              <a:buClr>
                <a:srgbClr val="FF3399"/>
              </a:buClr>
              <a:buFont typeface="Wingdings" panose="05000000000000000000" pitchFamily="2" charset="2"/>
              <a:buChar char="§"/>
            </a:pPr>
            <a:r>
              <a:rPr lang="en-GB" sz="3200" dirty="0" smtClean="0"/>
              <a:t>Ensure your </a:t>
            </a:r>
            <a:r>
              <a:rPr lang="en-GB" sz="3200" dirty="0"/>
              <a:t>fee structure based on a breakeven analysis and </a:t>
            </a:r>
            <a:r>
              <a:rPr lang="en-GB" sz="3200" dirty="0" smtClean="0"/>
              <a:t>that it generates the income you require  </a:t>
            </a:r>
          </a:p>
          <a:p>
            <a:pPr lvl="0" algn="l">
              <a:buClr>
                <a:srgbClr val="FF3399"/>
              </a:buClr>
            </a:pPr>
            <a:endParaRPr lang="en-GB" dirty="0"/>
          </a:p>
          <a:p>
            <a:pPr marL="342900" lvl="0" indent="-342900" algn="l">
              <a:buClr>
                <a:srgbClr val="D1237E"/>
              </a:buClr>
              <a:buFont typeface="Wingdings" panose="05000000000000000000" pitchFamily="2" charset="2"/>
              <a:buChar char="§"/>
            </a:pPr>
            <a:endParaRPr lang="en-GB" dirty="0"/>
          </a:p>
          <a:p>
            <a:pPr algn="l">
              <a:buClr>
                <a:srgbClr val="D1237E"/>
              </a:buClr>
            </a:pPr>
            <a:endParaRPr lang="en-GB" sz="2400" dirty="0" smtClean="0"/>
          </a:p>
        </p:txBody>
      </p:sp>
    </p:spTree>
    <p:extLst>
      <p:ext uri="{BB962C8B-B14F-4D97-AF65-F5344CB8AC3E}">
        <p14:creationId xmlns:p14="http://schemas.microsoft.com/office/powerpoint/2010/main" val="2849644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949" y="730479"/>
            <a:ext cx="9501051" cy="935035"/>
          </a:xfrm>
        </p:spPr>
        <p:txBody>
          <a:bodyPr>
            <a:normAutofit/>
          </a:bodyPr>
          <a:lstStyle/>
          <a:p>
            <a:pPr algn="l"/>
            <a:r>
              <a:rPr lang="en-GB" b="1" dirty="0" smtClean="0"/>
              <a:t>Step six </a:t>
            </a:r>
            <a:endParaRPr lang="en-GB" b="1" dirty="0"/>
          </a:p>
        </p:txBody>
      </p:sp>
      <p:sp>
        <p:nvSpPr>
          <p:cNvPr id="3" name="Subtitle 2"/>
          <p:cNvSpPr>
            <a:spLocks noGrp="1"/>
          </p:cNvSpPr>
          <p:nvPr>
            <p:ph type="subTitle" idx="1"/>
          </p:nvPr>
        </p:nvSpPr>
        <p:spPr>
          <a:xfrm>
            <a:off x="1166949" y="1899802"/>
            <a:ext cx="9884227" cy="2283941"/>
          </a:xfrm>
        </p:spPr>
        <p:txBody>
          <a:bodyPr>
            <a:noAutofit/>
          </a:bodyPr>
          <a:lstStyle/>
          <a:p>
            <a:pPr algn="l">
              <a:buClr>
                <a:srgbClr val="FF3399"/>
              </a:buClr>
            </a:pPr>
            <a:r>
              <a:rPr lang="en-GB" sz="3200" dirty="0"/>
              <a:t>Consider the options available to you – decide which model will work for your </a:t>
            </a:r>
            <a:r>
              <a:rPr lang="en-GB" sz="3200" dirty="0" smtClean="0"/>
              <a:t>setting and </a:t>
            </a:r>
            <a:r>
              <a:rPr lang="en-GB" sz="3200" dirty="0"/>
              <a:t>your families </a:t>
            </a:r>
            <a:endParaRPr lang="en-GB" sz="3200" dirty="0" smtClean="0"/>
          </a:p>
          <a:p>
            <a:pPr algn="l">
              <a:buClr>
                <a:srgbClr val="FF3399"/>
              </a:buClr>
            </a:pPr>
            <a:endParaRPr lang="en-GB" dirty="0" smtClean="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139" t="19208" r="36064" b="9146"/>
          <a:stretch/>
        </p:blipFill>
        <p:spPr bwMode="auto">
          <a:xfrm>
            <a:off x="1984917" y="3278459"/>
            <a:ext cx="2248086" cy="31446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5597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a:bodyPr>
          <a:lstStyle/>
          <a:p>
            <a:pPr algn="l"/>
            <a:r>
              <a:rPr lang="en-GB" b="1" dirty="0" smtClean="0"/>
              <a:t>What can you do?</a:t>
            </a:r>
            <a:endParaRPr lang="en-GB" b="1" dirty="0"/>
          </a:p>
        </p:txBody>
      </p:sp>
      <p:sp>
        <p:nvSpPr>
          <p:cNvPr id="3" name="Subtitle 2"/>
          <p:cNvSpPr>
            <a:spLocks noGrp="1"/>
          </p:cNvSpPr>
          <p:nvPr>
            <p:ph type="subTitle" idx="1"/>
          </p:nvPr>
        </p:nvSpPr>
        <p:spPr>
          <a:xfrm>
            <a:off x="1057729" y="2076704"/>
            <a:ext cx="9884227" cy="4535424"/>
          </a:xfrm>
        </p:spPr>
        <p:txBody>
          <a:bodyPr>
            <a:normAutofit/>
          </a:bodyPr>
          <a:lstStyle/>
          <a:p>
            <a:pPr lvl="0" algn="l"/>
            <a:endParaRPr lang="en-GB" sz="3500" dirty="0"/>
          </a:p>
          <a:p>
            <a:pPr lvl="0" algn="l" defTabSz="457200">
              <a:lnSpc>
                <a:spcPct val="100000"/>
              </a:lnSpc>
              <a:spcBef>
                <a:spcPts val="0"/>
              </a:spcBef>
            </a:pPr>
            <a:r>
              <a:rPr lang="sv-SE" sz="3200" dirty="0">
                <a:solidFill>
                  <a:prstClr val="black"/>
                </a:solidFill>
              </a:rPr>
              <a:t>Possible options:</a:t>
            </a:r>
          </a:p>
          <a:p>
            <a:pPr lvl="0" algn="l" defTabSz="457200">
              <a:lnSpc>
                <a:spcPct val="100000"/>
              </a:lnSpc>
              <a:spcBef>
                <a:spcPts val="0"/>
              </a:spcBef>
            </a:pPr>
            <a:endParaRPr lang="sv-SE" sz="1000" dirty="0">
              <a:solidFill>
                <a:prstClr val="black"/>
              </a:solidFill>
            </a:endParaRPr>
          </a:p>
          <a:p>
            <a:pPr marL="571500" lvl="0" indent="-571500" algn="l" defTabSz="457200">
              <a:lnSpc>
                <a:spcPct val="100000"/>
              </a:lnSpc>
              <a:spcBef>
                <a:spcPts val="0"/>
              </a:spcBef>
              <a:buClr>
                <a:srgbClr val="FF3399"/>
              </a:buClr>
              <a:buFont typeface="Wingdings" panose="05000000000000000000" pitchFamily="2" charset="2"/>
              <a:buChar char="§"/>
            </a:pPr>
            <a:r>
              <a:rPr lang="en-GB" sz="3200" dirty="0">
                <a:solidFill>
                  <a:prstClr val="black"/>
                </a:solidFill>
              </a:rPr>
              <a:t>Do nothing </a:t>
            </a:r>
          </a:p>
          <a:p>
            <a:pPr marL="571500" lvl="0" indent="-571500" algn="l" defTabSz="457200">
              <a:lnSpc>
                <a:spcPct val="100000"/>
              </a:lnSpc>
              <a:spcBef>
                <a:spcPts val="0"/>
              </a:spcBef>
              <a:buClr>
                <a:srgbClr val="FF3399"/>
              </a:buClr>
              <a:buFont typeface="Wingdings" panose="05000000000000000000" pitchFamily="2" charset="2"/>
              <a:buChar char="§"/>
            </a:pPr>
            <a:r>
              <a:rPr lang="en-GB" sz="3200" dirty="0">
                <a:solidFill>
                  <a:prstClr val="black"/>
                </a:solidFill>
              </a:rPr>
              <a:t>Increase flexibility</a:t>
            </a:r>
          </a:p>
          <a:p>
            <a:pPr marL="571500" lvl="0" indent="-571500" algn="l" defTabSz="457200">
              <a:lnSpc>
                <a:spcPct val="100000"/>
              </a:lnSpc>
              <a:spcBef>
                <a:spcPts val="0"/>
              </a:spcBef>
              <a:buClr>
                <a:srgbClr val="FF3399"/>
              </a:buClr>
              <a:buFont typeface="Wingdings" panose="05000000000000000000" pitchFamily="2" charset="2"/>
              <a:buChar char="§"/>
            </a:pPr>
            <a:r>
              <a:rPr lang="en-GB" sz="3200" dirty="0">
                <a:solidFill>
                  <a:prstClr val="black"/>
                </a:solidFill>
              </a:rPr>
              <a:t>Increase capacity</a:t>
            </a:r>
          </a:p>
          <a:p>
            <a:pPr marL="571500" lvl="0" indent="-571500" algn="l" defTabSz="457200">
              <a:lnSpc>
                <a:spcPct val="100000"/>
              </a:lnSpc>
              <a:spcBef>
                <a:spcPts val="0"/>
              </a:spcBef>
              <a:buClr>
                <a:srgbClr val="FF3399"/>
              </a:buClr>
              <a:buFont typeface="Wingdings" panose="05000000000000000000" pitchFamily="2" charset="2"/>
              <a:buChar char="§"/>
            </a:pPr>
            <a:r>
              <a:rPr lang="en-GB" sz="3200" dirty="0">
                <a:solidFill>
                  <a:prstClr val="black"/>
                </a:solidFill>
              </a:rPr>
              <a:t>Partnership working and collaboration </a:t>
            </a:r>
          </a:p>
          <a:p>
            <a:pPr algn="l">
              <a:buClr>
                <a:srgbClr val="FF3399"/>
              </a:buClr>
            </a:pPr>
            <a:endParaRPr lang="en-GB" dirty="0" smtClean="0"/>
          </a:p>
        </p:txBody>
      </p:sp>
    </p:spTree>
    <p:extLst>
      <p:ext uri="{BB962C8B-B14F-4D97-AF65-F5344CB8AC3E}">
        <p14:creationId xmlns:p14="http://schemas.microsoft.com/office/powerpoint/2010/main" val="2813271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a:bodyPr>
          <a:lstStyle/>
          <a:p>
            <a:pPr algn="l"/>
            <a:r>
              <a:rPr lang="en-GB" b="1" dirty="0" smtClean="0"/>
              <a:t>Increase flexibility?</a:t>
            </a:r>
            <a:endParaRPr lang="en-GB" b="1" dirty="0"/>
          </a:p>
        </p:txBody>
      </p:sp>
      <p:sp>
        <p:nvSpPr>
          <p:cNvPr id="3" name="Subtitle 2"/>
          <p:cNvSpPr>
            <a:spLocks noGrp="1"/>
          </p:cNvSpPr>
          <p:nvPr>
            <p:ph type="subTitle" idx="1"/>
          </p:nvPr>
        </p:nvSpPr>
        <p:spPr>
          <a:xfrm>
            <a:off x="1057729" y="2076704"/>
            <a:ext cx="9884227" cy="4535424"/>
          </a:xfrm>
        </p:spPr>
        <p:txBody>
          <a:bodyPr>
            <a:normAutofit/>
          </a:bodyPr>
          <a:lstStyle/>
          <a:p>
            <a:pPr algn="l"/>
            <a:r>
              <a:rPr lang="sv-SE" sz="3200" dirty="0"/>
              <a:t>Possible options:</a:t>
            </a:r>
          </a:p>
          <a:p>
            <a:pPr marL="571500" indent="-571500" algn="l">
              <a:buClr>
                <a:srgbClr val="FF3399"/>
              </a:buClr>
              <a:buFont typeface="Wingdings" panose="05000000000000000000" pitchFamily="2" charset="2"/>
              <a:buChar char="§"/>
            </a:pPr>
            <a:r>
              <a:rPr lang="en-GB" sz="3200" dirty="0"/>
              <a:t>Open longer </a:t>
            </a:r>
            <a:r>
              <a:rPr lang="en-GB" sz="3200" dirty="0" smtClean="0"/>
              <a:t>days/ Saturdays </a:t>
            </a:r>
            <a:r>
              <a:rPr lang="en-GB" sz="3200" dirty="0"/>
              <a:t>– think creatively!  </a:t>
            </a:r>
          </a:p>
          <a:p>
            <a:pPr marL="571500" indent="-571500" algn="l">
              <a:buClr>
                <a:srgbClr val="FF3399"/>
              </a:buClr>
              <a:buFont typeface="Wingdings" panose="05000000000000000000" pitchFamily="2" charset="2"/>
              <a:buChar char="§"/>
            </a:pPr>
            <a:r>
              <a:rPr lang="en-GB" sz="3200" dirty="0"/>
              <a:t>Change delivery models e.g. 15 hours delivered across 2.5 days</a:t>
            </a:r>
          </a:p>
          <a:p>
            <a:pPr marL="571500" indent="-571500" algn="l">
              <a:buClr>
                <a:srgbClr val="FF3399"/>
              </a:buClr>
              <a:buFont typeface="Wingdings" panose="05000000000000000000" pitchFamily="2" charset="2"/>
              <a:buChar char="§"/>
            </a:pPr>
            <a:r>
              <a:rPr lang="en-GB" sz="3200" dirty="0"/>
              <a:t>Offer some 30 hour places </a:t>
            </a:r>
          </a:p>
          <a:p>
            <a:pPr marL="571500" indent="-571500" algn="l">
              <a:buClr>
                <a:srgbClr val="FF3399"/>
              </a:buClr>
              <a:buFont typeface="Wingdings" panose="05000000000000000000" pitchFamily="2" charset="2"/>
              <a:buChar char="§"/>
            </a:pPr>
            <a:r>
              <a:rPr lang="en-GB" sz="3200" dirty="0"/>
              <a:t>Offer some flexible places </a:t>
            </a:r>
          </a:p>
          <a:p>
            <a:pPr marL="571500" indent="-571500" algn="l">
              <a:buClr>
                <a:srgbClr val="FF3399"/>
              </a:buClr>
              <a:buFont typeface="Wingdings" panose="05000000000000000000" pitchFamily="2" charset="2"/>
              <a:buChar char="§"/>
            </a:pPr>
            <a:r>
              <a:rPr lang="en-GB" sz="3200" dirty="0"/>
              <a:t>Stretch the entitlement by opening beyond </a:t>
            </a:r>
            <a:endParaRPr lang="en-GB" sz="3200" dirty="0" smtClean="0"/>
          </a:p>
          <a:p>
            <a:pPr algn="l">
              <a:buClr>
                <a:srgbClr val="FF3399"/>
              </a:buClr>
            </a:pPr>
            <a:r>
              <a:rPr lang="en-GB" sz="3200" dirty="0"/>
              <a:t> </a:t>
            </a:r>
            <a:r>
              <a:rPr lang="en-GB" sz="3200" dirty="0" smtClean="0"/>
              <a:t>     </a:t>
            </a:r>
            <a:r>
              <a:rPr lang="en-GB" sz="3200" dirty="0"/>
              <a:t>school terms  - think creatively ! </a:t>
            </a:r>
          </a:p>
          <a:p>
            <a:pPr lvl="0" algn="l"/>
            <a:endParaRPr lang="en-GB" sz="3500" dirty="0"/>
          </a:p>
        </p:txBody>
      </p:sp>
    </p:spTree>
    <p:extLst>
      <p:ext uri="{BB962C8B-B14F-4D97-AF65-F5344CB8AC3E}">
        <p14:creationId xmlns:p14="http://schemas.microsoft.com/office/powerpoint/2010/main" val="2067350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a:bodyPr>
          <a:lstStyle/>
          <a:p>
            <a:pPr algn="l"/>
            <a:r>
              <a:rPr lang="en-GB" b="1" dirty="0" smtClean="0"/>
              <a:t>Increase capacity?</a:t>
            </a:r>
            <a:endParaRPr lang="en-GB" b="1" dirty="0"/>
          </a:p>
        </p:txBody>
      </p:sp>
      <p:sp>
        <p:nvSpPr>
          <p:cNvPr id="3" name="Subtitle 2"/>
          <p:cNvSpPr>
            <a:spLocks noGrp="1"/>
          </p:cNvSpPr>
          <p:nvPr>
            <p:ph type="subTitle" idx="1"/>
          </p:nvPr>
        </p:nvSpPr>
        <p:spPr>
          <a:xfrm>
            <a:off x="1057729" y="2076704"/>
            <a:ext cx="9884227" cy="4535424"/>
          </a:xfrm>
        </p:spPr>
        <p:txBody>
          <a:bodyPr>
            <a:normAutofit/>
          </a:bodyPr>
          <a:lstStyle/>
          <a:p>
            <a:pPr algn="l"/>
            <a:r>
              <a:rPr lang="sv-SE" sz="3200" dirty="0"/>
              <a:t>Possible options:</a:t>
            </a:r>
          </a:p>
          <a:p>
            <a:pPr marL="571500" indent="-571500" algn="l">
              <a:buClr>
                <a:srgbClr val="FF3399"/>
              </a:buClr>
              <a:buFont typeface="Wingdings" panose="05000000000000000000" pitchFamily="2" charset="2"/>
              <a:buChar char="§"/>
            </a:pPr>
            <a:r>
              <a:rPr lang="en-GB" sz="3200" dirty="0"/>
              <a:t>Open longer days (6am – 8pm)</a:t>
            </a:r>
          </a:p>
          <a:p>
            <a:pPr marL="571500" indent="-571500" algn="l">
              <a:buClr>
                <a:srgbClr val="FF3399"/>
              </a:buClr>
              <a:buFont typeface="Wingdings" panose="05000000000000000000" pitchFamily="2" charset="2"/>
              <a:buChar char="§"/>
            </a:pPr>
            <a:r>
              <a:rPr lang="en-GB" sz="3200" dirty="0"/>
              <a:t>Open more weeks a year (all year, on weekends)</a:t>
            </a:r>
          </a:p>
          <a:p>
            <a:pPr marL="571500" indent="-571500" algn="l">
              <a:buClr>
                <a:srgbClr val="FF3399"/>
              </a:buClr>
              <a:buFont typeface="Wingdings" panose="05000000000000000000" pitchFamily="2" charset="2"/>
              <a:buChar char="§"/>
            </a:pPr>
            <a:r>
              <a:rPr lang="en-GB" sz="3200" dirty="0"/>
              <a:t>Take on an assistant  </a:t>
            </a:r>
          </a:p>
          <a:p>
            <a:pPr marL="571500" indent="-571500" algn="l">
              <a:buClr>
                <a:srgbClr val="FF3399"/>
              </a:buClr>
              <a:buFont typeface="Wingdings" panose="05000000000000000000" pitchFamily="2" charset="2"/>
              <a:buChar char="§"/>
            </a:pPr>
            <a:r>
              <a:rPr lang="en-GB" sz="3200" dirty="0"/>
              <a:t>Use unused space in a community space/school space to offer additional services</a:t>
            </a:r>
          </a:p>
          <a:p>
            <a:pPr algn="l">
              <a:buClr>
                <a:srgbClr val="FF3399"/>
              </a:buClr>
            </a:pPr>
            <a:endParaRPr lang="en-GB" sz="2800" dirty="0"/>
          </a:p>
          <a:p>
            <a:pPr lvl="0" algn="l"/>
            <a:endParaRPr lang="en-GB" sz="3500" dirty="0"/>
          </a:p>
        </p:txBody>
      </p:sp>
    </p:spTree>
    <p:extLst>
      <p:ext uri="{BB962C8B-B14F-4D97-AF65-F5344CB8AC3E}">
        <p14:creationId xmlns:p14="http://schemas.microsoft.com/office/powerpoint/2010/main" val="15501522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a:bodyPr>
          <a:lstStyle/>
          <a:p>
            <a:pPr algn="l"/>
            <a:r>
              <a:rPr lang="en-GB" b="1" dirty="0" smtClean="0"/>
              <a:t>Increase capacity?</a:t>
            </a:r>
            <a:endParaRPr lang="en-GB" b="1" dirty="0"/>
          </a:p>
        </p:txBody>
      </p:sp>
      <p:sp>
        <p:nvSpPr>
          <p:cNvPr id="3" name="Subtitle 2"/>
          <p:cNvSpPr>
            <a:spLocks noGrp="1"/>
          </p:cNvSpPr>
          <p:nvPr>
            <p:ph type="subTitle" idx="1"/>
          </p:nvPr>
        </p:nvSpPr>
        <p:spPr>
          <a:xfrm>
            <a:off x="1057729" y="2076704"/>
            <a:ext cx="9884227" cy="4535424"/>
          </a:xfrm>
        </p:spPr>
        <p:txBody>
          <a:bodyPr>
            <a:normAutofit/>
          </a:bodyPr>
          <a:lstStyle/>
          <a:p>
            <a:pPr algn="l"/>
            <a:r>
              <a:rPr lang="sv-SE" sz="3200" dirty="0"/>
              <a:t>Possible options:</a:t>
            </a:r>
          </a:p>
          <a:p>
            <a:pPr algn="l"/>
            <a:endParaRPr lang="sv-SE" sz="1000" dirty="0"/>
          </a:p>
          <a:p>
            <a:pPr marL="571500" indent="-571500" algn="l">
              <a:buClr>
                <a:srgbClr val="FF3399"/>
              </a:buClr>
              <a:buFont typeface="Wingdings" panose="05000000000000000000" pitchFamily="2" charset="2"/>
              <a:buChar char="§"/>
            </a:pPr>
            <a:r>
              <a:rPr lang="en-GB" sz="3200" dirty="0"/>
              <a:t>Use unused space on school site </a:t>
            </a:r>
          </a:p>
          <a:p>
            <a:pPr marL="571500" indent="-571500" algn="l">
              <a:buClr>
                <a:srgbClr val="FF3399"/>
              </a:buClr>
              <a:buFont typeface="Wingdings" panose="05000000000000000000" pitchFamily="2" charset="2"/>
              <a:buChar char="§"/>
            </a:pPr>
            <a:r>
              <a:rPr lang="en-GB" sz="3200" dirty="0"/>
              <a:t>Use unused space in a community space close to the school</a:t>
            </a:r>
          </a:p>
          <a:p>
            <a:pPr marL="571500" indent="-571500" algn="l">
              <a:buClr>
                <a:srgbClr val="FF3399"/>
              </a:buClr>
              <a:buFont typeface="Wingdings" panose="05000000000000000000" pitchFamily="2" charset="2"/>
              <a:buChar char="§"/>
            </a:pPr>
            <a:r>
              <a:rPr lang="en-GB" sz="3200" dirty="0"/>
              <a:t>Reconfigure space to maximise intakes</a:t>
            </a:r>
          </a:p>
          <a:p>
            <a:pPr marL="457200" indent="-457200" algn="l">
              <a:buClr>
                <a:srgbClr val="FF3399"/>
              </a:buClr>
              <a:buFont typeface="Wingdings" panose="05000000000000000000" pitchFamily="2" charset="2"/>
              <a:buChar char="§"/>
            </a:pPr>
            <a:endParaRPr lang="en-GB" sz="2800" dirty="0"/>
          </a:p>
          <a:p>
            <a:pPr marL="457200" lvl="0" indent="-457200" algn="l">
              <a:buClr>
                <a:srgbClr val="FF3399"/>
              </a:buClr>
              <a:buFont typeface="Wingdings" panose="05000000000000000000" pitchFamily="2" charset="2"/>
              <a:buChar char="§"/>
            </a:pPr>
            <a:endParaRPr lang="en-GB" sz="3500" dirty="0"/>
          </a:p>
        </p:txBody>
      </p:sp>
    </p:spTree>
    <p:extLst>
      <p:ext uri="{BB962C8B-B14F-4D97-AF65-F5344CB8AC3E}">
        <p14:creationId xmlns:p14="http://schemas.microsoft.com/office/powerpoint/2010/main" val="526841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a:bodyPr>
          <a:lstStyle/>
          <a:p>
            <a:pPr algn="l"/>
            <a:r>
              <a:rPr lang="en-GB" b="1" dirty="0" smtClean="0"/>
              <a:t>Increase capacity?</a:t>
            </a:r>
            <a:endParaRPr lang="en-GB" b="1" dirty="0"/>
          </a:p>
        </p:txBody>
      </p:sp>
      <p:sp>
        <p:nvSpPr>
          <p:cNvPr id="3" name="Subtitle 2"/>
          <p:cNvSpPr>
            <a:spLocks noGrp="1"/>
          </p:cNvSpPr>
          <p:nvPr>
            <p:ph type="subTitle" idx="1"/>
          </p:nvPr>
        </p:nvSpPr>
        <p:spPr>
          <a:xfrm>
            <a:off x="1057729" y="2076704"/>
            <a:ext cx="9884227" cy="4535424"/>
          </a:xfrm>
        </p:spPr>
        <p:txBody>
          <a:bodyPr>
            <a:normAutofit/>
          </a:bodyPr>
          <a:lstStyle/>
          <a:p>
            <a:pPr algn="l"/>
            <a:r>
              <a:rPr lang="sv-SE" sz="3200" dirty="0"/>
              <a:t>Possible options:</a:t>
            </a:r>
          </a:p>
          <a:p>
            <a:pPr algn="l"/>
            <a:endParaRPr lang="sv-SE" sz="1000" dirty="0"/>
          </a:p>
          <a:p>
            <a:pPr marL="571500" indent="-571500" algn="l">
              <a:buClr>
                <a:srgbClr val="FF3399"/>
              </a:buClr>
              <a:buFont typeface="Wingdings" panose="05000000000000000000" pitchFamily="2" charset="2"/>
              <a:buChar char="§"/>
            </a:pPr>
            <a:r>
              <a:rPr lang="en-GB" sz="3200" dirty="0"/>
              <a:t>Buy and open a new space</a:t>
            </a:r>
          </a:p>
          <a:p>
            <a:pPr marL="571500" indent="-571500" algn="l">
              <a:buClr>
                <a:srgbClr val="FF3399"/>
              </a:buClr>
              <a:buFont typeface="Wingdings" panose="05000000000000000000" pitchFamily="2" charset="2"/>
              <a:buChar char="§"/>
            </a:pPr>
            <a:r>
              <a:rPr lang="en-GB" sz="3200" dirty="0"/>
              <a:t>Use unused existing space</a:t>
            </a:r>
          </a:p>
          <a:p>
            <a:pPr marL="571500" indent="-571500" algn="l">
              <a:buClr>
                <a:srgbClr val="FF3399"/>
              </a:buClr>
              <a:buFont typeface="Wingdings" panose="05000000000000000000" pitchFamily="2" charset="2"/>
              <a:buChar char="§"/>
            </a:pPr>
            <a:r>
              <a:rPr lang="en-GB" sz="3200" dirty="0"/>
              <a:t>Use unused space in a community space/school</a:t>
            </a:r>
          </a:p>
          <a:p>
            <a:pPr marL="571500" indent="-571500" algn="l">
              <a:buClr>
                <a:srgbClr val="FF3399"/>
              </a:buClr>
              <a:buFont typeface="Wingdings" panose="05000000000000000000" pitchFamily="2" charset="2"/>
              <a:buChar char="§"/>
            </a:pPr>
            <a:r>
              <a:rPr lang="en-GB" sz="3200" dirty="0"/>
              <a:t>Reconfigure space to maximise intakes</a:t>
            </a:r>
          </a:p>
          <a:p>
            <a:pPr marL="571500" indent="-571500" algn="l">
              <a:buClr>
                <a:srgbClr val="FF3399"/>
              </a:buClr>
              <a:buFont typeface="Wingdings" panose="05000000000000000000" pitchFamily="2" charset="2"/>
              <a:buChar char="§"/>
            </a:pPr>
            <a:r>
              <a:rPr lang="en-GB" sz="3200" dirty="0"/>
              <a:t>Deliver new provision for partners and schools </a:t>
            </a:r>
          </a:p>
          <a:p>
            <a:pPr marL="457200" indent="-457200" algn="l">
              <a:buClr>
                <a:srgbClr val="FF3399"/>
              </a:buClr>
              <a:buFont typeface="Wingdings" panose="05000000000000000000" pitchFamily="2" charset="2"/>
              <a:buChar char="§"/>
            </a:pPr>
            <a:endParaRPr lang="en-GB" sz="2800" dirty="0"/>
          </a:p>
          <a:p>
            <a:pPr marL="457200" lvl="0" indent="-457200" algn="l">
              <a:buClr>
                <a:srgbClr val="FF3399"/>
              </a:buClr>
              <a:buFont typeface="Wingdings" panose="05000000000000000000" pitchFamily="2" charset="2"/>
              <a:buChar char="§"/>
            </a:pPr>
            <a:endParaRPr lang="en-GB" sz="3500" dirty="0"/>
          </a:p>
        </p:txBody>
      </p:sp>
    </p:spTree>
    <p:extLst>
      <p:ext uri="{BB962C8B-B14F-4D97-AF65-F5344CB8AC3E}">
        <p14:creationId xmlns:p14="http://schemas.microsoft.com/office/powerpoint/2010/main" val="22669416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fontScale="90000"/>
          </a:bodyPr>
          <a:lstStyle/>
          <a:p>
            <a:pPr algn="l"/>
            <a:r>
              <a:rPr lang="en-GB" b="1" dirty="0" smtClean="0"/>
              <a:t>Partnership working</a:t>
            </a:r>
            <a:br>
              <a:rPr lang="en-GB" b="1" dirty="0" smtClean="0"/>
            </a:br>
            <a:endParaRPr lang="en-GB" b="1" dirty="0"/>
          </a:p>
        </p:txBody>
      </p:sp>
      <p:sp>
        <p:nvSpPr>
          <p:cNvPr id="3" name="Subtitle 2"/>
          <p:cNvSpPr>
            <a:spLocks noGrp="1"/>
          </p:cNvSpPr>
          <p:nvPr>
            <p:ph type="subTitle" idx="1"/>
          </p:nvPr>
        </p:nvSpPr>
        <p:spPr>
          <a:xfrm>
            <a:off x="1035427" y="1697563"/>
            <a:ext cx="9884227" cy="4535424"/>
          </a:xfrm>
        </p:spPr>
        <p:txBody>
          <a:bodyPr>
            <a:normAutofit lnSpcReduction="10000"/>
          </a:bodyPr>
          <a:lstStyle/>
          <a:p>
            <a:pPr algn="l"/>
            <a:r>
              <a:rPr lang="sv-SE" sz="3200" dirty="0"/>
              <a:t>Possible options:</a:t>
            </a:r>
          </a:p>
          <a:p>
            <a:pPr algn="l"/>
            <a:endParaRPr lang="sv-SE" sz="3200" dirty="0"/>
          </a:p>
          <a:p>
            <a:pPr marL="571500" indent="-571500" algn="l">
              <a:buClr>
                <a:srgbClr val="FF3399"/>
              </a:buClr>
              <a:buFont typeface="Wingdings" panose="05000000000000000000" pitchFamily="2" charset="2"/>
              <a:buChar char="§"/>
            </a:pPr>
            <a:r>
              <a:rPr lang="en-GB" sz="3200" dirty="0"/>
              <a:t>Work with PVI partners and schools to provide collaborative models of 30 hours (and more if needed) </a:t>
            </a:r>
          </a:p>
          <a:p>
            <a:pPr marL="571500" indent="-571500" algn="l">
              <a:buClr>
                <a:srgbClr val="FF3399"/>
              </a:buClr>
              <a:buFont typeface="Wingdings" panose="05000000000000000000" pitchFamily="2" charset="2"/>
              <a:buChar char="§"/>
            </a:pPr>
            <a:r>
              <a:rPr lang="en-GB" sz="3200" dirty="0"/>
              <a:t>Work creatively with other childminders – is there a joint option? </a:t>
            </a:r>
            <a:r>
              <a:rPr lang="en-GB" sz="3200" dirty="0" smtClean="0"/>
              <a:t>[50% rule]</a:t>
            </a:r>
            <a:endParaRPr lang="en-GB" sz="3200" dirty="0"/>
          </a:p>
          <a:p>
            <a:pPr marL="571500" indent="-571500" algn="l">
              <a:buClr>
                <a:srgbClr val="FF3399"/>
              </a:buClr>
              <a:buFont typeface="Wingdings" panose="05000000000000000000" pitchFamily="2" charset="2"/>
              <a:buChar char="§"/>
            </a:pPr>
            <a:r>
              <a:rPr lang="en-GB" sz="3200" dirty="0"/>
              <a:t>If you want to grow .... look out for business opportunities to deliver additional services for partners.  </a:t>
            </a:r>
          </a:p>
          <a:p>
            <a:pPr marL="457200" indent="-457200" algn="l">
              <a:buClr>
                <a:srgbClr val="FF3399"/>
              </a:buClr>
              <a:buFont typeface="Wingdings" panose="05000000000000000000" pitchFamily="2" charset="2"/>
              <a:buChar char="§"/>
            </a:pPr>
            <a:endParaRPr lang="en-GB" sz="2800" dirty="0"/>
          </a:p>
          <a:p>
            <a:pPr marL="457200" lvl="0" indent="-457200" algn="l">
              <a:buClr>
                <a:srgbClr val="FF3399"/>
              </a:buClr>
              <a:buFont typeface="Wingdings" panose="05000000000000000000" pitchFamily="2" charset="2"/>
              <a:buChar char="§"/>
            </a:pPr>
            <a:endParaRPr lang="en-GB" sz="3500" dirty="0"/>
          </a:p>
        </p:txBody>
      </p:sp>
    </p:spTree>
    <p:extLst>
      <p:ext uri="{BB962C8B-B14F-4D97-AF65-F5344CB8AC3E}">
        <p14:creationId xmlns:p14="http://schemas.microsoft.com/office/powerpoint/2010/main" val="3770282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fontScale="90000"/>
          </a:bodyPr>
          <a:lstStyle/>
          <a:p>
            <a:pPr algn="l"/>
            <a:r>
              <a:rPr lang="en-GB" b="1" dirty="0" smtClean="0"/>
              <a:t>Partnership working</a:t>
            </a:r>
            <a:br>
              <a:rPr lang="en-GB" b="1" dirty="0" smtClean="0"/>
            </a:br>
            <a:endParaRPr lang="en-GB" b="1" dirty="0"/>
          </a:p>
        </p:txBody>
      </p:sp>
      <p:sp>
        <p:nvSpPr>
          <p:cNvPr id="3" name="Subtitle 2"/>
          <p:cNvSpPr>
            <a:spLocks noGrp="1"/>
          </p:cNvSpPr>
          <p:nvPr>
            <p:ph type="subTitle" idx="1"/>
          </p:nvPr>
        </p:nvSpPr>
        <p:spPr>
          <a:xfrm>
            <a:off x="990821" y="1496841"/>
            <a:ext cx="9884227" cy="4535424"/>
          </a:xfrm>
        </p:spPr>
        <p:txBody>
          <a:bodyPr>
            <a:normAutofit lnSpcReduction="10000"/>
          </a:bodyPr>
          <a:lstStyle/>
          <a:p>
            <a:pPr algn="l"/>
            <a:r>
              <a:rPr lang="sv-SE" sz="3200" dirty="0"/>
              <a:t>Possible options:</a:t>
            </a:r>
          </a:p>
          <a:p>
            <a:pPr algn="l"/>
            <a:endParaRPr lang="sv-SE" sz="3200" dirty="0"/>
          </a:p>
          <a:p>
            <a:pPr marL="571500" indent="-571500" algn="l">
              <a:buClr>
                <a:srgbClr val="FF3399"/>
              </a:buClr>
              <a:buFont typeface="Wingdings" panose="05000000000000000000" pitchFamily="2" charset="2"/>
              <a:buChar char="§"/>
            </a:pPr>
            <a:r>
              <a:rPr lang="en-GB" sz="3200" dirty="0"/>
              <a:t>Work with schools, other PVI and childminders to provide collaborative models around your core offer (and more if needed) </a:t>
            </a:r>
          </a:p>
          <a:p>
            <a:pPr marL="571500" indent="-571500" algn="l">
              <a:buClr>
                <a:srgbClr val="FF3399"/>
              </a:buClr>
              <a:buFont typeface="Wingdings" panose="05000000000000000000" pitchFamily="2" charset="2"/>
              <a:buChar char="§"/>
            </a:pPr>
            <a:r>
              <a:rPr lang="en-GB" sz="3200" dirty="0"/>
              <a:t>Work creatively with other group settings  – is there a joint option?  </a:t>
            </a:r>
          </a:p>
          <a:p>
            <a:pPr marL="571500" indent="-571500" algn="l">
              <a:buClr>
                <a:srgbClr val="FF3399"/>
              </a:buClr>
              <a:buFont typeface="Wingdings" panose="05000000000000000000" pitchFamily="2" charset="2"/>
              <a:buChar char="§"/>
            </a:pPr>
            <a:r>
              <a:rPr lang="en-GB" sz="3200" dirty="0"/>
              <a:t>Work creatively with other group settings  to create attractive business opportunities to sell to schools and partners.  </a:t>
            </a:r>
          </a:p>
          <a:p>
            <a:pPr marL="457200" lvl="0" indent="-457200" algn="l">
              <a:buClr>
                <a:srgbClr val="FF3399"/>
              </a:buClr>
              <a:buFont typeface="Wingdings" panose="05000000000000000000" pitchFamily="2" charset="2"/>
              <a:buChar char="§"/>
            </a:pPr>
            <a:endParaRPr lang="en-GB" sz="2800" dirty="0"/>
          </a:p>
        </p:txBody>
      </p:sp>
    </p:spTree>
    <p:extLst>
      <p:ext uri="{BB962C8B-B14F-4D97-AF65-F5344CB8AC3E}">
        <p14:creationId xmlns:p14="http://schemas.microsoft.com/office/powerpoint/2010/main" val="2782574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671" y="187404"/>
            <a:ext cx="9501051" cy="1036712"/>
          </a:xfrm>
        </p:spPr>
        <p:txBody>
          <a:bodyPr/>
          <a:lstStyle/>
          <a:p>
            <a:pPr algn="l"/>
            <a:r>
              <a:rPr lang="en-GB" b="1" dirty="0" smtClean="0"/>
              <a:t>Agenda</a:t>
            </a:r>
            <a:endParaRPr lang="en-GB" b="1" dirty="0"/>
          </a:p>
        </p:txBody>
      </p:sp>
      <p:sp>
        <p:nvSpPr>
          <p:cNvPr id="3" name="Subtitle 2"/>
          <p:cNvSpPr>
            <a:spLocks noGrp="1"/>
          </p:cNvSpPr>
          <p:nvPr>
            <p:ph type="subTitle" idx="1"/>
          </p:nvPr>
        </p:nvSpPr>
        <p:spPr>
          <a:xfrm>
            <a:off x="722671" y="1592417"/>
            <a:ext cx="10736826" cy="3977110"/>
          </a:xfrm>
        </p:spPr>
        <p:txBody>
          <a:bodyPr>
            <a:noAutofit/>
          </a:bodyPr>
          <a:lstStyle/>
          <a:p>
            <a:pPr marL="457200" lvl="0" indent="-457200" algn="l">
              <a:buClr>
                <a:srgbClr val="FF3399"/>
              </a:buClr>
              <a:buFont typeface="Wingdings" panose="05000000000000000000" pitchFamily="2" charset="2"/>
              <a:buChar char="§"/>
            </a:pPr>
            <a:r>
              <a:rPr lang="en-GB" sz="3200" dirty="0"/>
              <a:t>Looking forward - current policy and direction</a:t>
            </a:r>
          </a:p>
          <a:p>
            <a:pPr marL="457200" lvl="0" indent="-457200" algn="l">
              <a:buClr>
                <a:srgbClr val="FF3399"/>
              </a:buClr>
              <a:buFont typeface="Wingdings" panose="05000000000000000000" pitchFamily="2" charset="2"/>
              <a:buChar char="§"/>
            </a:pPr>
            <a:r>
              <a:rPr lang="en-GB" sz="3200" dirty="0"/>
              <a:t>30-Hours </a:t>
            </a:r>
            <a:r>
              <a:rPr lang="en-GB" sz="3200" dirty="0" smtClean="0"/>
              <a:t>early education [Free Extended Early Entitlement –FEEE]</a:t>
            </a:r>
            <a:endParaRPr lang="en-GB" sz="3200" dirty="0"/>
          </a:p>
          <a:p>
            <a:pPr marL="457200" lvl="0" indent="-457200" algn="l">
              <a:buClr>
                <a:srgbClr val="FF3399"/>
              </a:buClr>
              <a:buFont typeface="Wingdings" panose="05000000000000000000" pitchFamily="2" charset="2"/>
              <a:buChar char="§"/>
            </a:pPr>
            <a:r>
              <a:rPr lang="en-GB" sz="3200" dirty="0"/>
              <a:t>The </a:t>
            </a:r>
            <a:r>
              <a:rPr lang="en-GB" sz="3200" dirty="0" smtClean="0"/>
              <a:t>early </a:t>
            </a:r>
            <a:r>
              <a:rPr lang="en-GB" sz="3200" dirty="0"/>
              <a:t>years sector in </a:t>
            </a:r>
            <a:r>
              <a:rPr lang="en-GB" sz="3200" dirty="0" smtClean="0"/>
              <a:t>Solihull</a:t>
            </a:r>
            <a:endParaRPr lang="en-GB" sz="3200" dirty="0"/>
          </a:p>
          <a:p>
            <a:pPr marL="457200" lvl="0" indent="-457200" algn="l">
              <a:buClr>
                <a:srgbClr val="FF3399"/>
              </a:buClr>
              <a:buFont typeface="Wingdings" panose="05000000000000000000" pitchFamily="2" charset="2"/>
              <a:buChar char="§"/>
            </a:pPr>
            <a:r>
              <a:rPr lang="en-GB" sz="3200" dirty="0"/>
              <a:t>Thinking about opportunities and challenges in a changing market</a:t>
            </a:r>
          </a:p>
          <a:p>
            <a:pPr marL="457200" lvl="0" indent="-457200" algn="l">
              <a:buClr>
                <a:srgbClr val="FF3399"/>
              </a:buClr>
              <a:buFont typeface="Wingdings" panose="05000000000000000000" pitchFamily="2" charset="2"/>
              <a:buChar char="§"/>
            </a:pPr>
            <a:r>
              <a:rPr lang="en-GB" sz="3200" dirty="0"/>
              <a:t>Planning ahead – identifying </a:t>
            </a:r>
            <a:r>
              <a:rPr lang="en-GB" sz="3200" dirty="0" smtClean="0"/>
              <a:t>opportunities </a:t>
            </a:r>
            <a:r>
              <a:rPr lang="en-GB" sz="3200" dirty="0"/>
              <a:t>and challenges and developing an </a:t>
            </a:r>
            <a:r>
              <a:rPr lang="en-GB" sz="3200" dirty="0" smtClean="0"/>
              <a:t>plan</a:t>
            </a:r>
            <a:endParaRPr lang="en-GB" sz="3200" dirty="0"/>
          </a:p>
          <a:p>
            <a:pPr marL="342900" lvl="0" indent="-342900" algn="l">
              <a:buFont typeface="Wingdings" panose="05000000000000000000" pitchFamily="2" charset="2"/>
              <a:buChar char="§"/>
            </a:pPr>
            <a:endParaRPr lang="en-GB" sz="2800" dirty="0" smtClean="0"/>
          </a:p>
        </p:txBody>
      </p:sp>
    </p:spTree>
    <p:extLst>
      <p:ext uri="{BB962C8B-B14F-4D97-AF65-F5344CB8AC3E}">
        <p14:creationId xmlns:p14="http://schemas.microsoft.com/office/powerpoint/2010/main" val="2013643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fontScale="90000"/>
          </a:bodyPr>
          <a:lstStyle/>
          <a:p>
            <a:pPr algn="l"/>
            <a:r>
              <a:rPr lang="en-GB" b="1" dirty="0" smtClean="0"/>
              <a:t>Partnership working</a:t>
            </a:r>
            <a:br>
              <a:rPr lang="en-GB" b="1" dirty="0" smtClean="0"/>
            </a:br>
            <a:endParaRPr lang="en-GB" b="1" dirty="0"/>
          </a:p>
        </p:txBody>
      </p:sp>
      <p:sp>
        <p:nvSpPr>
          <p:cNvPr id="3" name="Subtitle 2"/>
          <p:cNvSpPr>
            <a:spLocks noGrp="1"/>
          </p:cNvSpPr>
          <p:nvPr>
            <p:ph type="subTitle" idx="1"/>
          </p:nvPr>
        </p:nvSpPr>
        <p:spPr>
          <a:xfrm>
            <a:off x="1035427" y="1586050"/>
            <a:ext cx="9884227" cy="4535424"/>
          </a:xfrm>
        </p:spPr>
        <p:txBody>
          <a:bodyPr>
            <a:normAutofit lnSpcReduction="10000"/>
          </a:bodyPr>
          <a:lstStyle/>
          <a:p>
            <a:pPr algn="l"/>
            <a:r>
              <a:rPr lang="sv-SE" sz="3200" dirty="0"/>
              <a:t>Possible options:</a:t>
            </a:r>
          </a:p>
          <a:p>
            <a:pPr algn="l"/>
            <a:endParaRPr lang="sv-SE" sz="3200" dirty="0"/>
          </a:p>
          <a:p>
            <a:pPr marL="571500" indent="-571500" algn="l">
              <a:buClr>
                <a:srgbClr val="FF3399"/>
              </a:buClr>
              <a:buFont typeface="Wingdings" panose="05000000000000000000" pitchFamily="2" charset="2"/>
              <a:buChar char="§"/>
            </a:pPr>
            <a:r>
              <a:rPr lang="en-GB" sz="3200" dirty="0"/>
              <a:t>Work with PVI partners and childminders to provide the additional 15 hours around your core school offer (and more if needed) </a:t>
            </a:r>
          </a:p>
          <a:p>
            <a:pPr marL="571500" indent="-571500" algn="l">
              <a:buClr>
                <a:srgbClr val="FF3399"/>
              </a:buClr>
              <a:buFont typeface="Wingdings" panose="05000000000000000000" pitchFamily="2" charset="2"/>
              <a:buChar char="§"/>
            </a:pPr>
            <a:r>
              <a:rPr lang="en-GB" sz="3200" dirty="0"/>
              <a:t>Work creatively with other schools – is there a joint option? </a:t>
            </a:r>
          </a:p>
          <a:p>
            <a:pPr marL="571500" indent="-571500" algn="l">
              <a:buClr>
                <a:srgbClr val="FF3399"/>
              </a:buClr>
              <a:buFont typeface="Wingdings" panose="05000000000000000000" pitchFamily="2" charset="2"/>
              <a:buChar char="§"/>
            </a:pPr>
            <a:r>
              <a:rPr lang="en-GB" sz="3200" dirty="0"/>
              <a:t>Work creatively with other schools to create attractive business opportunities for partners.  </a:t>
            </a:r>
          </a:p>
          <a:p>
            <a:pPr marL="457200" lvl="0" indent="-457200" algn="l">
              <a:buClr>
                <a:srgbClr val="FF3399"/>
              </a:buClr>
              <a:buFont typeface="Wingdings" panose="05000000000000000000" pitchFamily="2" charset="2"/>
              <a:buChar char="§"/>
            </a:pPr>
            <a:endParaRPr lang="en-GB" sz="2800" dirty="0"/>
          </a:p>
        </p:txBody>
      </p:sp>
    </p:spTree>
    <p:extLst>
      <p:ext uri="{BB962C8B-B14F-4D97-AF65-F5344CB8AC3E}">
        <p14:creationId xmlns:p14="http://schemas.microsoft.com/office/powerpoint/2010/main" val="3344042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729" y="588239"/>
            <a:ext cx="9501051" cy="1488465"/>
          </a:xfrm>
        </p:spPr>
        <p:txBody>
          <a:bodyPr>
            <a:normAutofit fontScale="90000"/>
          </a:bodyPr>
          <a:lstStyle/>
          <a:p>
            <a:pPr algn="l"/>
            <a:r>
              <a:rPr lang="en-GB" b="1" dirty="0" smtClean="0"/>
              <a:t>Governance</a:t>
            </a:r>
            <a:br>
              <a:rPr lang="en-GB" b="1" dirty="0" smtClean="0"/>
            </a:br>
            <a:endParaRPr lang="en-GB" b="1" dirty="0"/>
          </a:p>
        </p:txBody>
      </p:sp>
      <p:sp>
        <p:nvSpPr>
          <p:cNvPr id="3" name="Subtitle 2"/>
          <p:cNvSpPr>
            <a:spLocks noGrp="1"/>
          </p:cNvSpPr>
          <p:nvPr>
            <p:ph type="subTitle" idx="1"/>
          </p:nvPr>
        </p:nvSpPr>
        <p:spPr>
          <a:xfrm>
            <a:off x="1057729" y="2076704"/>
            <a:ext cx="9884227" cy="4535424"/>
          </a:xfrm>
        </p:spPr>
        <p:txBody>
          <a:bodyPr>
            <a:normAutofit/>
          </a:bodyPr>
          <a:lstStyle/>
          <a:p>
            <a:pPr algn="l"/>
            <a:r>
              <a:rPr lang="sv-SE" sz="3200" dirty="0"/>
              <a:t>Possible options:</a:t>
            </a:r>
          </a:p>
          <a:p>
            <a:pPr marL="571500" indent="-571500" algn="l">
              <a:buClr>
                <a:srgbClr val="FF3399"/>
              </a:buClr>
              <a:buFont typeface="Wingdings" panose="05000000000000000000" pitchFamily="2" charset="2"/>
              <a:buChar char="§"/>
            </a:pPr>
            <a:r>
              <a:rPr lang="en-GB" sz="3200" dirty="0"/>
              <a:t>Direct delivery as pupil of the school </a:t>
            </a:r>
          </a:p>
          <a:p>
            <a:pPr marL="571500" indent="-571500" algn="l">
              <a:buClr>
                <a:srgbClr val="FF3399"/>
              </a:buClr>
              <a:buFont typeface="Wingdings" panose="05000000000000000000" pitchFamily="2" charset="2"/>
              <a:buChar char="§"/>
            </a:pPr>
            <a:r>
              <a:rPr lang="en-GB" sz="3200" dirty="0"/>
              <a:t>Section 27 Community powers as non-pupil of the school </a:t>
            </a:r>
          </a:p>
          <a:p>
            <a:pPr marL="571500" indent="-571500" algn="l">
              <a:buClr>
                <a:srgbClr val="FF3399"/>
              </a:buClr>
              <a:buFont typeface="Wingdings" panose="05000000000000000000" pitchFamily="2" charset="2"/>
              <a:buChar char="§"/>
            </a:pPr>
            <a:r>
              <a:rPr lang="en-GB" sz="3200" dirty="0"/>
              <a:t>Both – as two stand alone/separate provisions</a:t>
            </a:r>
          </a:p>
          <a:p>
            <a:pPr marL="571500" indent="-571500" algn="l">
              <a:buClr>
                <a:srgbClr val="FF3399"/>
              </a:buClr>
              <a:buFont typeface="Wingdings" panose="05000000000000000000" pitchFamily="2" charset="2"/>
              <a:buChar char="§"/>
            </a:pPr>
            <a:r>
              <a:rPr lang="en-GB" sz="3200" dirty="0"/>
              <a:t>Commissioner on or off site</a:t>
            </a:r>
          </a:p>
          <a:p>
            <a:pPr marL="571500" indent="-571500" algn="l">
              <a:buClr>
                <a:srgbClr val="FF3399"/>
              </a:buClr>
              <a:buFont typeface="Wingdings" panose="05000000000000000000" pitchFamily="2" charset="2"/>
              <a:buChar char="§"/>
            </a:pPr>
            <a:r>
              <a:rPr lang="en-GB" sz="3200" dirty="0"/>
              <a:t>Partnership arrangement on or off site   </a:t>
            </a:r>
          </a:p>
          <a:p>
            <a:pPr marL="457200" indent="-457200" algn="l">
              <a:buClr>
                <a:srgbClr val="FF3399"/>
              </a:buClr>
              <a:buFont typeface="Wingdings" panose="05000000000000000000" pitchFamily="2" charset="2"/>
              <a:buChar char="§"/>
            </a:pPr>
            <a:endParaRPr lang="sv-SE" sz="2800" dirty="0"/>
          </a:p>
        </p:txBody>
      </p:sp>
    </p:spTree>
    <p:extLst>
      <p:ext uri="{BB962C8B-B14F-4D97-AF65-F5344CB8AC3E}">
        <p14:creationId xmlns:p14="http://schemas.microsoft.com/office/powerpoint/2010/main" val="3443532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06" y="0"/>
            <a:ext cx="9144000" cy="1275555"/>
          </a:xfrm>
        </p:spPr>
        <p:txBody>
          <a:bodyPr>
            <a:noAutofit/>
          </a:bodyPr>
          <a:lstStyle/>
          <a:p>
            <a:pPr algn="l"/>
            <a:r>
              <a:rPr lang="sv-SE" sz="4800" b="1" dirty="0" smtClean="0"/>
              <a:t>Next Steps and Summary</a:t>
            </a:r>
            <a:endParaRPr lang="en-GB" sz="4800" b="1" dirty="0"/>
          </a:p>
        </p:txBody>
      </p:sp>
      <p:sp>
        <p:nvSpPr>
          <p:cNvPr id="3" name="Rectangle 2"/>
          <p:cNvSpPr/>
          <p:nvPr/>
        </p:nvSpPr>
        <p:spPr>
          <a:xfrm>
            <a:off x="132129" y="1938536"/>
            <a:ext cx="8524567" cy="707886"/>
          </a:xfrm>
          <a:prstGeom prst="rect">
            <a:avLst/>
          </a:prstGeom>
        </p:spPr>
        <p:txBody>
          <a:bodyPr wrap="square">
            <a:spAutoFit/>
          </a:bodyPr>
          <a:lstStyle/>
          <a:p>
            <a:endParaRPr lang="sv-SE" sz="2400" dirty="0">
              <a:solidFill>
                <a:srgbClr val="EA0059"/>
              </a:solidFill>
            </a:endParaRPr>
          </a:p>
          <a:p>
            <a:pPr>
              <a:buClr>
                <a:srgbClr val="EA0059"/>
              </a:buClr>
            </a:pPr>
            <a:endParaRPr lang="en-GB" sz="1600" dirty="0"/>
          </a:p>
        </p:txBody>
      </p:sp>
      <p:sp>
        <p:nvSpPr>
          <p:cNvPr id="5" name="Rectangle 4"/>
          <p:cNvSpPr/>
          <p:nvPr/>
        </p:nvSpPr>
        <p:spPr>
          <a:xfrm>
            <a:off x="1336423" y="2292479"/>
            <a:ext cx="9654760" cy="2369880"/>
          </a:xfrm>
          <a:prstGeom prst="rect">
            <a:avLst/>
          </a:prstGeom>
        </p:spPr>
        <p:txBody>
          <a:bodyPr wrap="square">
            <a:spAutoFit/>
          </a:bodyPr>
          <a:lstStyle/>
          <a:p>
            <a:pPr>
              <a:buClr>
                <a:srgbClr val="D1237E"/>
              </a:buClr>
            </a:pPr>
            <a:endParaRPr lang="en-US" sz="3200" dirty="0" smtClean="0"/>
          </a:p>
          <a:p>
            <a:pPr marL="571500" indent="-571500">
              <a:buClr>
                <a:srgbClr val="D1237E"/>
              </a:buClr>
              <a:buFont typeface="Wingdings" panose="05000000000000000000" pitchFamily="2" charset="2"/>
              <a:buChar char="§"/>
            </a:pPr>
            <a:endParaRPr lang="en-US" sz="3600" dirty="0" smtClean="0"/>
          </a:p>
          <a:p>
            <a:pPr marL="571500" indent="-571500">
              <a:buFont typeface="Arial" panose="020B0604020202020204" pitchFamily="34" charset="0"/>
              <a:buChar char="•"/>
            </a:pPr>
            <a:endParaRPr lang="en-US" sz="2800" dirty="0" smtClean="0"/>
          </a:p>
          <a:p>
            <a:r>
              <a:rPr lang="en-US" sz="2800" dirty="0" smtClean="0"/>
              <a:t> </a:t>
            </a:r>
            <a:endParaRPr lang="en-US" sz="2800" dirty="0"/>
          </a:p>
          <a:p>
            <a:pPr marL="342900" indent="-342900">
              <a:buFont typeface="Arial" panose="020B0604020202020204" pitchFamily="34" charset="0"/>
              <a:buChar char="•"/>
            </a:pPr>
            <a:endParaRPr lang="en-GB" sz="2400" dirty="0"/>
          </a:p>
        </p:txBody>
      </p:sp>
      <p:sp>
        <p:nvSpPr>
          <p:cNvPr id="7" name="Rectangle 6"/>
          <p:cNvSpPr/>
          <p:nvPr/>
        </p:nvSpPr>
        <p:spPr>
          <a:xfrm>
            <a:off x="449006" y="1461458"/>
            <a:ext cx="10640454" cy="954107"/>
          </a:xfrm>
          <a:prstGeom prst="rect">
            <a:avLst/>
          </a:prstGeom>
        </p:spPr>
        <p:txBody>
          <a:bodyPr wrap="square">
            <a:spAutoFit/>
          </a:bodyPr>
          <a:lstStyle/>
          <a:p>
            <a:r>
              <a:rPr lang="en-GB" sz="2800" i="1" dirty="0">
                <a:hlinkClick r:id="rId3"/>
              </a:rPr>
              <a:t>http://www.solgrid.org.uk/eyc/30-hours</a:t>
            </a:r>
            <a:r>
              <a:rPr lang="en-GB" sz="2800" i="1" dirty="0" smtClean="0">
                <a:hlinkClick r:id="rId3"/>
              </a:rPr>
              <a:t>/</a:t>
            </a:r>
            <a:endParaRPr lang="en-GB" sz="2800" i="1" dirty="0" smtClean="0"/>
          </a:p>
          <a:p>
            <a:endParaRPr lang="en-GB" sz="2800" i="1" dirty="0"/>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420" t="13352" r="31845" b="25284"/>
          <a:stretch/>
        </p:blipFill>
        <p:spPr bwMode="auto">
          <a:xfrm>
            <a:off x="1875003" y="2292479"/>
            <a:ext cx="6830831" cy="430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647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3406" y="490615"/>
            <a:ext cx="9144000" cy="1414891"/>
          </a:xfrm>
        </p:spPr>
        <p:txBody>
          <a:bodyPr>
            <a:noAutofit/>
          </a:bodyPr>
          <a:lstStyle/>
          <a:p>
            <a:pPr algn="l"/>
            <a:r>
              <a:rPr lang="sv-SE" sz="4800" b="1" dirty="0" smtClean="0"/>
              <a:t>Action planning – tools, resources and support</a:t>
            </a:r>
            <a:endParaRPr lang="en-GB" sz="4800" b="1" dirty="0"/>
          </a:p>
        </p:txBody>
      </p:sp>
      <p:sp>
        <p:nvSpPr>
          <p:cNvPr id="3" name="Rectangle 2"/>
          <p:cNvSpPr/>
          <p:nvPr/>
        </p:nvSpPr>
        <p:spPr>
          <a:xfrm>
            <a:off x="1209367" y="1905506"/>
            <a:ext cx="8524567" cy="707886"/>
          </a:xfrm>
          <a:prstGeom prst="rect">
            <a:avLst/>
          </a:prstGeom>
        </p:spPr>
        <p:txBody>
          <a:bodyPr wrap="square">
            <a:spAutoFit/>
          </a:bodyPr>
          <a:lstStyle/>
          <a:p>
            <a:endParaRPr lang="sv-SE" sz="2400" dirty="0">
              <a:solidFill>
                <a:srgbClr val="EA0059"/>
              </a:solidFill>
            </a:endParaRPr>
          </a:p>
          <a:p>
            <a:pPr>
              <a:buClr>
                <a:srgbClr val="EA0059"/>
              </a:buClr>
            </a:pPr>
            <a:endParaRPr lang="en-GB" sz="1600" dirty="0"/>
          </a:p>
        </p:txBody>
      </p:sp>
      <p:sp>
        <p:nvSpPr>
          <p:cNvPr id="5" name="Rectangle 4"/>
          <p:cNvSpPr/>
          <p:nvPr/>
        </p:nvSpPr>
        <p:spPr>
          <a:xfrm>
            <a:off x="1342103" y="1920519"/>
            <a:ext cx="9654760" cy="7232749"/>
          </a:xfrm>
          <a:prstGeom prst="rect">
            <a:avLst/>
          </a:prstGeom>
        </p:spPr>
        <p:txBody>
          <a:bodyPr wrap="square">
            <a:spAutoFit/>
          </a:bodyPr>
          <a:lstStyle/>
          <a:p>
            <a:pPr marL="457200" indent="-457200">
              <a:buClr>
                <a:srgbClr val="FF3399"/>
              </a:buClr>
              <a:buFont typeface="Wingdings" panose="05000000000000000000" pitchFamily="2" charset="2"/>
              <a:buChar char="§"/>
            </a:pPr>
            <a:r>
              <a:rPr lang="en-US" sz="3200" dirty="0" smtClean="0"/>
              <a:t>Getting Ready Guide – </a:t>
            </a:r>
            <a:r>
              <a:rPr lang="en-US" sz="3200" dirty="0"/>
              <a:t> </a:t>
            </a:r>
            <a:r>
              <a:rPr lang="en-US" sz="3200" dirty="0">
                <a:hlinkClick r:id="rId3"/>
              </a:rPr>
              <a:t>http://childcareworks.co.uk</a:t>
            </a:r>
            <a:r>
              <a:rPr lang="en-US" sz="3200" dirty="0" smtClean="0">
                <a:hlinkClick r:id="rId3"/>
              </a:rPr>
              <a:t>/</a:t>
            </a:r>
            <a:endParaRPr lang="en-US" sz="3200" dirty="0" smtClean="0"/>
          </a:p>
          <a:p>
            <a:pPr marL="457200" indent="-457200">
              <a:buClr>
                <a:srgbClr val="FF3399"/>
              </a:buClr>
              <a:buFont typeface="Wingdings" panose="05000000000000000000" pitchFamily="2" charset="2"/>
              <a:buChar char="§"/>
            </a:pPr>
            <a:r>
              <a:rPr lang="en-US" sz="3200" dirty="0" smtClean="0"/>
              <a:t>DfE/FCT Mixed model partnership tool kit </a:t>
            </a:r>
            <a:r>
              <a:rPr lang="en-US" sz="3200" dirty="0"/>
              <a:t>–</a:t>
            </a:r>
            <a:r>
              <a:rPr lang="en-US" sz="3200" u="sng" dirty="0">
                <a:solidFill>
                  <a:schemeClr val="tx2"/>
                </a:solidFill>
              </a:rPr>
              <a:t>http://</a:t>
            </a:r>
            <a:r>
              <a:rPr lang="en-US" sz="3200" u="sng" dirty="0" smtClean="0">
                <a:solidFill>
                  <a:schemeClr val="tx2"/>
                </a:solidFill>
              </a:rPr>
              <a:t>www.familyandchildcaretrust.org/resources</a:t>
            </a:r>
          </a:p>
          <a:p>
            <a:pPr marL="457200" indent="-457200">
              <a:buClr>
                <a:srgbClr val="FF3399"/>
              </a:buClr>
              <a:buFont typeface="Wingdings" panose="05000000000000000000" pitchFamily="2" charset="2"/>
              <a:buChar char="§"/>
            </a:pPr>
            <a:r>
              <a:rPr lang="en-US" sz="3200" dirty="0" smtClean="0"/>
              <a:t>Childcare Hubs </a:t>
            </a:r>
            <a:r>
              <a:rPr lang="en-US" sz="3200" dirty="0"/>
              <a:t>– </a:t>
            </a:r>
            <a:r>
              <a:rPr lang="en-US" sz="3200" dirty="0">
                <a:hlinkClick r:id="rId4"/>
              </a:rPr>
              <a:t>http://www.foundationyears.org.uk/hubs</a:t>
            </a:r>
            <a:r>
              <a:rPr lang="en-US" sz="3200" dirty="0" smtClean="0">
                <a:hlinkClick r:id="rId4"/>
              </a:rPr>
              <a:t>/</a:t>
            </a:r>
            <a:endParaRPr lang="en-US" sz="3200" dirty="0" smtClean="0"/>
          </a:p>
          <a:p>
            <a:pPr marL="457200" indent="-457200">
              <a:buClr>
                <a:srgbClr val="FF3399"/>
              </a:buClr>
              <a:buFont typeface="Wingdings" panose="05000000000000000000" pitchFamily="2" charset="2"/>
              <a:buChar char="§"/>
            </a:pPr>
            <a:r>
              <a:rPr lang="en-GB" sz="3200" dirty="0"/>
              <a:t>Subscribe to </a:t>
            </a:r>
            <a:r>
              <a:rPr lang="en-GB" sz="3200" dirty="0">
                <a:hlinkClick r:id="rId5"/>
              </a:rPr>
              <a:t>www.hempsalls.com</a:t>
            </a:r>
            <a:r>
              <a:rPr lang="en-GB" sz="3200" dirty="0"/>
              <a:t> PS newsletter</a:t>
            </a:r>
          </a:p>
          <a:p>
            <a:pPr marL="457200" indent="-457200">
              <a:buClr>
                <a:srgbClr val="FF3399"/>
              </a:buClr>
              <a:buFont typeface="Wingdings" panose="05000000000000000000" pitchFamily="2" charset="2"/>
              <a:buChar char="§"/>
            </a:pPr>
            <a:r>
              <a:rPr lang="en-GB" sz="3200" dirty="0"/>
              <a:t>Visit </a:t>
            </a:r>
            <a:r>
              <a:rPr lang="en-GB" sz="3200" dirty="0">
                <a:hlinkClick r:id="rId6"/>
              </a:rPr>
              <a:t>www.foundationyears.org.uk</a:t>
            </a:r>
            <a:r>
              <a:rPr lang="en-GB" sz="3200" dirty="0"/>
              <a:t> for LED schedules, and information </a:t>
            </a:r>
          </a:p>
          <a:p>
            <a:pPr marL="457200" indent="-457200">
              <a:buClr>
                <a:srgbClr val="FF3399"/>
              </a:buClr>
              <a:buFont typeface="Wingdings" panose="05000000000000000000" pitchFamily="2" charset="2"/>
              <a:buChar char="§"/>
            </a:pPr>
            <a:r>
              <a:rPr lang="en-GB" sz="3200" dirty="0" smtClean="0"/>
              <a:t>Visit </a:t>
            </a:r>
            <a:r>
              <a:rPr lang="en-GB" sz="3200" dirty="0">
                <a:hlinkClick r:id="rId7"/>
              </a:rPr>
              <a:t>www.childcareworks.co.uk</a:t>
            </a:r>
            <a:r>
              <a:rPr lang="en-GB" sz="3200" dirty="0"/>
              <a:t> </a:t>
            </a:r>
          </a:p>
          <a:p>
            <a:pPr>
              <a:buClr>
                <a:srgbClr val="D1237E"/>
              </a:buClr>
            </a:pPr>
            <a:endParaRPr lang="en-US" sz="3200" dirty="0" smtClean="0"/>
          </a:p>
          <a:p>
            <a:pPr marL="571500" indent="-571500">
              <a:buClr>
                <a:srgbClr val="D1237E"/>
              </a:buClr>
              <a:buFont typeface="Wingdings" panose="05000000000000000000" pitchFamily="2" charset="2"/>
              <a:buChar char="§"/>
            </a:pPr>
            <a:endParaRPr lang="en-US" sz="3600" dirty="0" smtClean="0"/>
          </a:p>
          <a:p>
            <a:pPr marL="571500" indent="-571500">
              <a:buFont typeface="Arial" panose="020B0604020202020204" pitchFamily="34" charset="0"/>
              <a:buChar char="•"/>
            </a:pPr>
            <a:endParaRPr lang="en-US" sz="2800" dirty="0" smtClean="0"/>
          </a:p>
          <a:p>
            <a:r>
              <a:rPr lang="en-US" sz="2800" dirty="0" smtClean="0"/>
              <a:t> </a:t>
            </a:r>
            <a:endParaRPr lang="en-US" sz="2800" dirty="0"/>
          </a:p>
          <a:p>
            <a:pPr marL="457200" indent="-457200">
              <a:buFont typeface="Arial" panose="020B0604020202020204" pitchFamily="34" charset="0"/>
              <a:buChar char="•"/>
            </a:pPr>
            <a:endParaRPr lang="en-US" sz="28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190337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167" y="210964"/>
            <a:ext cx="9501051" cy="1414891"/>
          </a:xfrm>
        </p:spPr>
        <p:txBody>
          <a:bodyPr/>
          <a:lstStyle/>
          <a:p>
            <a:pPr algn="l"/>
            <a:r>
              <a:rPr lang="en-GB" b="1" dirty="0" smtClean="0"/>
              <a:t>The Childcare Works team </a:t>
            </a:r>
            <a:endParaRPr lang="en-GB" b="1" dirty="0"/>
          </a:p>
        </p:txBody>
      </p:sp>
      <p:sp>
        <p:nvSpPr>
          <p:cNvPr id="3" name="Subtitle 2"/>
          <p:cNvSpPr>
            <a:spLocks noGrp="1"/>
          </p:cNvSpPr>
          <p:nvPr>
            <p:ph type="subTitle" idx="1"/>
          </p:nvPr>
        </p:nvSpPr>
        <p:spPr>
          <a:xfrm>
            <a:off x="1080655" y="1808019"/>
            <a:ext cx="9970521" cy="3484022"/>
          </a:xfrm>
        </p:spPr>
        <p:txBody>
          <a:bodyPr>
            <a:noAutofit/>
          </a:bodyPr>
          <a:lstStyle/>
          <a:p>
            <a:pPr marL="342900" indent="-342900" algn="l">
              <a:buClr>
                <a:srgbClr val="FF3399"/>
              </a:buClr>
              <a:buFont typeface="Wingdings" panose="05000000000000000000" pitchFamily="2" charset="2"/>
              <a:buChar char="§"/>
            </a:pPr>
            <a:r>
              <a:rPr lang="en-GB" sz="3200" dirty="0" smtClean="0"/>
              <a:t>The same partnership in Achieving Two Year Olds (A2YO) 2012-2016</a:t>
            </a:r>
          </a:p>
          <a:p>
            <a:pPr marL="342900" indent="-342900" algn="l">
              <a:buClr>
                <a:srgbClr val="FF3399"/>
              </a:buClr>
              <a:buFont typeface="Wingdings" panose="05000000000000000000" pitchFamily="2" charset="2"/>
              <a:buChar char="§"/>
            </a:pPr>
            <a:r>
              <a:rPr lang="en-GB" sz="3200" b="1" dirty="0" smtClean="0"/>
              <a:t>Mott MacDonald </a:t>
            </a:r>
            <a:r>
              <a:rPr lang="en-GB" sz="3200" dirty="0" smtClean="0"/>
              <a:t>– project management and leadership</a:t>
            </a:r>
          </a:p>
          <a:p>
            <a:pPr marL="342900" indent="-342900" algn="l">
              <a:buClr>
                <a:srgbClr val="FF3399"/>
              </a:buClr>
              <a:buFont typeface="Wingdings" panose="05000000000000000000" pitchFamily="2" charset="2"/>
              <a:buChar char="§"/>
            </a:pPr>
            <a:r>
              <a:rPr lang="en-GB" sz="3200" b="1" dirty="0" smtClean="0"/>
              <a:t>Hempsall’s</a:t>
            </a:r>
            <a:r>
              <a:rPr lang="en-GB" sz="3200" dirty="0" smtClean="0"/>
              <a:t> – leadership and delivery of the field work programme for providers and local authorities  </a:t>
            </a:r>
          </a:p>
          <a:p>
            <a:pPr algn="l">
              <a:buClr>
                <a:srgbClr val="FF3399"/>
              </a:buClr>
            </a:pPr>
            <a:endParaRPr lang="en-GB" sz="1200" dirty="0" smtClean="0"/>
          </a:p>
          <a:p>
            <a:pPr marL="342900" indent="-342900" algn="l">
              <a:buClr>
                <a:srgbClr val="FF3399"/>
              </a:buClr>
              <a:buFont typeface="Wingdings" panose="05000000000000000000" pitchFamily="2" charset="2"/>
              <a:buChar char="§"/>
            </a:pPr>
            <a:r>
              <a:rPr lang="en-GB" sz="3200" dirty="0" smtClean="0"/>
              <a:t>Plus the new addition of the </a:t>
            </a:r>
            <a:r>
              <a:rPr lang="en-GB" sz="3200" b="1" dirty="0" smtClean="0"/>
              <a:t>Action for Children </a:t>
            </a:r>
            <a:r>
              <a:rPr lang="en-GB" sz="3200" dirty="0" smtClean="0"/>
              <a:t>Foundation Years team bringing 30-hours special LED events and a new SEND board </a:t>
            </a:r>
          </a:p>
        </p:txBody>
      </p:sp>
    </p:spTree>
    <p:extLst>
      <p:ext uri="{BB962C8B-B14F-4D97-AF65-F5344CB8AC3E}">
        <p14:creationId xmlns:p14="http://schemas.microsoft.com/office/powerpoint/2010/main" val="2078430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6949" y="294091"/>
            <a:ext cx="9501051" cy="1414891"/>
          </a:xfrm>
        </p:spPr>
        <p:txBody>
          <a:bodyPr/>
          <a:lstStyle/>
          <a:p>
            <a:pPr algn="l"/>
            <a:r>
              <a:rPr lang="en-GB" b="1" dirty="0" smtClean="0"/>
              <a:t>The job, the challenge</a:t>
            </a:r>
            <a:endParaRPr lang="en-GB" b="1" dirty="0"/>
          </a:p>
        </p:txBody>
      </p:sp>
      <p:sp>
        <p:nvSpPr>
          <p:cNvPr id="3" name="Subtitle 2"/>
          <p:cNvSpPr>
            <a:spLocks noGrp="1"/>
          </p:cNvSpPr>
          <p:nvPr>
            <p:ph type="subTitle" idx="1"/>
          </p:nvPr>
        </p:nvSpPr>
        <p:spPr>
          <a:xfrm>
            <a:off x="1187731" y="1888256"/>
            <a:ext cx="9884227" cy="4304725"/>
          </a:xfrm>
        </p:spPr>
        <p:txBody>
          <a:bodyPr>
            <a:normAutofit lnSpcReduction="10000"/>
          </a:bodyPr>
          <a:lstStyle/>
          <a:p>
            <a:pPr marL="342900" indent="-342900" algn="l">
              <a:buClr>
                <a:srgbClr val="FF3399"/>
              </a:buClr>
              <a:buFont typeface="Wingdings" panose="05000000000000000000" pitchFamily="2" charset="2"/>
              <a:buChar char="§"/>
            </a:pPr>
            <a:r>
              <a:rPr lang="en-GB" sz="3200" dirty="0" smtClean="0"/>
              <a:t>30-hours is a popular idea with parents, demand will be high</a:t>
            </a:r>
          </a:p>
          <a:p>
            <a:pPr marL="342900" indent="-342900" algn="l">
              <a:buClr>
                <a:srgbClr val="FF3399"/>
              </a:buClr>
              <a:buFont typeface="Wingdings" panose="05000000000000000000" pitchFamily="2" charset="2"/>
              <a:buChar char="§"/>
            </a:pPr>
            <a:r>
              <a:rPr lang="en-GB" sz="3200" dirty="0" smtClean="0"/>
              <a:t>We need quality places in areas of demand</a:t>
            </a:r>
          </a:p>
          <a:p>
            <a:pPr marL="342900" indent="-342900" algn="l">
              <a:buClr>
                <a:srgbClr val="FF3399"/>
              </a:buClr>
              <a:buFont typeface="Wingdings" panose="05000000000000000000" pitchFamily="2" charset="2"/>
              <a:buChar char="§"/>
            </a:pPr>
            <a:r>
              <a:rPr lang="en-GB" sz="3200" dirty="0" smtClean="0"/>
              <a:t>Providers need to examine what will work for children, providers and parents</a:t>
            </a:r>
          </a:p>
          <a:p>
            <a:pPr marL="342900" indent="-342900" algn="l">
              <a:buClr>
                <a:srgbClr val="FF3399"/>
              </a:buClr>
              <a:buFont typeface="Wingdings" panose="05000000000000000000" pitchFamily="2" charset="2"/>
              <a:buChar char="§"/>
            </a:pPr>
            <a:r>
              <a:rPr lang="en-GB" sz="3200" dirty="0" smtClean="0"/>
              <a:t>There will be new ways of working, collaborating, and organising ourselves</a:t>
            </a:r>
          </a:p>
          <a:p>
            <a:pPr marL="342900" indent="-342900" algn="l">
              <a:buClr>
                <a:srgbClr val="FF3399"/>
              </a:buClr>
              <a:buFont typeface="Wingdings" panose="05000000000000000000" pitchFamily="2" charset="2"/>
              <a:buChar char="§"/>
            </a:pPr>
            <a:r>
              <a:rPr lang="en-GB" sz="3200" dirty="0" smtClean="0"/>
              <a:t>Meeting children’s needs in the best </a:t>
            </a:r>
          </a:p>
          <a:p>
            <a:pPr algn="l">
              <a:buClr>
                <a:srgbClr val="FF3399"/>
              </a:buClr>
            </a:pPr>
            <a:r>
              <a:rPr lang="en-GB" sz="3200" dirty="0"/>
              <a:t> </a:t>
            </a:r>
            <a:r>
              <a:rPr lang="en-GB" sz="3200" dirty="0" smtClean="0"/>
              <a:t>    ways possible is a priority</a:t>
            </a:r>
          </a:p>
          <a:p>
            <a:pPr marL="342900" indent="-342900" algn="l">
              <a:buClr>
                <a:srgbClr val="FF3399"/>
              </a:buClr>
              <a:buFont typeface="Wingdings" panose="05000000000000000000" pitchFamily="2" charset="2"/>
              <a:buChar char="§"/>
            </a:pPr>
            <a:endParaRPr lang="en-GB" dirty="0" smtClean="0"/>
          </a:p>
        </p:txBody>
      </p:sp>
    </p:spTree>
    <p:extLst>
      <p:ext uri="{BB962C8B-B14F-4D97-AF65-F5344CB8AC3E}">
        <p14:creationId xmlns:p14="http://schemas.microsoft.com/office/powerpoint/2010/main" val="3341990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658" y="576943"/>
            <a:ext cx="10754442" cy="1414891"/>
          </a:xfrm>
        </p:spPr>
        <p:txBody>
          <a:bodyPr>
            <a:noAutofit/>
          </a:bodyPr>
          <a:lstStyle/>
          <a:p>
            <a:pPr algn="l"/>
            <a:r>
              <a:rPr lang="en-GB" sz="5400" b="1" dirty="0" smtClean="0"/>
              <a:t>The entitlement, eligibility and delivery model – a brief reminder...</a:t>
            </a:r>
            <a:endParaRPr lang="en-GB" sz="5400" b="1" dirty="0"/>
          </a:p>
        </p:txBody>
      </p:sp>
      <p:sp>
        <p:nvSpPr>
          <p:cNvPr id="3" name="Rectangle 2"/>
          <p:cNvSpPr/>
          <p:nvPr/>
        </p:nvSpPr>
        <p:spPr>
          <a:xfrm>
            <a:off x="840658" y="2367171"/>
            <a:ext cx="10353368" cy="4031873"/>
          </a:xfrm>
          <a:prstGeom prst="rect">
            <a:avLst/>
          </a:prstGeom>
        </p:spPr>
        <p:txBody>
          <a:bodyPr wrap="square">
            <a:spAutoFit/>
          </a:bodyPr>
          <a:lstStyle/>
          <a:p>
            <a:pPr>
              <a:buClr>
                <a:srgbClr val="EA0059"/>
              </a:buClr>
            </a:pPr>
            <a:r>
              <a:rPr lang="en-GB" sz="3200" dirty="0"/>
              <a:t>From September 2017 </a:t>
            </a:r>
            <a:r>
              <a:rPr lang="en-GB" sz="3200" dirty="0" smtClean="0"/>
              <a:t>– </a:t>
            </a:r>
            <a:r>
              <a:rPr lang="sv-SE" sz="3200" dirty="0" smtClean="0"/>
              <a:t>30 hours of free childcare for eligible families  </a:t>
            </a:r>
            <a:endParaRPr lang="sv-SE" sz="3200" dirty="0"/>
          </a:p>
          <a:p>
            <a:pPr>
              <a:buClr>
                <a:srgbClr val="EA0059"/>
              </a:buClr>
            </a:pPr>
            <a:r>
              <a:rPr lang="sv-SE" sz="3200" dirty="0" smtClean="0"/>
              <a:t>Options:</a:t>
            </a:r>
            <a:endParaRPr lang="sv-SE" sz="3200" dirty="0"/>
          </a:p>
          <a:p>
            <a:pPr marL="457200" indent="-457200">
              <a:buClr>
                <a:srgbClr val="FF3399"/>
              </a:buClr>
              <a:buFont typeface="Wingdings" panose="05000000000000000000" pitchFamily="2" charset="2"/>
              <a:buChar char="§"/>
            </a:pPr>
            <a:r>
              <a:rPr lang="sv-SE" sz="3200" dirty="0"/>
              <a:t>1,140 hours a year</a:t>
            </a:r>
          </a:p>
          <a:p>
            <a:pPr marL="457200" indent="-457200">
              <a:buClr>
                <a:srgbClr val="FF3399"/>
              </a:buClr>
              <a:buFont typeface="Wingdings" panose="05000000000000000000" pitchFamily="2" charset="2"/>
              <a:buChar char="§"/>
            </a:pPr>
            <a:r>
              <a:rPr lang="sv-SE" sz="3200" dirty="0"/>
              <a:t>30 hours over 38 weeks</a:t>
            </a:r>
          </a:p>
          <a:p>
            <a:pPr marL="457200" indent="-457200">
              <a:buClr>
                <a:srgbClr val="FF3399"/>
              </a:buClr>
              <a:buFont typeface="Wingdings" panose="05000000000000000000" pitchFamily="2" charset="2"/>
              <a:buChar char="§"/>
            </a:pPr>
            <a:r>
              <a:rPr lang="sv-SE" sz="3200" dirty="0"/>
              <a:t>24 hours over 47.5 weeks </a:t>
            </a:r>
          </a:p>
          <a:p>
            <a:pPr marL="457200" indent="-457200">
              <a:buClr>
                <a:srgbClr val="FF3399"/>
              </a:buClr>
              <a:buFont typeface="Wingdings" panose="05000000000000000000" pitchFamily="2" charset="2"/>
              <a:buChar char="§"/>
            </a:pPr>
            <a:r>
              <a:rPr lang="sv-SE" sz="3200" dirty="0"/>
              <a:t>22.35 hours over 51 </a:t>
            </a:r>
            <a:r>
              <a:rPr lang="sv-SE" sz="3200" dirty="0" smtClean="0"/>
              <a:t>weeks</a:t>
            </a:r>
          </a:p>
          <a:p>
            <a:pPr marL="457200" indent="-457200">
              <a:buClr>
                <a:srgbClr val="FF3399"/>
              </a:buClr>
              <a:buFont typeface="Wingdings" panose="05000000000000000000" pitchFamily="2" charset="2"/>
              <a:buChar char="§"/>
            </a:pPr>
            <a:r>
              <a:rPr lang="sv-SE" sz="3200" dirty="0" smtClean="0"/>
              <a:t>Other models </a:t>
            </a:r>
            <a:endParaRPr lang="sv-SE" sz="3200" dirty="0"/>
          </a:p>
        </p:txBody>
      </p:sp>
    </p:spTree>
    <p:extLst>
      <p:ext uri="{BB962C8B-B14F-4D97-AF65-F5344CB8AC3E}">
        <p14:creationId xmlns:p14="http://schemas.microsoft.com/office/powerpoint/2010/main" val="1501161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692" y="437243"/>
            <a:ext cx="9144000" cy="1414891"/>
          </a:xfrm>
        </p:spPr>
        <p:txBody>
          <a:bodyPr>
            <a:noAutofit/>
          </a:bodyPr>
          <a:lstStyle/>
          <a:p>
            <a:pPr algn="l"/>
            <a:r>
              <a:rPr lang="sv-SE" sz="5400" b="1" dirty="0" smtClean="0"/>
              <a:t>Eligibility </a:t>
            </a:r>
            <a:r>
              <a:rPr lang="sv-SE" sz="5400" b="1" dirty="0"/>
              <a:t>for the entitlement will include households where</a:t>
            </a:r>
            <a:r>
              <a:rPr lang="sv-SE" sz="5400" b="1" dirty="0" smtClean="0"/>
              <a:t>:</a:t>
            </a:r>
            <a:endParaRPr lang="en-GB" sz="5400" b="1" dirty="0"/>
          </a:p>
        </p:txBody>
      </p:sp>
      <p:sp>
        <p:nvSpPr>
          <p:cNvPr id="4" name="Rectangle 3"/>
          <p:cNvSpPr/>
          <p:nvPr/>
        </p:nvSpPr>
        <p:spPr>
          <a:xfrm>
            <a:off x="1053692" y="1852134"/>
            <a:ext cx="9807676" cy="3970318"/>
          </a:xfrm>
          <a:prstGeom prst="rect">
            <a:avLst/>
          </a:prstGeom>
        </p:spPr>
        <p:txBody>
          <a:bodyPr wrap="square">
            <a:spAutoFit/>
          </a:bodyPr>
          <a:lstStyle/>
          <a:p>
            <a:pPr marL="800100" lvl="1" indent="-342900">
              <a:buClr>
                <a:srgbClr val="FF3399"/>
              </a:buClr>
              <a:buFont typeface="Wingdings" panose="05000000000000000000" pitchFamily="2" charset="2"/>
              <a:buChar char="§"/>
            </a:pPr>
            <a:r>
              <a:rPr lang="en-GB" sz="2800" dirty="0">
                <a:solidFill>
                  <a:prstClr val="black"/>
                </a:solidFill>
              </a:rPr>
              <a:t>Parents (whether two-parent family or lone parent) are working</a:t>
            </a:r>
          </a:p>
          <a:p>
            <a:pPr marL="800100" lvl="1" indent="-342900">
              <a:buClr>
                <a:srgbClr val="FF3399"/>
              </a:buClr>
              <a:buFont typeface="Wingdings" panose="05000000000000000000" pitchFamily="2" charset="2"/>
              <a:buChar char="§"/>
            </a:pPr>
            <a:r>
              <a:rPr lang="en-GB" sz="2800" dirty="0">
                <a:solidFill>
                  <a:prstClr val="black"/>
                </a:solidFill>
              </a:rPr>
              <a:t>Not 16 hours working but equivalent of 16 hours a week at the National Minimum Wage or National Living Wage</a:t>
            </a:r>
          </a:p>
          <a:p>
            <a:pPr marL="800100" lvl="1" indent="-342900">
              <a:buClr>
                <a:srgbClr val="FF3399"/>
              </a:buClr>
              <a:buFont typeface="Wingdings" panose="05000000000000000000" pitchFamily="2" charset="2"/>
              <a:buChar char="§"/>
            </a:pPr>
            <a:r>
              <a:rPr lang="en-GB" sz="2800" dirty="0">
                <a:solidFill>
                  <a:prstClr val="black"/>
                </a:solidFill>
              </a:rPr>
              <a:t>Income cap of £100K</a:t>
            </a:r>
          </a:p>
          <a:p>
            <a:pPr marL="800100" lvl="1" indent="-342900">
              <a:buClr>
                <a:srgbClr val="FF3399"/>
              </a:buClr>
              <a:buFont typeface="Wingdings" panose="05000000000000000000" pitchFamily="2" charset="2"/>
              <a:buChar char="§"/>
            </a:pPr>
            <a:r>
              <a:rPr lang="en-GB" sz="2800" dirty="0">
                <a:solidFill>
                  <a:prstClr val="black"/>
                </a:solidFill>
              </a:rPr>
              <a:t>Includes zero-hours contracts and self-employed</a:t>
            </a:r>
          </a:p>
          <a:p>
            <a:pPr marL="800100" lvl="1" indent="-342900">
              <a:buClr>
                <a:srgbClr val="FF3399"/>
              </a:buClr>
              <a:buFont typeface="Wingdings" panose="05000000000000000000" pitchFamily="2" charset="2"/>
              <a:buChar char="§"/>
            </a:pPr>
            <a:r>
              <a:rPr lang="en-GB" sz="2800" dirty="0">
                <a:solidFill>
                  <a:prstClr val="black"/>
                </a:solidFill>
              </a:rPr>
              <a:t>One/both parent/s is away on leave (parental, maternal etc.) </a:t>
            </a:r>
          </a:p>
          <a:p>
            <a:pPr marL="800100" lvl="1" indent="-342900">
              <a:buClr>
                <a:srgbClr val="FF3399"/>
              </a:buClr>
              <a:buFont typeface="Wingdings" panose="05000000000000000000" pitchFamily="2" charset="2"/>
              <a:buChar char="§"/>
            </a:pPr>
            <a:r>
              <a:rPr lang="en-GB" sz="2800" dirty="0">
                <a:solidFill>
                  <a:prstClr val="black"/>
                </a:solidFill>
              </a:rPr>
              <a:t>One/both parent/s is on Statutory sick pay</a:t>
            </a:r>
          </a:p>
          <a:p>
            <a:pPr>
              <a:buClr>
                <a:srgbClr val="EA0059"/>
              </a:buClr>
            </a:pPr>
            <a:endParaRPr lang="en-GB" sz="2800" dirty="0"/>
          </a:p>
        </p:txBody>
      </p:sp>
    </p:spTree>
    <p:extLst>
      <p:ext uri="{BB962C8B-B14F-4D97-AF65-F5344CB8AC3E}">
        <p14:creationId xmlns:p14="http://schemas.microsoft.com/office/powerpoint/2010/main" val="2178232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3692" y="0"/>
            <a:ext cx="9144000" cy="1414891"/>
          </a:xfrm>
        </p:spPr>
        <p:txBody>
          <a:bodyPr>
            <a:noAutofit/>
          </a:bodyPr>
          <a:lstStyle/>
          <a:p>
            <a:pPr algn="l"/>
            <a:r>
              <a:rPr lang="sv-SE" sz="5400" b="1" dirty="0" smtClean="0"/>
              <a:t>Eligibility </a:t>
            </a:r>
            <a:endParaRPr lang="en-GB" sz="5400" b="1" dirty="0"/>
          </a:p>
        </p:txBody>
      </p:sp>
      <p:sp>
        <p:nvSpPr>
          <p:cNvPr id="4" name="Rectangle 3"/>
          <p:cNvSpPr/>
          <p:nvPr/>
        </p:nvSpPr>
        <p:spPr>
          <a:xfrm>
            <a:off x="1053692" y="1300803"/>
            <a:ext cx="9807676" cy="5078313"/>
          </a:xfrm>
          <a:prstGeom prst="rect">
            <a:avLst/>
          </a:prstGeom>
        </p:spPr>
        <p:txBody>
          <a:bodyPr wrap="square">
            <a:spAutoFit/>
          </a:bodyPr>
          <a:lstStyle/>
          <a:p>
            <a:pPr>
              <a:buClr>
                <a:srgbClr val="EA0059"/>
              </a:buClr>
            </a:pPr>
            <a:endParaRPr lang="en-GB" sz="1600" dirty="0">
              <a:solidFill>
                <a:prstClr val="black"/>
              </a:solidFill>
            </a:endParaRPr>
          </a:p>
          <a:p>
            <a:pPr marL="800100" lvl="1" indent="-342900">
              <a:buClr>
                <a:srgbClr val="FF3399"/>
              </a:buClr>
              <a:buFont typeface="Wingdings" panose="05000000000000000000" pitchFamily="2" charset="2"/>
              <a:buChar char="§"/>
            </a:pPr>
            <a:r>
              <a:rPr lang="en-GB" sz="2800" dirty="0">
                <a:solidFill>
                  <a:prstClr val="black"/>
                </a:solidFill>
              </a:rPr>
              <a:t>One parent is employed and the other parent has either: substantial caring </a:t>
            </a:r>
            <a:r>
              <a:rPr lang="en-GB" sz="2800" dirty="0" smtClean="0">
                <a:solidFill>
                  <a:prstClr val="black"/>
                </a:solidFill>
              </a:rPr>
              <a:t>responsibilities/and </a:t>
            </a:r>
            <a:r>
              <a:rPr lang="en-GB" sz="2800" dirty="0">
                <a:solidFill>
                  <a:prstClr val="black"/>
                </a:solidFill>
              </a:rPr>
              <a:t>or disability; </a:t>
            </a:r>
            <a:r>
              <a:rPr lang="en-GB" sz="2800" dirty="0" smtClean="0">
                <a:solidFill>
                  <a:prstClr val="black"/>
                </a:solidFill>
              </a:rPr>
              <a:t> </a:t>
            </a:r>
            <a:r>
              <a:rPr lang="en-GB" sz="2800" dirty="0">
                <a:solidFill>
                  <a:prstClr val="black"/>
                </a:solidFill>
              </a:rPr>
              <a:t>is a foster carer with their own three- and </a:t>
            </a:r>
            <a:r>
              <a:rPr lang="en-GB" sz="2800" dirty="0" smtClean="0">
                <a:solidFill>
                  <a:prstClr val="black"/>
                </a:solidFill>
              </a:rPr>
              <a:t> </a:t>
            </a:r>
            <a:r>
              <a:rPr lang="en-GB" sz="2800" dirty="0">
                <a:solidFill>
                  <a:prstClr val="black"/>
                </a:solidFill>
              </a:rPr>
              <a:t>four-year-old </a:t>
            </a:r>
            <a:r>
              <a:rPr lang="en-GB" sz="2800" dirty="0" smtClean="0">
                <a:solidFill>
                  <a:prstClr val="black"/>
                </a:solidFill>
              </a:rPr>
              <a:t>children</a:t>
            </a:r>
          </a:p>
          <a:p>
            <a:pPr marL="800100" lvl="1" indent="-342900">
              <a:buClr>
                <a:srgbClr val="FF3399"/>
              </a:buClr>
              <a:buFont typeface="Wingdings" panose="05000000000000000000" pitchFamily="2" charset="2"/>
              <a:buChar char="§"/>
            </a:pPr>
            <a:r>
              <a:rPr lang="en-GB" sz="2800" dirty="0" smtClean="0">
                <a:solidFill>
                  <a:prstClr val="black"/>
                </a:solidFill>
              </a:rPr>
              <a:t>Parents </a:t>
            </a:r>
            <a:r>
              <a:rPr lang="en-GB" sz="2800" dirty="0">
                <a:solidFill>
                  <a:prstClr val="black"/>
                </a:solidFill>
              </a:rPr>
              <a:t>who are in training will not be eligible</a:t>
            </a:r>
          </a:p>
          <a:p>
            <a:pPr marL="800100" lvl="1" indent="-342900">
              <a:buClr>
                <a:srgbClr val="FF3399"/>
              </a:buClr>
              <a:buFont typeface="Wingdings" panose="05000000000000000000" pitchFamily="2" charset="2"/>
              <a:buChar char="§"/>
            </a:pPr>
            <a:r>
              <a:rPr lang="en-GB" sz="2800" dirty="0" smtClean="0">
                <a:solidFill>
                  <a:prstClr val="black"/>
                </a:solidFill>
              </a:rPr>
              <a:t>Not 390,000 new families but existing children, families and customers. </a:t>
            </a:r>
          </a:p>
          <a:p>
            <a:pPr marL="800100" lvl="1" indent="-342900">
              <a:buClr>
                <a:srgbClr val="FF3399"/>
              </a:buClr>
              <a:buFont typeface="Wingdings" panose="05000000000000000000" pitchFamily="2" charset="2"/>
              <a:buChar char="§"/>
            </a:pPr>
            <a:r>
              <a:rPr lang="en-GB" sz="2800" dirty="0" smtClean="0">
                <a:solidFill>
                  <a:prstClr val="black"/>
                </a:solidFill>
              </a:rPr>
              <a:t>Switchers to funded places, some families increasing, some new to childcare and others purchasing more</a:t>
            </a:r>
          </a:p>
          <a:p>
            <a:pPr marL="800100" lvl="1" indent="-342900">
              <a:buClr>
                <a:srgbClr val="FF3399"/>
              </a:buClr>
              <a:buFont typeface="Wingdings" panose="05000000000000000000" pitchFamily="2" charset="2"/>
              <a:buChar char="§"/>
            </a:pPr>
            <a:r>
              <a:rPr lang="en-GB" sz="2800" dirty="0" smtClean="0">
                <a:solidFill>
                  <a:prstClr val="black"/>
                </a:solidFill>
              </a:rPr>
              <a:t>Working families – needing many different patterns </a:t>
            </a:r>
          </a:p>
          <a:p>
            <a:pPr marL="800100" lvl="1" indent="-342900">
              <a:buClr>
                <a:srgbClr val="FF3399"/>
              </a:buClr>
              <a:buFont typeface="Wingdings" panose="05000000000000000000" pitchFamily="2" charset="2"/>
              <a:buChar char="§"/>
            </a:pPr>
            <a:r>
              <a:rPr lang="en-GB" sz="2800" dirty="0" smtClean="0">
                <a:solidFill>
                  <a:prstClr val="black"/>
                </a:solidFill>
              </a:rPr>
              <a:t>Places are still required for 15 hours </a:t>
            </a:r>
          </a:p>
          <a:p>
            <a:pPr lvl="1">
              <a:buClr>
                <a:srgbClr val="FF3399"/>
              </a:buClr>
            </a:pPr>
            <a:r>
              <a:rPr lang="en-GB" sz="2800" dirty="0" smtClean="0">
                <a:solidFill>
                  <a:prstClr val="black"/>
                </a:solidFill>
              </a:rPr>
              <a:t>    and two-year-olds </a:t>
            </a:r>
          </a:p>
        </p:txBody>
      </p:sp>
    </p:spTree>
    <p:extLst>
      <p:ext uri="{BB962C8B-B14F-4D97-AF65-F5344CB8AC3E}">
        <p14:creationId xmlns:p14="http://schemas.microsoft.com/office/powerpoint/2010/main" val="2516971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MRC_standard_2015">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4229</Words>
  <Application>Microsoft Office PowerPoint</Application>
  <PresentationFormat>Custom</PresentationFormat>
  <Paragraphs>497</Paragraphs>
  <Slides>43</Slides>
  <Notes>42</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Office Theme</vt:lpstr>
      <vt:lpstr>2_Office Theme</vt:lpstr>
      <vt:lpstr>1_Office Theme</vt:lpstr>
      <vt:lpstr>HMRC_standard_2015</vt:lpstr>
      <vt:lpstr>PowerPoint Presentation</vt:lpstr>
      <vt:lpstr>Welcome</vt:lpstr>
      <vt:lpstr>Aims</vt:lpstr>
      <vt:lpstr>Agenda</vt:lpstr>
      <vt:lpstr>The Childcare Works team </vt:lpstr>
      <vt:lpstr>The job, the challenge</vt:lpstr>
      <vt:lpstr>The entitlement, eligibility and delivery model – a brief reminder...</vt:lpstr>
      <vt:lpstr>Eligibility for the entitlement will include households where:</vt:lpstr>
      <vt:lpstr>Eligibility </vt:lpstr>
      <vt:lpstr>PowerPoint Presentation</vt:lpstr>
      <vt:lpstr>PowerPoint Presentation</vt:lpstr>
      <vt:lpstr>PowerPoint Presentation</vt:lpstr>
      <vt:lpstr>Applying through the childcare service</vt:lpstr>
      <vt:lpstr>Delivery model – flexibility</vt:lpstr>
      <vt:lpstr>PowerPoint Presentation</vt:lpstr>
      <vt:lpstr>What do we know so far?</vt:lpstr>
      <vt:lpstr>Early years in Solihull– Funding</vt:lpstr>
      <vt:lpstr>Birth rate and migration = high numbers </vt:lpstr>
      <vt:lpstr>Forecast Demand for Extended Offer of  30 hours</vt:lpstr>
      <vt:lpstr>Planning ahead</vt:lpstr>
      <vt:lpstr>10 steps to assist you to get ready  </vt:lpstr>
      <vt:lpstr>Step one </vt:lpstr>
      <vt:lpstr>Step two </vt:lpstr>
      <vt:lpstr>Step three </vt:lpstr>
      <vt:lpstr>A family who work full-time may need </vt:lpstr>
      <vt:lpstr>Some providers will be able to offer stand alone solutions…  all year round </vt:lpstr>
      <vt:lpstr>Some providers will be able to offer 5 and/or up to 30 hour options and extended day solutions term time </vt:lpstr>
      <vt:lpstr>A collaborative approach...  </vt:lpstr>
      <vt:lpstr>A collaborative approach to create a 10 hour day    </vt:lpstr>
      <vt:lpstr>Steps four and five  </vt:lpstr>
      <vt:lpstr>Work out the finances </vt:lpstr>
      <vt:lpstr>Step six </vt:lpstr>
      <vt:lpstr>What can you do?</vt:lpstr>
      <vt:lpstr>Increase flexibility?</vt:lpstr>
      <vt:lpstr>Increase capacity?</vt:lpstr>
      <vt:lpstr>Increase capacity?</vt:lpstr>
      <vt:lpstr>Increase capacity?</vt:lpstr>
      <vt:lpstr>Partnership working </vt:lpstr>
      <vt:lpstr>Partnership working </vt:lpstr>
      <vt:lpstr>Partnership working </vt:lpstr>
      <vt:lpstr>Governance </vt:lpstr>
      <vt:lpstr>Next Steps and Summary</vt:lpstr>
      <vt:lpstr>Action planning – tools, resources and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Hempsall</dc:creator>
  <cp:lastModifiedBy>MS Exchange Admin</cp:lastModifiedBy>
  <cp:revision>175</cp:revision>
  <cp:lastPrinted>2017-01-25T15:02:50Z</cp:lastPrinted>
  <dcterms:created xsi:type="dcterms:W3CDTF">2016-10-31T15:55:58Z</dcterms:created>
  <dcterms:modified xsi:type="dcterms:W3CDTF">2017-05-11T13:27:42Z</dcterms:modified>
</cp:coreProperties>
</file>