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8" r:id="rId2"/>
    <p:sldId id="270" r:id="rId3"/>
    <p:sldId id="273" r:id="rId4"/>
    <p:sldId id="272" r:id="rId5"/>
    <p:sldId id="271" r:id="rId6"/>
    <p:sldId id="275" r:id="rId7"/>
    <p:sldId id="274" r:id="rId8"/>
    <p:sldId id="269" r:id="rId9"/>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DC8DD6F1-431D-4659-BB56-6E52CAE19746}" type="datetimeFigureOut">
              <a:rPr lang="en-GB" smtClean="0"/>
              <a:t>30/10/2018</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C868E466-0FCE-4B70-AF76-DE5B67E93464}" type="slidenum">
              <a:rPr lang="en-GB" smtClean="0"/>
              <a:t>‹#›</a:t>
            </a:fld>
            <a:endParaRPr lang="en-GB"/>
          </a:p>
        </p:txBody>
      </p:sp>
    </p:spTree>
    <p:extLst>
      <p:ext uri="{BB962C8B-B14F-4D97-AF65-F5344CB8AC3E}">
        <p14:creationId xmlns:p14="http://schemas.microsoft.com/office/powerpoint/2010/main" val="119144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F27EC6-E7FF-4102-B5EC-B88B7B37E8A8}"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307190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F27EC6-E7FF-4102-B5EC-B88B7B37E8A8}"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13493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F27EC6-E7FF-4102-B5EC-B88B7B37E8A8}"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367020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F27EC6-E7FF-4102-B5EC-B88B7B37E8A8}"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40441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27EC6-E7FF-4102-B5EC-B88B7B37E8A8}"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125492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F27EC6-E7FF-4102-B5EC-B88B7B37E8A8}"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182825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F27EC6-E7FF-4102-B5EC-B88B7B37E8A8}" type="datetimeFigureOut">
              <a:rPr lang="en-GB" smtClean="0"/>
              <a:t>30/10/2018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408542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F27EC6-E7FF-4102-B5EC-B88B7B37E8A8}" type="datetimeFigureOut">
              <a:rPr lang="en-GB" smtClean="0"/>
              <a:t>30/10/2018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296386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27EC6-E7FF-4102-B5EC-B88B7B37E8A8}" type="datetimeFigureOut">
              <a:rPr lang="en-GB" smtClean="0"/>
              <a:t>30/10/2018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76556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27EC6-E7FF-4102-B5EC-B88B7B37E8A8}"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326028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27EC6-E7FF-4102-B5EC-B88B7B37E8A8}"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6B4C7-1AD1-4BC8-8E84-2A3981F4E2D1}" type="slidenum">
              <a:rPr lang="en-GB" smtClean="0"/>
              <a:t>‹#›</a:t>
            </a:fld>
            <a:endParaRPr lang="en-GB"/>
          </a:p>
        </p:txBody>
      </p:sp>
    </p:spTree>
    <p:extLst>
      <p:ext uri="{BB962C8B-B14F-4D97-AF65-F5344CB8AC3E}">
        <p14:creationId xmlns:p14="http://schemas.microsoft.com/office/powerpoint/2010/main" val="20263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27EC6-E7FF-4102-B5EC-B88B7B37E8A8}" type="datetimeFigureOut">
              <a:rPr lang="en-GB" smtClean="0"/>
              <a:t>30/10/2018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6B4C7-1AD1-4BC8-8E84-2A3981F4E2D1}" type="slidenum">
              <a:rPr lang="en-GB" smtClean="0"/>
              <a:t>‹#›</a:t>
            </a:fld>
            <a:endParaRPr lang="en-GB"/>
          </a:p>
        </p:txBody>
      </p:sp>
    </p:spTree>
    <p:extLst>
      <p:ext uri="{BB962C8B-B14F-4D97-AF65-F5344CB8AC3E}">
        <p14:creationId xmlns:p14="http://schemas.microsoft.com/office/powerpoint/2010/main" val="364184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google.co.uk/url?sa=i&amp;rct=j&amp;q=&amp;esrc=s&amp;frm=1&amp;source=images&amp;cd=&amp;cad=rja&amp;uact=8&amp;ved=0CAcQjRw&amp;url=http://www.techzim.co.zw/2015/03/turn-those-gadgets-off-lets-celebrate-earth-hour-this-weekend/&amp;ei=dr1lVdeaA4eU7QaL7oLABA&amp;bvm=bv.93990622,d.ZGU&amp;psig=AFQjCNFUj9YhvLzq3Oynzocq_WsjKDbyQQ&amp;ust=1432817382464535" TargetMode="Externa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www.google.co.uk/url?sa=i&amp;rct=j&amp;q=&amp;esrc=s&amp;frm=1&amp;source=images&amp;cd=&amp;cad=rja&amp;uact=8&amp;ved=0CAcQjRw&amp;url=http://www.emptyclassroomday.com/&amp;ei=LMtQVeCOAonSUYT6gcAI&amp;bvm=bv.92885102,d.d24&amp;psig=AFQjCNGUzsIB9UhUbQAZtitwovDO3blGww&amp;ust=1431444537609927" TargetMode="External"/><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7772400" cy="1470025"/>
          </a:xfrm>
        </p:spPr>
        <p:txBody>
          <a:bodyPr/>
          <a:lstStyle/>
          <a:p>
            <a:r>
              <a:rPr lang="en-GB" dirty="0" smtClean="0"/>
              <a:t>Solihull Greener Schools Award </a:t>
            </a:r>
            <a:r>
              <a:rPr lang="en-GB" smtClean="0"/>
              <a:t>Energy </a:t>
            </a:r>
            <a:r>
              <a:rPr lang="en-GB"/>
              <a:t>E</a:t>
            </a:r>
            <a:r>
              <a:rPr lang="en-GB" smtClean="0"/>
              <a:t>xamples</a:t>
            </a:r>
            <a:endParaRPr lang="en-GB" dirty="0"/>
          </a:p>
        </p:txBody>
      </p:sp>
      <p:pic>
        <p:nvPicPr>
          <p:cNvPr id="1026" name="Picture 2" descr="Z:\greener-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8857"/>
            <a:ext cx="9144000" cy="1629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p:cNvSpPr txBox="1">
            <a:spLocks noGrp="1"/>
          </p:cNvSpPr>
          <p:nvPr>
            <p:ph type="subTitle" idx="1"/>
          </p:nvPr>
        </p:nvSpPr>
        <p:spPr>
          <a:xfrm>
            <a:off x="1371600" y="3886200"/>
            <a:ext cx="6400800" cy="13480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Sarah Lardner, </a:t>
            </a:r>
            <a:r>
              <a:rPr lang="en-GB" sz="2400" dirty="0" smtClean="0"/>
              <a:t>Engagement </a:t>
            </a:r>
            <a:r>
              <a:rPr lang="en-GB" sz="2400" dirty="0"/>
              <a:t>Officer, </a:t>
            </a:r>
          </a:p>
          <a:p>
            <a:pPr algn="ctr"/>
            <a:r>
              <a:rPr lang="en-GB" sz="2400" dirty="0"/>
              <a:t>Sustainable Development Team, Solihull Council</a:t>
            </a:r>
          </a:p>
          <a:p>
            <a:pPr algn="ctr"/>
            <a:r>
              <a:rPr lang="en-GB" sz="2400" dirty="0"/>
              <a:t>slardner@solihull.gov.uk</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82841"/>
            <a:ext cx="5365739" cy="1166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descr="Z:\foo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0" y="5228857"/>
            <a:ext cx="9162750" cy="163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15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 y="188640"/>
            <a:ext cx="9036496" cy="112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type="ctrTitle"/>
          </p:nvPr>
        </p:nvSpPr>
        <p:spPr>
          <a:xfrm>
            <a:off x="323528" y="1556792"/>
            <a:ext cx="7772400" cy="1985249"/>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1800" dirty="0" smtClean="0"/>
              <a:t/>
            </a:r>
            <a:br>
              <a:rPr lang="en-GB" sz="1800" dirty="0" smtClean="0"/>
            </a:br>
            <a:r>
              <a:rPr lang="en-GB" sz="2200" b="1" dirty="0" smtClean="0"/>
              <a:t>Eco-team Responsibility</a:t>
            </a:r>
            <a:r>
              <a:rPr lang="en-GB" sz="2200" b="1" dirty="0"/>
              <a:t> to reduce energy :</a:t>
            </a:r>
            <a:r>
              <a:rPr lang="en-GB" sz="2200" b="1" dirty="0" smtClean="0"/>
              <a:t/>
            </a:r>
            <a:br>
              <a:rPr lang="en-GB" sz="2200" b="1" dirty="0" smtClean="0"/>
            </a:br>
            <a:r>
              <a:rPr lang="en-GB" sz="1800" dirty="0" smtClean="0"/>
              <a:t/>
            </a:r>
            <a:br>
              <a:rPr lang="en-GB" sz="1800" dirty="0" smtClean="0"/>
            </a:br>
            <a:r>
              <a:rPr lang="en-GB" sz="1800" dirty="0" smtClean="0"/>
              <a:t>- </a:t>
            </a:r>
            <a:r>
              <a:rPr lang="en-GB" sz="1800" b="1" dirty="0" smtClean="0"/>
              <a:t>Turning off </a:t>
            </a:r>
            <a:r>
              <a:rPr lang="en-GB" sz="1800" dirty="0" smtClean="0"/>
              <a:t>when leave room (CBJS)</a:t>
            </a:r>
            <a:br>
              <a:rPr lang="en-GB" sz="1800" dirty="0" smtClean="0"/>
            </a:br>
            <a:r>
              <a:rPr lang="en-GB" sz="1800" dirty="0" smtClean="0"/>
              <a:t>-</a:t>
            </a:r>
            <a:r>
              <a:rPr lang="en-GB" sz="1800" b="1" dirty="0" smtClean="0"/>
              <a:t> Monitoring  </a:t>
            </a:r>
            <a:r>
              <a:rPr lang="en-GB" sz="1800" dirty="0" smtClean="0"/>
              <a:t>- mainly lights, whiteboards</a:t>
            </a:r>
            <a:br>
              <a:rPr lang="en-GB" sz="1800" dirty="0" smtClean="0"/>
            </a:br>
            <a:r>
              <a:rPr lang="en-GB" sz="1800" dirty="0" smtClean="0"/>
              <a:t>-</a:t>
            </a:r>
            <a:r>
              <a:rPr lang="en-GB" sz="1800" b="1" dirty="0" smtClean="0"/>
              <a:t>Monitoring Frequency</a:t>
            </a:r>
            <a:r>
              <a:rPr lang="en-GB" sz="1800" dirty="0" smtClean="0"/>
              <a:t/>
            </a:r>
            <a:br>
              <a:rPr lang="en-GB" sz="1800" dirty="0" smtClean="0"/>
            </a:br>
            <a:r>
              <a:rPr lang="en-GB" sz="1800" dirty="0" smtClean="0"/>
              <a:t>Daily (</a:t>
            </a:r>
            <a:r>
              <a:rPr lang="en-GB" sz="1800" dirty="0" err="1" smtClean="0"/>
              <a:t>Fordbridge</a:t>
            </a:r>
            <a:r>
              <a:rPr lang="en-GB" sz="1800" dirty="0" smtClean="0"/>
              <a:t> school every lunchtime)</a:t>
            </a:r>
            <a:br>
              <a:rPr lang="en-GB" sz="1800" dirty="0" smtClean="0"/>
            </a:br>
            <a:r>
              <a:rPr lang="en-GB" sz="1800" dirty="0" smtClean="0"/>
              <a:t>Weekly (KS2 monitors, year groups can win cash)</a:t>
            </a:r>
            <a:br>
              <a:rPr lang="en-GB" sz="1800" dirty="0" smtClean="0"/>
            </a:br>
            <a:r>
              <a:rPr lang="en-GB" sz="1800" dirty="0" smtClean="0"/>
              <a:t>Monthly - </a:t>
            </a:r>
            <a:r>
              <a:rPr lang="en-GB" sz="1800" dirty="0"/>
              <a:t>random </a:t>
            </a:r>
            <a:r>
              <a:rPr lang="en-GB" sz="1800" dirty="0" smtClean="0"/>
              <a:t>checks, 2X </a:t>
            </a:r>
            <a:r>
              <a:rPr lang="en-GB" sz="1800" dirty="0"/>
              <a:t>month at break / lunchtime (CBJS)</a:t>
            </a:r>
            <a:r>
              <a:rPr lang="en-GB" sz="1800" dirty="0" smtClean="0"/>
              <a:t/>
            </a:r>
            <a:br>
              <a:rPr lang="en-GB" sz="1800" dirty="0" smtClean="0"/>
            </a:br>
            <a:r>
              <a:rPr lang="en-GB" sz="1800" dirty="0" smtClean="0"/>
              <a:t>Half termly (Dorridge eco-audit &amp; check recycling bins </a:t>
            </a:r>
            <a:r>
              <a:rPr lang="en-GB" sz="1800" dirty="0"/>
              <a:t>/</a:t>
            </a:r>
            <a:r>
              <a:rPr lang="en-GB" sz="1800" dirty="0" smtClean="0"/>
              <a:t>radiators, </a:t>
            </a:r>
            <a:r>
              <a:rPr lang="en-GB" sz="1800" dirty="0" err="1" smtClean="0"/>
              <a:t>Fordbridge</a:t>
            </a:r>
            <a:r>
              <a:rPr lang="en-GB" sz="1800" dirty="0" smtClean="0"/>
              <a:t> check scrap paper storage / recycling bins)</a:t>
            </a:r>
            <a:br>
              <a:rPr lang="en-GB" sz="1800" dirty="0" smtClean="0"/>
            </a:br>
            <a:r>
              <a:rPr lang="en-GB" sz="1800" dirty="0" smtClean="0"/>
              <a:t>-</a:t>
            </a:r>
            <a:r>
              <a:rPr lang="en-GB" sz="1800" b="1" dirty="0" smtClean="0"/>
              <a:t>Monitoring tables / checking sheets </a:t>
            </a:r>
            <a:r>
              <a:rPr lang="en-GB" sz="1800" dirty="0" smtClean="0"/>
              <a:t>– various point scoring and formats</a:t>
            </a:r>
            <a:br>
              <a:rPr lang="en-GB" sz="1800" dirty="0" smtClean="0"/>
            </a:br>
            <a:r>
              <a:rPr lang="en-GB" sz="2200" dirty="0" smtClean="0"/>
              <a:t/>
            </a:r>
            <a:br>
              <a:rPr lang="en-GB" sz="2200" dirty="0" smtClean="0"/>
            </a:br>
            <a:endParaRPr lang="en-GB" dirty="0" smtClean="0"/>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36" r="2792" b="29976"/>
          <a:stretch/>
        </p:blipFill>
        <p:spPr bwMode="auto">
          <a:xfrm>
            <a:off x="313924" y="4437112"/>
            <a:ext cx="4248472" cy="15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5148064" y="4581128"/>
            <a:ext cx="2662203" cy="1455062"/>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556792"/>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5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ctrTitle"/>
          </p:nvPr>
        </p:nvSpPr>
        <p:spPr>
          <a:xfrm>
            <a:off x="323528" y="1333077"/>
            <a:ext cx="7772400" cy="2664296"/>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t/>
            </a:r>
            <a:br>
              <a:rPr lang="en-GB" sz="1600" dirty="0"/>
            </a:br>
            <a:r>
              <a:rPr lang="en-GB" sz="1600" dirty="0" smtClean="0"/>
              <a:t/>
            </a:r>
            <a:br>
              <a:rPr lang="en-GB" sz="1600" dirty="0" smtClean="0"/>
            </a:br>
            <a:r>
              <a:rPr lang="en-GB" sz="2200" b="1" dirty="0" smtClean="0"/>
              <a:t>Eco </a:t>
            </a:r>
            <a:r>
              <a:rPr lang="en-GB" sz="2200" b="1" dirty="0"/>
              <a:t>team </a:t>
            </a:r>
            <a:r>
              <a:rPr lang="en-GB" sz="2200" b="1" dirty="0" smtClean="0"/>
              <a:t>Responsibilities </a:t>
            </a:r>
            <a:r>
              <a:rPr lang="en-GB" sz="2200" b="1" dirty="0" err="1" smtClean="0"/>
              <a:t>cont</a:t>
            </a:r>
            <a:r>
              <a:rPr lang="en-GB" sz="2200" b="1" dirty="0" smtClean="0"/>
              <a:t>….</a:t>
            </a:r>
            <a:r>
              <a:rPr lang="en-GB" sz="1600" dirty="0"/>
              <a:t/>
            </a:r>
            <a:br>
              <a:rPr lang="en-GB" sz="1600" dirty="0"/>
            </a:br>
            <a:r>
              <a:rPr lang="en-GB" sz="1600" dirty="0" smtClean="0"/>
              <a:t/>
            </a:r>
            <a:br>
              <a:rPr lang="en-GB" sz="1600" dirty="0" smtClean="0"/>
            </a:br>
            <a:r>
              <a:rPr lang="en-GB" sz="1800" b="1" dirty="0" smtClean="0"/>
              <a:t>-Checking / analysing AMR</a:t>
            </a:r>
            <a:r>
              <a:rPr lang="en-GB" sz="1800" b="1" dirty="0"/>
              <a:t> </a:t>
            </a:r>
            <a:r>
              <a:rPr lang="en-GB" sz="1800" b="1" dirty="0" smtClean="0"/>
              <a:t>data </a:t>
            </a:r>
            <a:r>
              <a:rPr lang="en-GB" sz="1800" dirty="0" smtClean="0"/>
              <a:t>- compare yearly graphs, with support of Caretaker (Oak Cottage / Lady K)</a:t>
            </a:r>
            <a:br>
              <a:rPr lang="en-GB" sz="1800" dirty="0" smtClean="0"/>
            </a:br>
            <a:r>
              <a:rPr lang="en-GB" sz="1800" dirty="0" smtClean="0"/>
              <a:t/>
            </a:r>
            <a:br>
              <a:rPr lang="en-GB" sz="1800" dirty="0" smtClean="0"/>
            </a:br>
            <a:r>
              <a:rPr lang="en-GB" sz="1800" b="1" dirty="0" smtClean="0"/>
              <a:t>-</a:t>
            </a:r>
            <a:r>
              <a:rPr lang="en-GB" sz="1800" b="1" dirty="0" err="1" smtClean="0"/>
              <a:t>Ashden</a:t>
            </a:r>
            <a:r>
              <a:rPr lang="en-GB" sz="1800" b="1" dirty="0" smtClean="0"/>
              <a:t> Audits </a:t>
            </a:r>
            <a:r>
              <a:rPr lang="en-GB" sz="1800" dirty="0" smtClean="0"/>
              <a:t>– Involving children with visit, using infra-red cameras (photos from Burman / </a:t>
            </a:r>
            <a:r>
              <a:rPr lang="en-GB" sz="1800" dirty="0" err="1" smtClean="0"/>
              <a:t>Monkspath</a:t>
            </a:r>
            <a:r>
              <a:rPr lang="en-GB" sz="1800" dirty="0" smtClean="0"/>
              <a:t>)</a:t>
            </a:r>
            <a:br>
              <a:rPr lang="en-GB" sz="1800" dirty="0" smtClean="0"/>
            </a:br>
            <a:r>
              <a:rPr lang="en-GB" sz="1800" dirty="0" smtClean="0"/>
              <a:t/>
            </a:r>
            <a:br>
              <a:rPr lang="en-GB" sz="1800" dirty="0" smtClean="0"/>
            </a:br>
            <a:r>
              <a:rPr lang="en-GB" sz="1800" b="1" dirty="0" smtClean="0"/>
              <a:t>Comments </a:t>
            </a:r>
            <a:r>
              <a:rPr lang="en-GB" sz="1800" dirty="0" smtClean="0"/>
              <a:t/>
            </a:r>
            <a:br>
              <a:rPr lang="en-GB" sz="1800" dirty="0" smtClean="0"/>
            </a:br>
            <a:r>
              <a:rPr lang="en-GB" sz="1800" dirty="0" smtClean="0"/>
              <a:t>-alerting children and staff to issues to be resolved (</a:t>
            </a:r>
            <a:r>
              <a:rPr lang="en-GB" sz="1800" dirty="0" err="1" smtClean="0"/>
              <a:t>Fordbridge</a:t>
            </a:r>
            <a:r>
              <a:rPr lang="en-GB" sz="1800" dirty="0" smtClean="0"/>
              <a:t>)</a:t>
            </a:r>
            <a:br>
              <a:rPr lang="en-GB" sz="1800" dirty="0" smtClean="0"/>
            </a:br>
            <a:r>
              <a:rPr lang="en-GB" sz="1800" dirty="0" smtClean="0"/>
              <a:t>-allowed to be a bit bossy about switching off (</a:t>
            </a:r>
            <a:r>
              <a:rPr lang="en-GB" sz="1800" dirty="0" err="1" smtClean="0"/>
              <a:t>Monkspath</a:t>
            </a:r>
            <a:endParaRPr lang="en-GB" sz="18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 y="188640"/>
            <a:ext cx="9036496" cy="112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Z:\Profile - Day by Interval - Electricity - Coleshill Heath Primary School - 1704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581128"/>
            <a:ext cx="2653451" cy="188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29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 y="188640"/>
            <a:ext cx="9036496" cy="112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type="ctrTitle"/>
          </p:nvPr>
        </p:nvSpPr>
        <p:spPr>
          <a:xfrm>
            <a:off x="395536" y="1988840"/>
            <a:ext cx="7772400" cy="2520280"/>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smtClean="0"/>
              <a:t>Raising awareness </a:t>
            </a:r>
            <a:r>
              <a:rPr lang="en-GB" sz="1800" dirty="0" smtClean="0"/>
              <a:t/>
            </a:r>
            <a:br>
              <a:rPr lang="en-GB" sz="1800" dirty="0" smtClean="0"/>
            </a:br>
            <a:r>
              <a:rPr lang="en-GB" sz="1800" dirty="0" smtClean="0"/>
              <a:t/>
            </a:r>
            <a:br>
              <a:rPr lang="en-GB" sz="1800" dirty="0" smtClean="0"/>
            </a:br>
            <a:r>
              <a:rPr lang="en-GB" sz="1800" b="1" dirty="0" smtClean="0"/>
              <a:t> Noticeboards </a:t>
            </a:r>
            <a:r>
              <a:rPr lang="en-GB" sz="1800" dirty="0" smtClean="0"/>
              <a:t>– include energy watch data (CBJS)</a:t>
            </a:r>
            <a:r>
              <a:rPr lang="en-GB" sz="1800" dirty="0"/>
              <a:t/>
            </a:r>
            <a:br>
              <a:rPr lang="en-GB" sz="1800" dirty="0"/>
            </a:br>
            <a:r>
              <a:rPr lang="en-GB" sz="1800" b="1" dirty="0" smtClean="0"/>
              <a:t>Assemblies</a:t>
            </a:r>
            <a:r>
              <a:rPr lang="en-GB" sz="1800" dirty="0" smtClean="0"/>
              <a:t> – look at energy use, why is it important to conserve, what can they do (</a:t>
            </a:r>
            <a:r>
              <a:rPr lang="en-GB" sz="1800" dirty="0"/>
              <a:t>CBJS</a:t>
            </a:r>
            <a:r>
              <a:rPr lang="en-GB" sz="1800" dirty="0" smtClean="0"/>
              <a:t>), announce saving from Switch off fortnight (St </a:t>
            </a:r>
            <a:r>
              <a:rPr lang="en-GB" sz="1800" dirty="0"/>
              <a:t>P</a:t>
            </a:r>
            <a:r>
              <a:rPr lang="en-GB" sz="1800" dirty="0" smtClean="0"/>
              <a:t>atricks), regularly to talk about energy saving (Dorridge)</a:t>
            </a:r>
            <a:r>
              <a:rPr lang="en-GB" sz="1800" dirty="0"/>
              <a:t/>
            </a:r>
            <a:br>
              <a:rPr lang="en-GB" sz="1800" dirty="0"/>
            </a:br>
            <a:r>
              <a:rPr lang="en-GB" sz="1800" b="1" dirty="0" smtClean="0"/>
              <a:t>Eco-code</a:t>
            </a:r>
            <a:r>
              <a:rPr lang="en-GB" sz="1800" dirty="0" smtClean="0"/>
              <a:t> – acrostic poem includes energy saving to remind (Burman and </a:t>
            </a:r>
            <a:r>
              <a:rPr lang="en-GB" sz="1800" dirty="0" err="1" smtClean="0"/>
              <a:t>Cranmore</a:t>
            </a:r>
            <a:r>
              <a:rPr lang="en-GB" sz="1800" dirty="0"/>
              <a:t>)</a:t>
            </a:r>
            <a:r>
              <a:rPr lang="en-GB" sz="1800" dirty="0" smtClean="0"/>
              <a:t/>
            </a:r>
            <a:br>
              <a:rPr lang="en-GB" sz="1800" dirty="0" smtClean="0"/>
            </a:br>
            <a:r>
              <a:rPr lang="en-GB" sz="1800" b="1" dirty="0" smtClean="0"/>
              <a:t>Posters</a:t>
            </a:r>
            <a:r>
              <a:rPr lang="en-GB" sz="1800" dirty="0" smtClean="0"/>
              <a:t> – to encourage turning off (St Andrew’s and </a:t>
            </a:r>
            <a:r>
              <a:rPr lang="en-GB" sz="1800" dirty="0" err="1" smtClean="0"/>
              <a:t>Cranmore</a:t>
            </a:r>
            <a:r>
              <a:rPr lang="en-GB" sz="1800" dirty="0" smtClean="0"/>
              <a:t>)</a:t>
            </a:r>
            <a:br>
              <a:rPr lang="en-GB" sz="1800" dirty="0" smtClean="0"/>
            </a:br>
            <a:r>
              <a:rPr lang="en-GB" sz="1800" b="1" dirty="0" smtClean="0"/>
              <a:t>Rewards</a:t>
            </a:r>
            <a:r>
              <a:rPr lang="en-GB" sz="1800" dirty="0" smtClean="0"/>
              <a:t> – Dependable Dexter (</a:t>
            </a:r>
            <a:r>
              <a:rPr lang="en-GB" sz="1800" dirty="0" err="1" smtClean="0"/>
              <a:t>Fordbridge</a:t>
            </a:r>
            <a:r>
              <a:rPr lang="en-GB" sz="1800" dirty="0" smtClean="0"/>
              <a:t>), Money (Lady K), certificates (Dorridge), Globe trophy (Olton)</a:t>
            </a:r>
            <a:br>
              <a:rPr lang="en-GB" sz="1800" dirty="0" smtClean="0"/>
            </a:br>
            <a:r>
              <a:rPr lang="en-GB" sz="1800" b="1" dirty="0" smtClean="0"/>
              <a:t>Pledges</a:t>
            </a:r>
            <a:r>
              <a:rPr lang="en-GB" sz="1800" dirty="0" smtClean="0"/>
              <a:t> - what children would do to save energy (St Patricks)</a:t>
            </a:r>
            <a:br>
              <a:rPr lang="en-GB" sz="1800" dirty="0" smtClean="0"/>
            </a:br>
            <a:r>
              <a:rPr lang="en-GB" sz="1800" b="1" dirty="0" smtClean="0"/>
              <a:t>Webpages / Newsletters</a:t>
            </a:r>
            <a:r>
              <a:rPr lang="en-GB" dirty="0" smtClean="0"/>
              <a:t/>
            </a:r>
            <a:br>
              <a:rPr lang="en-GB" dirty="0" smtClean="0"/>
            </a:br>
            <a:endParaRPr lang="en-GB" dirty="0"/>
          </a:p>
        </p:txBody>
      </p:sp>
      <p:pic>
        <p:nvPicPr>
          <p:cNvPr id="4" name="Picture 2" descr="E:\greener solihull awards\_MG_5409.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596468"/>
            <a:ext cx="1944215" cy="2057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DCIM\100MEDIA\SUNP003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256030" y="4730695"/>
            <a:ext cx="2022788" cy="1711328"/>
          </a:xfrm>
          <a:prstGeom prst="rect">
            <a:avLst/>
          </a:prstGeom>
          <a:noFill/>
          <a:ln>
            <a:noFill/>
          </a:ln>
        </p:spPr>
      </p:pic>
      <p:pic>
        <p:nvPicPr>
          <p:cNvPr id="7" name="Picture 5" descr="S:\@ECO\Greener schools award 2018\photos for application\SAM_44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014646" y="4678526"/>
            <a:ext cx="2420887" cy="1815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DCIM\100MEDIA\SUNP1546.JPG"/>
          <p:cNvPicPr/>
          <p:nvPr/>
        </p:nvPicPr>
        <p:blipFill rotWithShape="1">
          <a:blip r:embed="rId6" cstate="print">
            <a:extLst>
              <a:ext uri="{28A0092B-C50C-407E-A947-70E740481C1C}">
                <a14:useLocalDpi xmlns:a14="http://schemas.microsoft.com/office/drawing/2010/main" val="0"/>
              </a:ext>
            </a:extLst>
          </a:blip>
          <a:srcRect t="2328" r="30424" b="6554"/>
          <a:stretch/>
        </p:blipFill>
        <p:spPr bwMode="auto">
          <a:xfrm>
            <a:off x="6372200" y="4149481"/>
            <a:ext cx="2245786" cy="24482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95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 y="116632"/>
            <a:ext cx="9157261" cy="111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http://www.techzim.co.zw/wp-content/uploads/2015/03/Earth_Hour_201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9" y="4855070"/>
            <a:ext cx="2423195" cy="11102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926" y="1198708"/>
            <a:ext cx="1969818" cy="118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descr="http://www.emptyclassroomday.com/uploads/1/5/7/4/15747734/1425568842.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7613" y="1231429"/>
            <a:ext cx="2741135" cy="18178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55650" y="2065433"/>
            <a:ext cx="2785066" cy="646331"/>
          </a:xfrm>
          <a:prstGeom prst="rect">
            <a:avLst/>
          </a:prstGeom>
          <a:noFill/>
        </p:spPr>
        <p:txBody>
          <a:bodyPr wrap="square" rtlCol="0">
            <a:spAutoFit/>
          </a:bodyPr>
          <a:lstStyle/>
          <a:p>
            <a:r>
              <a:rPr lang="en-GB" dirty="0" smtClean="0"/>
              <a:t>St Patricks and </a:t>
            </a:r>
            <a:r>
              <a:rPr lang="en-GB" dirty="0" err="1" smtClean="0"/>
              <a:t>Monkspath</a:t>
            </a:r>
            <a:r>
              <a:rPr lang="en-GB" dirty="0" smtClean="0"/>
              <a:t> </a:t>
            </a:r>
          </a:p>
          <a:p>
            <a:r>
              <a:rPr lang="en-GB" dirty="0" smtClean="0"/>
              <a:t>Switch it off Fortnight </a:t>
            </a:r>
            <a:endParaRPr lang="en-GB" dirty="0"/>
          </a:p>
        </p:txBody>
      </p:sp>
      <p:sp>
        <p:nvSpPr>
          <p:cNvPr id="16" name="TextBox 15"/>
          <p:cNvSpPr txBox="1"/>
          <p:nvPr/>
        </p:nvSpPr>
        <p:spPr>
          <a:xfrm>
            <a:off x="70584" y="4274192"/>
            <a:ext cx="2785066" cy="369332"/>
          </a:xfrm>
          <a:prstGeom prst="rect">
            <a:avLst/>
          </a:prstGeom>
          <a:noFill/>
        </p:spPr>
        <p:txBody>
          <a:bodyPr wrap="square" rtlCol="0">
            <a:spAutoFit/>
          </a:bodyPr>
          <a:lstStyle/>
          <a:p>
            <a:r>
              <a:rPr lang="en-GB" dirty="0" smtClean="0"/>
              <a:t>Olton School – Earth Hour</a:t>
            </a:r>
            <a:endParaRPr lang="en-GB" dirty="0"/>
          </a:p>
        </p:txBody>
      </p:sp>
      <p:pic>
        <p:nvPicPr>
          <p:cNvPr id="3" name="Picture 2"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926" y="2420824"/>
            <a:ext cx="2433470" cy="18225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S:\RHS\Green Flag\IMG_232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7903" y="3332102"/>
            <a:ext cx="3192535" cy="28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73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pPr marL="0" indent="0">
              <a:buNone/>
            </a:pPr>
            <a:endParaRPr lang="en-GB" dirty="0" smtClean="0"/>
          </a:p>
          <a:p>
            <a:r>
              <a:rPr lang="en-GB" dirty="0" smtClean="0"/>
              <a:t>Worlds </a:t>
            </a:r>
            <a:r>
              <a:rPr lang="en-GB" dirty="0"/>
              <a:t>Largest </a:t>
            </a:r>
            <a:r>
              <a:rPr lang="en-GB" dirty="0" smtClean="0"/>
              <a:t>Lesson</a:t>
            </a:r>
          </a:p>
          <a:p>
            <a:pPr marL="0" indent="0">
              <a:buNone/>
            </a:pPr>
            <a:r>
              <a:rPr lang="en-GB" dirty="0" smtClean="0"/>
              <a:t>Teaching resources</a:t>
            </a:r>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91" y="165074"/>
            <a:ext cx="8960669" cy="109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16832"/>
            <a:ext cx="3672408" cy="191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1333" y="4200525"/>
            <a:ext cx="1606111" cy="2557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1635923"/>
            <a:ext cx="2873896" cy="229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24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600" dirty="0" smtClean="0"/>
              <a:t>Teaching resources</a:t>
            </a:r>
            <a:endParaRPr lang="en-GB" sz="3600" dirty="0"/>
          </a:p>
        </p:txBody>
      </p:sp>
      <p:sp>
        <p:nvSpPr>
          <p:cNvPr id="3" name="Content Placeholder 2"/>
          <p:cNvSpPr>
            <a:spLocks noGrp="1"/>
          </p:cNvSpPr>
          <p:nvPr>
            <p:ph idx="1"/>
          </p:nvPr>
        </p:nvSpPr>
        <p:spPr>
          <a:xfrm>
            <a:off x="512055" y="1077272"/>
            <a:ext cx="8229600" cy="2994120"/>
          </a:xfrm>
        </p:spPr>
        <p:txBody>
          <a:bodyPr>
            <a:normAutofit fontScale="85000" lnSpcReduction="20000"/>
          </a:bodyPr>
          <a:lstStyle/>
          <a:p>
            <a:r>
              <a:rPr lang="en-GB" dirty="0" smtClean="0"/>
              <a:t>Npower – climate cops teaching resource</a:t>
            </a:r>
          </a:p>
          <a:p>
            <a:r>
              <a:rPr lang="en-GB" dirty="0" smtClean="0"/>
              <a:t>BP Education Service</a:t>
            </a:r>
          </a:p>
          <a:p>
            <a:r>
              <a:rPr lang="en-GB" dirty="0" smtClean="0"/>
              <a:t>Practical Action</a:t>
            </a:r>
          </a:p>
          <a:p>
            <a:r>
              <a:rPr lang="en-GB" dirty="0" smtClean="0"/>
              <a:t>Eco-schools – energy </a:t>
            </a:r>
            <a:r>
              <a:rPr lang="en-GB" dirty="0" err="1" smtClean="0"/>
              <a:t>pintrest</a:t>
            </a:r>
            <a:endParaRPr lang="en-GB" dirty="0" smtClean="0"/>
          </a:p>
          <a:p>
            <a:r>
              <a:rPr lang="en-GB" dirty="0" smtClean="0"/>
              <a:t>The POD</a:t>
            </a:r>
          </a:p>
          <a:p>
            <a:r>
              <a:rPr lang="en-GB" dirty="0" smtClean="0"/>
              <a:t>Sustainable Learning https</a:t>
            </a:r>
            <a:r>
              <a:rPr lang="en-GB" dirty="0"/>
              <a:t>://www.sustainablelearning.com/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211309"/>
            <a:ext cx="1437826" cy="203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077072"/>
            <a:ext cx="3314702" cy="175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888992"/>
            <a:ext cx="1496427" cy="264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25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Chapel Fields Junior (Olton Primary)</a:t>
            </a:r>
            <a:endParaRPr lang="en-GB" sz="1800" dirty="0"/>
          </a:p>
        </p:txBody>
      </p:sp>
      <p:sp>
        <p:nvSpPr>
          <p:cNvPr id="3" name="Content Placeholder 2"/>
          <p:cNvSpPr>
            <a:spLocks noGrp="1"/>
          </p:cNvSpPr>
          <p:nvPr>
            <p:ph idx="1"/>
          </p:nvPr>
        </p:nvSpPr>
        <p:spPr>
          <a:xfrm>
            <a:off x="457200" y="1600200"/>
            <a:ext cx="6203032" cy="4525963"/>
          </a:xfrm>
        </p:spPr>
        <p:txBody>
          <a:bodyPr>
            <a:normAutofit lnSpcReduction="10000"/>
          </a:bodyPr>
          <a:lstStyle/>
          <a:p>
            <a:r>
              <a:rPr lang="en-GB" sz="1200" dirty="0"/>
              <a:t>Year 3 pupils monitor classrooms for switching off power that should not be in use every lunchtime. This has had a very positive impact on lights, computers not being left on. This has linked to our work on Less CO2. Many children now turn off lights left on round school and remind the adults what to </a:t>
            </a:r>
            <a:r>
              <a:rPr lang="en-GB" sz="1200" dirty="0" smtClean="0"/>
              <a:t>do</a:t>
            </a:r>
          </a:p>
          <a:p>
            <a:pPr marL="171450" indent="-171450"/>
            <a:r>
              <a:rPr lang="en-GB" sz="1200" dirty="0" smtClean="0"/>
              <a:t>Shown </a:t>
            </a:r>
            <a:r>
              <a:rPr lang="en-GB" sz="1200" dirty="0"/>
              <a:t>the school photos from the </a:t>
            </a:r>
            <a:r>
              <a:rPr lang="en-GB" sz="1200" dirty="0" err="1"/>
              <a:t>Ashden</a:t>
            </a:r>
            <a:r>
              <a:rPr lang="en-GB" sz="1200" dirty="0"/>
              <a:t> audit to see how we waste heat and light. This provided a spark for all the school to look at things from a different viewpoint.</a:t>
            </a:r>
          </a:p>
          <a:p>
            <a:pPr marL="171450" indent="-171450"/>
            <a:r>
              <a:rPr lang="en-GB" sz="1200" dirty="0"/>
              <a:t>Put notices round school to shut hall doors and outside doors to keep heat in. Reminded staff and pupils in assembly.</a:t>
            </a:r>
          </a:p>
          <a:p>
            <a:pPr marL="171450" indent="-171450"/>
            <a:r>
              <a:rPr lang="en-GB" sz="1200" dirty="0"/>
              <a:t>Explained in assembly how to keep rooms cool in the heat during the </a:t>
            </a:r>
            <a:r>
              <a:rPr lang="en-GB" sz="1200" dirty="0" smtClean="0"/>
              <a:t> </a:t>
            </a:r>
            <a:r>
              <a:rPr lang="en-GB" sz="1200" dirty="0" err="1" smtClean="0"/>
              <a:t>heatwave</a:t>
            </a:r>
            <a:r>
              <a:rPr lang="en-GB" sz="1200" dirty="0"/>
              <a:t>.</a:t>
            </a:r>
          </a:p>
          <a:p>
            <a:pPr marL="171450" indent="-171450"/>
            <a:r>
              <a:rPr lang="en-GB" sz="1200" dirty="0"/>
              <a:t>The team out The Greener Fields Award in assembly each week for the class who performed best during the week in switching off and keeping warm/cool rooms. It is in the shape of a globe.</a:t>
            </a:r>
          </a:p>
          <a:p>
            <a:r>
              <a:rPr lang="en-GB" sz="1200" dirty="0"/>
              <a:t>Held a switch off campaign.</a:t>
            </a:r>
          </a:p>
          <a:p>
            <a:pPr marL="0" indent="0">
              <a:buNone/>
            </a:pPr>
            <a:endParaRPr lang="en-GB" sz="1200" dirty="0" smtClean="0"/>
          </a:p>
          <a:p>
            <a:pPr marL="0" indent="0">
              <a:buNone/>
            </a:pPr>
            <a:r>
              <a:rPr lang="en-GB" sz="1200" b="1" dirty="0" smtClean="0"/>
              <a:t>Earth </a:t>
            </a:r>
            <a:r>
              <a:rPr lang="en-GB" sz="1200" b="1" dirty="0"/>
              <a:t>Hour</a:t>
            </a:r>
          </a:p>
          <a:p>
            <a:r>
              <a:rPr lang="en-GB" sz="1200" dirty="0"/>
              <a:t>We had an assembly to introduce Earth Hour with a film clip to explain what it means. Pupils were asked to go home and persuade parents to switch off on Saturday, as part of Earth Hour.</a:t>
            </a:r>
          </a:p>
          <a:p>
            <a:r>
              <a:rPr lang="en-GB" sz="1200" dirty="0"/>
              <a:t>Pupils came back to school and were talking about what they did at home for Earth Hour.</a:t>
            </a:r>
          </a:p>
          <a:p>
            <a:r>
              <a:rPr lang="en-GB" sz="1200" dirty="0"/>
              <a:t>We also linked it to switching off in school any electrical items not being used. A big emphasis was put on lights being on when they were not needed.</a:t>
            </a:r>
          </a:p>
          <a:p>
            <a:r>
              <a:rPr lang="en-GB" sz="1200" dirty="0"/>
              <a:t>During the term Year 3 pupils had a visit from NEA where they learnt about energy use in the home and alternative fuels. The Greener Fields team also met with the presenter who gave them tips on how to run a campaign to reduce energy use.</a:t>
            </a:r>
          </a:p>
          <a:p>
            <a:endParaRPr lang="en-GB" sz="1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828" y="548680"/>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E:\greener solihull awards\_MG_5409.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1724" y="2564904"/>
            <a:ext cx="1504391" cy="17596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111" y="5013176"/>
            <a:ext cx="2607617" cy="132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197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385</Words>
  <Application>Microsoft Office PowerPoint</Application>
  <PresentationFormat>On-screen Show (4:3)</PresentationFormat>
  <Paragraphs>37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Solihull Greener Schools Award Energy Examples</vt:lpstr>
      <vt:lpstr>    Eco-team Responsibility to reduce energy :  - Turning off when leave room (CBJS) - Monitoring  - mainly lights, whiteboards -Monitoring Frequency Daily (Fordbridge school every lunchtime) Weekly (KS2 monitors, year groups can win cash) Monthly - random checks, 2X month at break / lunchtime (CBJS) Half termly (Dorridge eco-audit &amp; check recycling bins /radiators, Fordbridge check scrap paper storage / recycling bins) -Monitoring tables / checking sheets – various point scoring and formats  </vt:lpstr>
      <vt:lpstr>  Eco team Responsibilities cont….  -Checking / analysing AMR data - compare yearly graphs, with support of Caretaker (Oak Cottage / Lady K)  -Ashden Audits – Involving children with visit, using infra-red cameras (photos from Burman / Monkspath)  Comments  -alerting children and staff to issues to be resolved (Fordbridge) -allowed to be a bit bossy about switching off (Monkspath</vt:lpstr>
      <vt:lpstr>Raising awareness    Noticeboards – include energy watch data (CBJS) Assemblies – look at energy use, why is it important to conserve, what can they do (CBJS), announce saving from Switch off fortnight (St Patricks), regularly to talk about energy saving (Dorridge) Eco-code – acrostic poem includes energy saving to remind (Burman and Cranmore) Posters – to encourage turning off (St Andrew’s and Cranmore) Rewards – Dependable Dexter (Fordbridge), Money (Lady K), certificates (Dorridge), Globe trophy (Olton) Pledges - what children would do to save energy (St Patricks) Webpages / Newsletters </vt:lpstr>
      <vt:lpstr>PowerPoint Presentation</vt:lpstr>
      <vt:lpstr>PowerPoint Presentation</vt:lpstr>
      <vt:lpstr>Teaching resources</vt:lpstr>
      <vt:lpstr>Chapel Fields Junior (Olton Primary)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Burman Infant School</dc:title>
  <dc:creator>charlotte.oliver</dc:creator>
  <cp:lastModifiedBy>Lardner, Sarah (Places Directorate - Solihull MBC)</cp:lastModifiedBy>
  <cp:revision>43</cp:revision>
  <cp:lastPrinted>2018-10-03T09:59:42Z</cp:lastPrinted>
  <dcterms:created xsi:type="dcterms:W3CDTF">2018-08-22T09:13:35Z</dcterms:created>
  <dcterms:modified xsi:type="dcterms:W3CDTF">2018-10-30T15:44:52Z</dcterms:modified>
</cp:coreProperties>
</file>